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media/image111.jpg" ContentType="image/png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2"/>
  </p:notesMasterIdLst>
  <p:sldIdLst>
    <p:sldId id="378" r:id="rId2"/>
    <p:sldId id="375" r:id="rId3"/>
    <p:sldId id="357" r:id="rId4"/>
    <p:sldId id="373" r:id="rId5"/>
    <p:sldId id="370" r:id="rId6"/>
    <p:sldId id="372" r:id="rId7"/>
    <p:sldId id="368" r:id="rId8"/>
    <p:sldId id="369" r:id="rId9"/>
    <p:sldId id="374" r:id="rId10"/>
    <p:sldId id="364" r:id="rId11"/>
    <p:sldId id="365" r:id="rId12"/>
    <p:sldId id="363" r:id="rId13"/>
    <p:sldId id="371" r:id="rId14"/>
    <p:sldId id="366" r:id="rId15"/>
    <p:sldId id="367" r:id="rId16"/>
    <p:sldId id="361" r:id="rId17"/>
    <p:sldId id="362" r:id="rId18"/>
    <p:sldId id="358" r:id="rId19"/>
    <p:sldId id="360" r:id="rId20"/>
    <p:sldId id="359" r:id="rId21"/>
  </p:sldIdLst>
  <p:sldSz cx="6858000" cy="9906000" type="A4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62" userDrawn="1">
          <p15:clr>
            <a:srgbClr val="A4A3A4"/>
          </p15:clr>
        </p15:guide>
        <p15:guide id="2" pos="138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D0FE"/>
    <a:srgbClr val="66CCFF"/>
    <a:srgbClr val="FFFF99"/>
    <a:srgbClr val="FBFD16"/>
    <a:srgbClr val="FEA6E8"/>
    <a:srgbClr val="33CCFF"/>
    <a:srgbClr val="F7E7FD"/>
    <a:srgbClr val="F0D5FB"/>
    <a:srgbClr val="E4B2F8"/>
    <a:srgbClr val="FEAE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5" autoAdjust="0"/>
    <p:restoredTop sz="91602" autoAdjust="0"/>
  </p:normalViewPr>
  <p:slideViewPr>
    <p:cSldViewPr>
      <p:cViewPr varScale="1">
        <p:scale>
          <a:sx n="80" d="100"/>
          <a:sy n="80" d="100"/>
        </p:scale>
        <p:origin x="2898" y="60"/>
      </p:cViewPr>
      <p:guideLst>
        <p:guide orient="horz" pos="3962"/>
        <p:guide pos="138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2" d="100"/>
          <a:sy n="52" d="100"/>
        </p:scale>
        <p:origin x="2940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7"/>
            <a:ext cx="2984940" cy="501457"/>
          </a:xfrm>
          <a:prstGeom prst="rect">
            <a:avLst/>
          </a:prstGeom>
        </p:spPr>
        <p:txBody>
          <a:bodyPr vert="horz" lIns="86343" tIns="43171" rIns="86343" bIns="43171" rtlCol="0"/>
          <a:lstStyle>
            <a:lvl1pPr algn="l">
              <a:defRPr sz="11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2202" y="7"/>
            <a:ext cx="2983916" cy="501457"/>
          </a:xfrm>
          <a:prstGeom prst="rect">
            <a:avLst/>
          </a:prstGeom>
        </p:spPr>
        <p:txBody>
          <a:bodyPr vert="horz" lIns="86343" tIns="43171" rIns="86343" bIns="43171" rtlCol="0"/>
          <a:lstStyle>
            <a:lvl1pPr algn="r">
              <a:defRPr sz="1100"/>
            </a:lvl1pPr>
          </a:lstStyle>
          <a:p>
            <a:fld id="{4EC830B4-5F2A-46D5-B309-0D91D7D97285}" type="datetimeFigureOut">
              <a:rPr lang="ru-RU" smtClean="0"/>
              <a:t>16.07.2018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273300" y="1252538"/>
            <a:ext cx="2341563" cy="33829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6343" tIns="43171" rIns="86343" bIns="43171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9232" y="4822381"/>
            <a:ext cx="5509713" cy="3945382"/>
          </a:xfrm>
          <a:prstGeom prst="rect">
            <a:avLst/>
          </a:prstGeom>
        </p:spPr>
        <p:txBody>
          <a:bodyPr vert="horz" lIns="86343" tIns="43171" rIns="86343" bIns="43171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8845"/>
            <a:ext cx="2984940" cy="501456"/>
          </a:xfrm>
          <a:prstGeom prst="rect">
            <a:avLst/>
          </a:prstGeom>
        </p:spPr>
        <p:txBody>
          <a:bodyPr vert="horz" lIns="86343" tIns="43171" rIns="86343" bIns="43171" rtlCol="0" anchor="b"/>
          <a:lstStyle>
            <a:lvl1pPr algn="l">
              <a:defRPr sz="11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2202" y="9518845"/>
            <a:ext cx="2983916" cy="501456"/>
          </a:xfrm>
          <a:prstGeom prst="rect">
            <a:avLst/>
          </a:prstGeom>
        </p:spPr>
        <p:txBody>
          <a:bodyPr vert="horz" lIns="86343" tIns="43171" rIns="86343" bIns="43171" rtlCol="0" anchor="b"/>
          <a:lstStyle>
            <a:lvl1pPr algn="r">
              <a:defRPr sz="1100"/>
            </a:lvl1pPr>
          </a:lstStyle>
          <a:p>
            <a:fld id="{A5AE21C3-4C6B-4D0D-BD20-28463B8C9A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03557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AE21C3-4C6B-4D0D-BD20-28463B8C9AC5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5520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AE21C3-4C6B-4D0D-BD20-28463B8C9AC5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02646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AE21C3-4C6B-4D0D-BD20-28463B8C9AC5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4005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AE21C3-4C6B-4D0D-BD20-28463B8C9AC5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90156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AE21C3-4C6B-4D0D-BD20-28463B8C9AC5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37321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AE21C3-4C6B-4D0D-BD20-28463B8C9AC5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88982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AE21C3-4C6B-4D0D-BD20-28463B8C9AC5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31781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AE21C3-4C6B-4D0D-BD20-28463B8C9AC5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32448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AE21C3-4C6B-4D0D-BD20-28463B8C9AC5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8366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AE21C3-4C6B-4D0D-BD20-28463B8C9AC5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01565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AE21C3-4C6B-4D0D-BD20-28463B8C9AC5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05850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AE21C3-4C6B-4D0D-BD20-28463B8C9AC5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97599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AE21C3-4C6B-4D0D-BD20-28463B8C9AC5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35562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AE21C3-4C6B-4D0D-BD20-28463B8C9AC5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9880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AE21C3-4C6B-4D0D-BD20-28463B8C9AC5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13772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AE21C3-4C6B-4D0D-BD20-28463B8C9AC5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9424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AE21C3-4C6B-4D0D-BD20-28463B8C9AC5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65759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AE21C3-4C6B-4D0D-BD20-28463B8C9AC5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63610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AE21C3-4C6B-4D0D-BD20-28463B8C9AC5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66571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AE21C3-4C6B-4D0D-BD20-28463B8C9AC5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5799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14350" y="3070863"/>
            <a:ext cx="5829300" cy="353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028700" y="5547363"/>
            <a:ext cx="48006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112" b="0" i="0">
                <a:solidFill>
                  <a:srgbClr val="5A6E82"/>
                </a:solidFill>
                <a:latin typeface="Segoe UI Light"/>
                <a:cs typeface="Segoe UI Light"/>
              </a:defRPr>
            </a:lvl1pPr>
          </a:lstStyle>
          <a:p>
            <a:pPr marL="15687">
              <a:lnSpc>
                <a:spcPts val="1248"/>
              </a:lnSpc>
            </a:pPr>
            <a:r>
              <a:rPr lang="ru-RU" spc="-6" smtClean="0"/>
              <a:t>Автолизинг </a:t>
            </a:r>
            <a:r>
              <a:rPr lang="ru-RU" smtClean="0"/>
              <a:t>с </a:t>
            </a:r>
            <a:r>
              <a:rPr lang="ru-RU" spc="-6" smtClean="0"/>
              <a:t>максимальной</a:t>
            </a:r>
            <a:r>
              <a:rPr lang="ru-RU" spc="-25" smtClean="0"/>
              <a:t> </a:t>
            </a:r>
            <a:r>
              <a:rPr lang="ru-RU" spc="-6" smtClean="0"/>
              <a:t>заботой.</a:t>
            </a:r>
            <a:endParaRPr lang="ru-RU" spc="-6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55F2D2-D266-4967-AA39-94176EDE30A2}" type="datetime1">
              <a:rPr lang="en-US" smtClean="0"/>
              <a:t>7/16/2018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45823" y="88266"/>
            <a:ext cx="6366356" cy="437156"/>
          </a:xfrm>
        </p:spPr>
        <p:txBody>
          <a:bodyPr lIns="0" tIns="0" rIns="0" bIns="0"/>
          <a:lstStyle>
            <a:lvl1pPr>
              <a:defRPr sz="2841" b="1" i="0">
                <a:solidFill>
                  <a:schemeClr val="bg1"/>
                </a:solidFill>
                <a:latin typeface="Segoe UI"/>
                <a:cs typeface="Segoe U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112" b="0" i="0">
                <a:solidFill>
                  <a:srgbClr val="5A6E82"/>
                </a:solidFill>
                <a:latin typeface="Segoe UI Light"/>
                <a:cs typeface="Segoe UI Light"/>
              </a:defRPr>
            </a:lvl1pPr>
          </a:lstStyle>
          <a:p>
            <a:pPr marL="15687">
              <a:lnSpc>
                <a:spcPts val="1248"/>
              </a:lnSpc>
            </a:pPr>
            <a:r>
              <a:rPr lang="ru-RU" spc="-6" smtClean="0"/>
              <a:t>Автолизинг </a:t>
            </a:r>
            <a:r>
              <a:rPr lang="ru-RU" smtClean="0"/>
              <a:t>с </a:t>
            </a:r>
            <a:r>
              <a:rPr lang="ru-RU" spc="-6" smtClean="0"/>
              <a:t>максимальной</a:t>
            </a:r>
            <a:r>
              <a:rPr lang="ru-RU" spc="-25" smtClean="0"/>
              <a:t> </a:t>
            </a:r>
            <a:r>
              <a:rPr lang="ru-RU" spc="-6" smtClean="0"/>
              <a:t>заботой.</a:t>
            </a:r>
            <a:endParaRPr lang="ru-RU" spc="-6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515AFD-EB1B-4CA1-8347-167C8D110E19}" type="datetime1">
              <a:rPr lang="en-US" smtClean="0"/>
              <a:t>7/16/2018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45823" y="88266"/>
            <a:ext cx="6366356" cy="437156"/>
          </a:xfrm>
        </p:spPr>
        <p:txBody>
          <a:bodyPr lIns="0" tIns="0" rIns="0" bIns="0"/>
          <a:lstStyle>
            <a:lvl1pPr>
              <a:defRPr sz="2841" b="1" i="0">
                <a:solidFill>
                  <a:schemeClr val="bg1"/>
                </a:solidFill>
                <a:latin typeface="Segoe UI"/>
                <a:cs typeface="Segoe U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42900" y="2278382"/>
            <a:ext cx="298323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3531870" y="2278382"/>
            <a:ext cx="298323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112" b="0" i="0">
                <a:solidFill>
                  <a:srgbClr val="5A6E82"/>
                </a:solidFill>
                <a:latin typeface="Segoe UI Light"/>
                <a:cs typeface="Segoe UI Light"/>
              </a:defRPr>
            </a:lvl1pPr>
          </a:lstStyle>
          <a:p>
            <a:pPr marL="15687">
              <a:lnSpc>
                <a:spcPts val="1248"/>
              </a:lnSpc>
            </a:pPr>
            <a:r>
              <a:rPr lang="ru-RU" spc="-6" smtClean="0"/>
              <a:t>Автолизинг </a:t>
            </a:r>
            <a:r>
              <a:rPr lang="ru-RU" smtClean="0"/>
              <a:t>с </a:t>
            </a:r>
            <a:r>
              <a:rPr lang="ru-RU" spc="-6" smtClean="0"/>
              <a:t>максимальной</a:t>
            </a:r>
            <a:r>
              <a:rPr lang="ru-RU" spc="-25" smtClean="0"/>
              <a:t> </a:t>
            </a:r>
            <a:r>
              <a:rPr lang="ru-RU" spc="-6" smtClean="0"/>
              <a:t>заботой.</a:t>
            </a:r>
            <a:endParaRPr lang="ru-RU" spc="-6"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55FCCE-6E1C-40C4-A39D-83229FE2F624}" type="datetime1">
              <a:rPr lang="en-US" smtClean="0"/>
              <a:t>7/16/2018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45823" y="88266"/>
            <a:ext cx="6366356" cy="437156"/>
          </a:xfrm>
        </p:spPr>
        <p:txBody>
          <a:bodyPr lIns="0" tIns="0" rIns="0" bIns="0"/>
          <a:lstStyle>
            <a:lvl1pPr>
              <a:defRPr sz="2841" b="1" i="0">
                <a:solidFill>
                  <a:schemeClr val="bg1"/>
                </a:solidFill>
                <a:latin typeface="Segoe UI"/>
                <a:cs typeface="Segoe U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112" b="0" i="0">
                <a:solidFill>
                  <a:srgbClr val="5A6E82"/>
                </a:solidFill>
                <a:latin typeface="Segoe UI Light"/>
                <a:cs typeface="Segoe UI Light"/>
              </a:defRPr>
            </a:lvl1pPr>
          </a:lstStyle>
          <a:p>
            <a:pPr marL="15687">
              <a:lnSpc>
                <a:spcPts val="1248"/>
              </a:lnSpc>
            </a:pPr>
            <a:r>
              <a:rPr lang="ru-RU" spc="-6" smtClean="0"/>
              <a:t>Автолизинг </a:t>
            </a:r>
            <a:r>
              <a:rPr lang="ru-RU" smtClean="0"/>
              <a:t>с </a:t>
            </a:r>
            <a:r>
              <a:rPr lang="ru-RU" spc="-6" smtClean="0"/>
              <a:t>максимальной</a:t>
            </a:r>
            <a:r>
              <a:rPr lang="ru-RU" spc="-25" smtClean="0"/>
              <a:t> </a:t>
            </a:r>
            <a:r>
              <a:rPr lang="ru-RU" spc="-6" smtClean="0"/>
              <a:t>заботой.</a:t>
            </a:r>
            <a:endParaRPr lang="ru-RU" spc="-6"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2A2D42-E539-493F-AEE2-A1B45A4C8560}" type="datetime1">
              <a:rPr lang="en-US" smtClean="0"/>
              <a:t>7/16/2018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" y="3"/>
            <a:ext cx="6857348" cy="99018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23"/>
          </a:p>
        </p:txBody>
      </p:sp>
      <p:sp>
        <p:nvSpPr>
          <p:cNvPr id="17" name="bk object 17"/>
          <p:cNvSpPr/>
          <p:nvPr/>
        </p:nvSpPr>
        <p:spPr>
          <a:xfrm>
            <a:off x="0" y="7427910"/>
            <a:ext cx="6857593" cy="1486774"/>
          </a:xfrm>
          <a:custGeom>
            <a:avLst/>
            <a:gdLst/>
            <a:ahLst/>
            <a:cxnLst/>
            <a:rect l="l" t="t" r="r" b="b"/>
            <a:pathLst>
              <a:path w="10692765" h="1080770">
                <a:moveTo>
                  <a:pt x="0" y="1080528"/>
                </a:moveTo>
                <a:lnTo>
                  <a:pt x="10692384" y="1080528"/>
                </a:lnTo>
                <a:lnTo>
                  <a:pt x="10692384" y="0"/>
                </a:lnTo>
                <a:lnTo>
                  <a:pt x="0" y="0"/>
                </a:lnTo>
                <a:lnTo>
                  <a:pt x="0" y="1080528"/>
                </a:lnTo>
                <a:close/>
              </a:path>
            </a:pathLst>
          </a:custGeom>
          <a:solidFill>
            <a:srgbClr val="5A6E82"/>
          </a:solidFill>
        </p:spPr>
        <p:txBody>
          <a:bodyPr wrap="square" lIns="0" tIns="0" rIns="0" bIns="0" rtlCol="0"/>
          <a:lstStyle/>
          <a:p>
            <a:endParaRPr sz="2223"/>
          </a:p>
        </p:txBody>
      </p:sp>
      <p:sp>
        <p:nvSpPr>
          <p:cNvPr id="18" name="bk object 18"/>
          <p:cNvSpPr/>
          <p:nvPr/>
        </p:nvSpPr>
        <p:spPr>
          <a:xfrm>
            <a:off x="196455" y="7430023"/>
            <a:ext cx="2771870" cy="14843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23"/>
          </a:p>
        </p:txBody>
      </p:sp>
      <p:sp>
        <p:nvSpPr>
          <p:cNvPr id="19" name="bk object 19"/>
          <p:cNvSpPr/>
          <p:nvPr/>
        </p:nvSpPr>
        <p:spPr>
          <a:xfrm>
            <a:off x="0" y="3"/>
            <a:ext cx="6857593" cy="643803"/>
          </a:xfrm>
          <a:custGeom>
            <a:avLst/>
            <a:gdLst/>
            <a:ahLst/>
            <a:cxnLst/>
            <a:rect l="l" t="t" r="r" b="b"/>
            <a:pathLst>
              <a:path w="10692765" h="467995">
                <a:moveTo>
                  <a:pt x="0" y="467880"/>
                </a:moveTo>
                <a:lnTo>
                  <a:pt x="10692384" y="467880"/>
                </a:lnTo>
                <a:lnTo>
                  <a:pt x="10692384" y="0"/>
                </a:lnTo>
                <a:lnTo>
                  <a:pt x="0" y="0"/>
                </a:lnTo>
                <a:lnTo>
                  <a:pt x="0" y="467880"/>
                </a:lnTo>
                <a:close/>
              </a:path>
            </a:pathLst>
          </a:custGeom>
          <a:solidFill>
            <a:srgbClr val="5A6E82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223"/>
          </a:p>
        </p:txBody>
      </p:sp>
      <p:sp>
        <p:nvSpPr>
          <p:cNvPr id="20" name="bk object 20"/>
          <p:cNvSpPr/>
          <p:nvPr/>
        </p:nvSpPr>
        <p:spPr>
          <a:xfrm>
            <a:off x="2908704" y="3318776"/>
            <a:ext cx="3577236" cy="148432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23"/>
          </a:p>
        </p:txBody>
      </p:sp>
      <p:sp>
        <p:nvSpPr>
          <p:cNvPr id="21" name="bk object 21"/>
          <p:cNvSpPr/>
          <p:nvPr/>
        </p:nvSpPr>
        <p:spPr>
          <a:xfrm>
            <a:off x="3024035" y="4805196"/>
            <a:ext cx="3464838" cy="1485026"/>
          </a:xfrm>
          <a:custGeom>
            <a:avLst/>
            <a:gdLst/>
            <a:ahLst/>
            <a:cxnLst/>
            <a:rect l="l" t="t" r="r" b="b"/>
            <a:pathLst>
              <a:path w="5402580" h="1079500">
                <a:moveTo>
                  <a:pt x="0" y="1078991"/>
                </a:moveTo>
                <a:lnTo>
                  <a:pt x="5402580" y="1078991"/>
                </a:lnTo>
                <a:lnTo>
                  <a:pt x="5402580" y="0"/>
                </a:lnTo>
                <a:lnTo>
                  <a:pt x="0" y="0"/>
                </a:lnTo>
                <a:lnTo>
                  <a:pt x="0" y="1078991"/>
                </a:lnTo>
                <a:close/>
              </a:path>
            </a:pathLst>
          </a:custGeom>
          <a:solidFill>
            <a:srgbClr val="2878C8"/>
          </a:solidFill>
        </p:spPr>
        <p:txBody>
          <a:bodyPr wrap="square" lIns="0" tIns="0" rIns="0" bIns="0" rtlCol="0"/>
          <a:lstStyle/>
          <a:p>
            <a:endParaRPr sz="2223"/>
          </a:p>
        </p:txBody>
      </p:sp>
      <p:sp>
        <p:nvSpPr>
          <p:cNvPr id="22" name="bk object 22"/>
          <p:cNvSpPr/>
          <p:nvPr/>
        </p:nvSpPr>
        <p:spPr>
          <a:xfrm>
            <a:off x="3024035" y="2327124"/>
            <a:ext cx="3464838" cy="992347"/>
          </a:xfrm>
          <a:custGeom>
            <a:avLst/>
            <a:gdLst/>
            <a:ahLst/>
            <a:cxnLst/>
            <a:rect l="l" t="t" r="r" b="b"/>
            <a:pathLst>
              <a:path w="5402580" h="721360">
                <a:moveTo>
                  <a:pt x="0" y="720851"/>
                </a:moveTo>
                <a:lnTo>
                  <a:pt x="5402580" y="720851"/>
                </a:lnTo>
                <a:lnTo>
                  <a:pt x="5402580" y="0"/>
                </a:lnTo>
                <a:lnTo>
                  <a:pt x="0" y="0"/>
                </a:lnTo>
                <a:lnTo>
                  <a:pt x="0" y="720851"/>
                </a:lnTo>
                <a:close/>
              </a:path>
            </a:pathLst>
          </a:custGeom>
          <a:solidFill>
            <a:srgbClr val="D22D00"/>
          </a:solidFill>
        </p:spPr>
        <p:txBody>
          <a:bodyPr wrap="square" lIns="0" tIns="0" rIns="0" bIns="0" rtlCol="0"/>
          <a:lstStyle/>
          <a:p>
            <a:endParaRPr sz="2223"/>
          </a:p>
        </p:txBody>
      </p:sp>
      <p:sp>
        <p:nvSpPr>
          <p:cNvPr id="23" name="bk object 23"/>
          <p:cNvSpPr/>
          <p:nvPr/>
        </p:nvSpPr>
        <p:spPr>
          <a:xfrm>
            <a:off x="543428" y="2329919"/>
            <a:ext cx="1385039" cy="2970053"/>
          </a:xfrm>
          <a:custGeom>
            <a:avLst/>
            <a:gdLst/>
            <a:ahLst/>
            <a:cxnLst/>
            <a:rect l="l" t="t" r="r" b="b"/>
            <a:pathLst>
              <a:path w="2159635" h="2159000">
                <a:moveTo>
                  <a:pt x="1314409" y="2133599"/>
                </a:moveTo>
                <a:lnTo>
                  <a:pt x="845098" y="2133599"/>
                </a:lnTo>
                <a:lnTo>
                  <a:pt x="937125" y="2158999"/>
                </a:lnTo>
                <a:lnTo>
                  <a:pt x="1222382" y="2158999"/>
                </a:lnTo>
                <a:lnTo>
                  <a:pt x="1314409" y="2133599"/>
                </a:lnTo>
                <a:close/>
              </a:path>
              <a:path w="2159635" h="2159000">
                <a:moveTo>
                  <a:pt x="1314409" y="25399"/>
                </a:moveTo>
                <a:lnTo>
                  <a:pt x="845098" y="25399"/>
                </a:lnTo>
                <a:lnTo>
                  <a:pt x="755929" y="50799"/>
                </a:lnTo>
                <a:lnTo>
                  <a:pt x="712526" y="76199"/>
                </a:lnTo>
                <a:lnTo>
                  <a:pt x="628300" y="101599"/>
                </a:lnTo>
                <a:lnTo>
                  <a:pt x="587566" y="126999"/>
                </a:lnTo>
                <a:lnTo>
                  <a:pt x="547810" y="139699"/>
                </a:lnTo>
                <a:lnTo>
                  <a:pt x="509075" y="165099"/>
                </a:lnTo>
                <a:lnTo>
                  <a:pt x="471405" y="190499"/>
                </a:lnTo>
                <a:lnTo>
                  <a:pt x="434845" y="215899"/>
                </a:lnTo>
                <a:lnTo>
                  <a:pt x="399438" y="241299"/>
                </a:lnTo>
                <a:lnTo>
                  <a:pt x="365228" y="279399"/>
                </a:lnTo>
                <a:lnTo>
                  <a:pt x="332259" y="304799"/>
                </a:lnTo>
                <a:lnTo>
                  <a:pt x="300575" y="342899"/>
                </a:lnTo>
                <a:lnTo>
                  <a:pt x="270219" y="368299"/>
                </a:lnTo>
                <a:lnTo>
                  <a:pt x="241236" y="406399"/>
                </a:lnTo>
                <a:lnTo>
                  <a:pt x="213670" y="444499"/>
                </a:lnTo>
                <a:lnTo>
                  <a:pt x="187564" y="482599"/>
                </a:lnTo>
                <a:lnTo>
                  <a:pt x="162962" y="520699"/>
                </a:lnTo>
                <a:lnTo>
                  <a:pt x="139908" y="558799"/>
                </a:lnTo>
                <a:lnTo>
                  <a:pt x="118447" y="596899"/>
                </a:lnTo>
                <a:lnTo>
                  <a:pt x="98622" y="634999"/>
                </a:lnTo>
                <a:lnTo>
                  <a:pt x="80476" y="673099"/>
                </a:lnTo>
                <a:lnTo>
                  <a:pt x="64054" y="723899"/>
                </a:lnTo>
                <a:lnTo>
                  <a:pt x="49400" y="761999"/>
                </a:lnTo>
                <a:lnTo>
                  <a:pt x="36557" y="800099"/>
                </a:lnTo>
                <a:lnTo>
                  <a:pt x="25569" y="850899"/>
                </a:lnTo>
                <a:lnTo>
                  <a:pt x="16481" y="901699"/>
                </a:lnTo>
                <a:lnTo>
                  <a:pt x="9336" y="939799"/>
                </a:lnTo>
                <a:lnTo>
                  <a:pt x="4178" y="990599"/>
                </a:lnTo>
                <a:lnTo>
                  <a:pt x="1052" y="1041399"/>
                </a:lnTo>
                <a:lnTo>
                  <a:pt x="0" y="1079499"/>
                </a:lnTo>
                <a:lnTo>
                  <a:pt x="1052" y="1130299"/>
                </a:lnTo>
                <a:lnTo>
                  <a:pt x="4178" y="1181099"/>
                </a:lnTo>
                <a:lnTo>
                  <a:pt x="9336" y="1231899"/>
                </a:lnTo>
                <a:lnTo>
                  <a:pt x="16481" y="1269999"/>
                </a:lnTo>
                <a:lnTo>
                  <a:pt x="25569" y="1320799"/>
                </a:lnTo>
                <a:lnTo>
                  <a:pt x="36557" y="1358899"/>
                </a:lnTo>
                <a:lnTo>
                  <a:pt x="49400" y="1409699"/>
                </a:lnTo>
                <a:lnTo>
                  <a:pt x="64054" y="1447799"/>
                </a:lnTo>
                <a:lnTo>
                  <a:pt x="80476" y="1498599"/>
                </a:lnTo>
                <a:lnTo>
                  <a:pt x="98622" y="1536699"/>
                </a:lnTo>
                <a:lnTo>
                  <a:pt x="118447" y="1574799"/>
                </a:lnTo>
                <a:lnTo>
                  <a:pt x="139908" y="1612899"/>
                </a:lnTo>
                <a:lnTo>
                  <a:pt x="162962" y="1650999"/>
                </a:lnTo>
                <a:lnTo>
                  <a:pt x="187564" y="1689099"/>
                </a:lnTo>
                <a:lnTo>
                  <a:pt x="213670" y="1727199"/>
                </a:lnTo>
                <a:lnTo>
                  <a:pt x="241236" y="1765299"/>
                </a:lnTo>
                <a:lnTo>
                  <a:pt x="270219" y="1803399"/>
                </a:lnTo>
                <a:lnTo>
                  <a:pt x="300575" y="1828799"/>
                </a:lnTo>
                <a:lnTo>
                  <a:pt x="332259" y="1866899"/>
                </a:lnTo>
                <a:lnTo>
                  <a:pt x="365228" y="1892299"/>
                </a:lnTo>
                <a:lnTo>
                  <a:pt x="399438" y="1930399"/>
                </a:lnTo>
                <a:lnTo>
                  <a:pt x="434845" y="1955799"/>
                </a:lnTo>
                <a:lnTo>
                  <a:pt x="471405" y="1981199"/>
                </a:lnTo>
                <a:lnTo>
                  <a:pt x="509075" y="2006599"/>
                </a:lnTo>
                <a:lnTo>
                  <a:pt x="547810" y="2019299"/>
                </a:lnTo>
                <a:lnTo>
                  <a:pt x="587566" y="2044699"/>
                </a:lnTo>
                <a:lnTo>
                  <a:pt x="628300" y="2070099"/>
                </a:lnTo>
                <a:lnTo>
                  <a:pt x="712526" y="2095499"/>
                </a:lnTo>
                <a:lnTo>
                  <a:pt x="755929" y="2120899"/>
                </a:lnTo>
                <a:lnTo>
                  <a:pt x="800135" y="2133599"/>
                </a:lnTo>
                <a:lnTo>
                  <a:pt x="1359372" y="2133599"/>
                </a:lnTo>
                <a:lnTo>
                  <a:pt x="1403578" y="2120899"/>
                </a:lnTo>
                <a:lnTo>
                  <a:pt x="1446981" y="2095499"/>
                </a:lnTo>
                <a:lnTo>
                  <a:pt x="1531207" y="2070099"/>
                </a:lnTo>
                <a:lnTo>
                  <a:pt x="1571941" y="2044699"/>
                </a:lnTo>
                <a:lnTo>
                  <a:pt x="984569" y="2044699"/>
                </a:lnTo>
                <a:lnTo>
                  <a:pt x="937937" y="2031999"/>
                </a:lnTo>
                <a:lnTo>
                  <a:pt x="892022" y="2031999"/>
                </a:lnTo>
                <a:lnTo>
                  <a:pt x="759137" y="1993899"/>
                </a:lnTo>
                <a:lnTo>
                  <a:pt x="716645" y="1968499"/>
                </a:lnTo>
                <a:lnTo>
                  <a:pt x="675145" y="1955799"/>
                </a:lnTo>
                <a:lnTo>
                  <a:pt x="634693" y="1930399"/>
                </a:lnTo>
                <a:lnTo>
                  <a:pt x="595344" y="1917699"/>
                </a:lnTo>
                <a:lnTo>
                  <a:pt x="557153" y="1892299"/>
                </a:lnTo>
                <a:lnTo>
                  <a:pt x="520174" y="1866899"/>
                </a:lnTo>
                <a:lnTo>
                  <a:pt x="484463" y="1841499"/>
                </a:lnTo>
                <a:lnTo>
                  <a:pt x="450075" y="1816099"/>
                </a:lnTo>
                <a:lnTo>
                  <a:pt x="417065" y="1777999"/>
                </a:lnTo>
                <a:lnTo>
                  <a:pt x="385488" y="1752599"/>
                </a:lnTo>
                <a:lnTo>
                  <a:pt x="355398" y="1714499"/>
                </a:lnTo>
                <a:lnTo>
                  <a:pt x="326851" y="1676399"/>
                </a:lnTo>
                <a:lnTo>
                  <a:pt x="299902" y="1650999"/>
                </a:lnTo>
                <a:lnTo>
                  <a:pt x="274606" y="1612899"/>
                </a:lnTo>
                <a:lnTo>
                  <a:pt x="251017" y="1574799"/>
                </a:lnTo>
                <a:lnTo>
                  <a:pt x="229191" y="1536699"/>
                </a:lnTo>
                <a:lnTo>
                  <a:pt x="209182" y="1485899"/>
                </a:lnTo>
                <a:lnTo>
                  <a:pt x="191047" y="1447799"/>
                </a:lnTo>
                <a:lnTo>
                  <a:pt x="174839" y="1409699"/>
                </a:lnTo>
                <a:lnTo>
                  <a:pt x="160613" y="1358899"/>
                </a:lnTo>
                <a:lnTo>
                  <a:pt x="148426" y="1320799"/>
                </a:lnTo>
                <a:lnTo>
                  <a:pt x="138331" y="1269999"/>
                </a:lnTo>
                <a:lnTo>
                  <a:pt x="130383" y="1231899"/>
                </a:lnTo>
                <a:lnTo>
                  <a:pt x="124638" y="1181099"/>
                </a:lnTo>
                <a:lnTo>
                  <a:pt x="121151" y="1130299"/>
                </a:lnTo>
                <a:lnTo>
                  <a:pt x="119976" y="1092199"/>
                </a:lnTo>
                <a:lnTo>
                  <a:pt x="121151" y="1041399"/>
                </a:lnTo>
                <a:lnTo>
                  <a:pt x="124638" y="990599"/>
                </a:lnTo>
                <a:lnTo>
                  <a:pt x="130383" y="939799"/>
                </a:lnTo>
                <a:lnTo>
                  <a:pt x="138331" y="901699"/>
                </a:lnTo>
                <a:lnTo>
                  <a:pt x="148426" y="850899"/>
                </a:lnTo>
                <a:lnTo>
                  <a:pt x="160613" y="812799"/>
                </a:lnTo>
                <a:lnTo>
                  <a:pt x="174839" y="761999"/>
                </a:lnTo>
                <a:lnTo>
                  <a:pt x="191047" y="723899"/>
                </a:lnTo>
                <a:lnTo>
                  <a:pt x="209182" y="685799"/>
                </a:lnTo>
                <a:lnTo>
                  <a:pt x="229191" y="634999"/>
                </a:lnTo>
                <a:lnTo>
                  <a:pt x="251017" y="596899"/>
                </a:lnTo>
                <a:lnTo>
                  <a:pt x="274606" y="558799"/>
                </a:lnTo>
                <a:lnTo>
                  <a:pt x="299902" y="520699"/>
                </a:lnTo>
                <a:lnTo>
                  <a:pt x="326851" y="495299"/>
                </a:lnTo>
                <a:lnTo>
                  <a:pt x="355398" y="457199"/>
                </a:lnTo>
                <a:lnTo>
                  <a:pt x="385488" y="419099"/>
                </a:lnTo>
                <a:lnTo>
                  <a:pt x="417065" y="393699"/>
                </a:lnTo>
                <a:lnTo>
                  <a:pt x="450075" y="355599"/>
                </a:lnTo>
                <a:lnTo>
                  <a:pt x="484463" y="330199"/>
                </a:lnTo>
                <a:lnTo>
                  <a:pt x="520174" y="304799"/>
                </a:lnTo>
                <a:lnTo>
                  <a:pt x="557153" y="279399"/>
                </a:lnTo>
                <a:lnTo>
                  <a:pt x="595344" y="253999"/>
                </a:lnTo>
                <a:lnTo>
                  <a:pt x="634693" y="241299"/>
                </a:lnTo>
                <a:lnTo>
                  <a:pt x="675145" y="215899"/>
                </a:lnTo>
                <a:lnTo>
                  <a:pt x="716645" y="203199"/>
                </a:lnTo>
                <a:lnTo>
                  <a:pt x="759137" y="177799"/>
                </a:lnTo>
                <a:lnTo>
                  <a:pt x="892022" y="139699"/>
                </a:lnTo>
                <a:lnTo>
                  <a:pt x="937937" y="139699"/>
                </a:lnTo>
                <a:lnTo>
                  <a:pt x="984569" y="126999"/>
                </a:lnTo>
                <a:lnTo>
                  <a:pt x="1571941" y="126999"/>
                </a:lnTo>
                <a:lnTo>
                  <a:pt x="1531207" y="101599"/>
                </a:lnTo>
                <a:lnTo>
                  <a:pt x="1446981" y="76199"/>
                </a:lnTo>
                <a:lnTo>
                  <a:pt x="1403578" y="50799"/>
                </a:lnTo>
                <a:lnTo>
                  <a:pt x="1314409" y="25399"/>
                </a:lnTo>
                <a:close/>
              </a:path>
              <a:path w="2159635" h="2159000">
                <a:moveTo>
                  <a:pt x="1571941" y="126999"/>
                </a:moveTo>
                <a:lnTo>
                  <a:pt x="1174964" y="126999"/>
                </a:lnTo>
                <a:lnTo>
                  <a:pt x="1221596" y="139699"/>
                </a:lnTo>
                <a:lnTo>
                  <a:pt x="1267510" y="139699"/>
                </a:lnTo>
                <a:lnTo>
                  <a:pt x="1400395" y="177799"/>
                </a:lnTo>
                <a:lnTo>
                  <a:pt x="1442888" y="203199"/>
                </a:lnTo>
                <a:lnTo>
                  <a:pt x="1484387" y="215899"/>
                </a:lnTo>
                <a:lnTo>
                  <a:pt x="1524839" y="241299"/>
                </a:lnTo>
                <a:lnTo>
                  <a:pt x="1564188" y="253999"/>
                </a:lnTo>
                <a:lnTo>
                  <a:pt x="1602380" y="279399"/>
                </a:lnTo>
                <a:lnTo>
                  <a:pt x="1639358" y="304799"/>
                </a:lnTo>
                <a:lnTo>
                  <a:pt x="1675069" y="330199"/>
                </a:lnTo>
                <a:lnTo>
                  <a:pt x="1709457" y="355599"/>
                </a:lnTo>
                <a:lnTo>
                  <a:pt x="1742467" y="393699"/>
                </a:lnTo>
                <a:lnTo>
                  <a:pt x="1774044" y="419099"/>
                </a:lnTo>
                <a:lnTo>
                  <a:pt x="1804134" y="457199"/>
                </a:lnTo>
                <a:lnTo>
                  <a:pt x="1832681" y="495299"/>
                </a:lnTo>
                <a:lnTo>
                  <a:pt x="1859630" y="520699"/>
                </a:lnTo>
                <a:lnTo>
                  <a:pt x="1884927" y="558799"/>
                </a:lnTo>
                <a:lnTo>
                  <a:pt x="1908516" y="596899"/>
                </a:lnTo>
                <a:lnTo>
                  <a:pt x="1930342" y="634999"/>
                </a:lnTo>
                <a:lnTo>
                  <a:pt x="1950350" y="685799"/>
                </a:lnTo>
                <a:lnTo>
                  <a:pt x="1968486" y="723899"/>
                </a:lnTo>
                <a:lnTo>
                  <a:pt x="1984694" y="761999"/>
                </a:lnTo>
                <a:lnTo>
                  <a:pt x="1998919" y="812799"/>
                </a:lnTo>
                <a:lnTo>
                  <a:pt x="2011107" y="850899"/>
                </a:lnTo>
                <a:lnTo>
                  <a:pt x="2021202" y="901699"/>
                </a:lnTo>
                <a:lnTo>
                  <a:pt x="2029149" y="939799"/>
                </a:lnTo>
                <a:lnTo>
                  <a:pt x="2034894" y="990599"/>
                </a:lnTo>
                <a:lnTo>
                  <a:pt x="2038381" y="1041399"/>
                </a:lnTo>
                <a:lnTo>
                  <a:pt x="2039556" y="1092199"/>
                </a:lnTo>
                <a:lnTo>
                  <a:pt x="2038381" y="1130299"/>
                </a:lnTo>
                <a:lnTo>
                  <a:pt x="2034894" y="1181099"/>
                </a:lnTo>
                <a:lnTo>
                  <a:pt x="2029149" y="1231899"/>
                </a:lnTo>
                <a:lnTo>
                  <a:pt x="2021202" y="1269999"/>
                </a:lnTo>
                <a:lnTo>
                  <a:pt x="2011107" y="1320799"/>
                </a:lnTo>
                <a:lnTo>
                  <a:pt x="1998919" y="1358899"/>
                </a:lnTo>
                <a:lnTo>
                  <a:pt x="1984694" y="1409699"/>
                </a:lnTo>
                <a:lnTo>
                  <a:pt x="1968486" y="1447799"/>
                </a:lnTo>
                <a:lnTo>
                  <a:pt x="1950350" y="1485899"/>
                </a:lnTo>
                <a:lnTo>
                  <a:pt x="1930342" y="1536699"/>
                </a:lnTo>
                <a:lnTo>
                  <a:pt x="1908516" y="1574799"/>
                </a:lnTo>
                <a:lnTo>
                  <a:pt x="1884927" y="1612899"/>
                </a:lnTo>
                <a:lnTo>
                  <a:pt x="1859630" y="1650999"/>
                </a:lnTo>
                <a:lnTo>
                  <a:pt x="1832681" y="1676399"/>
                </a:lnTo>
                <a:lnTo>
                  <a:pt x="1804134" y="1714499"/>
                </a:lnTo>
                <a:lnTo>
                  <a:pt x="1774044" y="1752599"/>
                </a:lnTo>
                <a:lnTo>
                  <a:pt x="1742467" y="1777999"/>
                </a:lnTo>
                <a:lnTo>
                  <a:pt x="1709457" y="1816099"/>
                </a:lnTo>
                <a:lnTo>
                  <a:pt x="1675069" y="1841499"/>
                </a:lnTo>
                <a:lnTo>
                  <a:pt x="1639358" y="1866899"/>
                </a:lnTo>
                <a:lnTo>
                  <a:pt x="1602380" y="1892299"/>
                </a:lnTo>
                <a:lnTo>
                  <a:pt x="1564188" y="1917699"/>
                </a:lnTo>
                <a:lnTo>
                  <a:pt x="1524839" y="1930399"/>
                </a:lnTo>
                <a:lnTo>
                  <a:pt x="1484387" y="1955799"/>
                </a:lnTo>
                <a:lnTo>
                  <a:pt x="1442888" y="1968499"/>
                </a:lnTo>
                <a:lnTo>
                  <a:pt x="1400395" y="1993899"/>
                </a:lnTo>
                <a:lnTo>
                  <a:pt x="1267510" y="2031999"/>
                </a:lnTo>
                <a:lnTo>
                  <a:pt x="1221596" y="2031999"/>
                </a:lnTo>
                <a:lnTo>
                  <a:pt x="1174964" y="2044699"/>
                </a:lnTo>
                <a:lnTo>
                  <a:pt x="1571941" y="2044699"/>
                </a:lnTo>
                <a:lnTo>
                  <a:pt x="1611697" y="2019299"/>
                </a:lnTo>
                <a:lnTo>
                  <a:pt x="1650432" y="2006599"/>
                </a:lnTo>
                <a:lnTo>
                  <a:pt x="1688102" y="1981199"/>
                </a:lnTo>
                <a:lnTo>
                  <a:pt x="1724662" y="1955799"/>
                </a:lnTo>
                <a:lnTo>
                  <a:pt x="1760069" y="1930399"/>
                </a:lnTo>
                <a:lnTo>
                  <a:pt x="1794279" y="1892299"/>
                </a:lnTo>
                <a:lnTo>
                  <a:pt x="1827248" y="1866899"/>
                </a:lnTo>
                <a:lnTo>
                  <a:pt x="1858932" y="1828799"/>
                </a:lnTo>
                <a:lnTo>
                  <a:pt x="1889288" y="1803399"/>
                </a:lnTo>
                <a:lnTo>
                  <a:pt x="1918271" y="1765299"/>
                </a:lnTo>
                <a:lnTo>
                  <a:pt x="1945837" y="1727199"/>
                </a:lnTo>
                <a:lnTo>
                  <a:pt x="1971943" y="1689099"/>
                </a:lnTo>
                <a:lnTo>
                  <a:pt x="1996545" y="1650999"/>
                </a:lnTo>
                <a:lnTo>
                  <a:pt x="2019599" y="1612899"/>
                </a:lnTo>
                <a:lnTo>
                  <a:pt x="2041060" y="1574799"/>
                </a:lnTo>
                <a:lnTo>
                  <a:pt x="2060885" y="1536699"/>
                </a:lnTo>
                <a:lnTo>
                  <a:pt x="2079031" y="1498599"/>
                </a:lnTo>
                <a:lnTo>
                  <a:pt x="2095453" y="1447799"/>
                </a:lnTo>
                <a:lnTo>
                  <a:pt x="2110107" y="1409699"/>
                </a:lnTo>
                <a:lnTo>
                  <a:pt x="2122950" y="1358899"/>
                </a:lnTo>
                <a:lnTo>
                  <a:pt x="2133938" y="1320799"/>
                </a:lnTo>
                <a:lnTo>
                  <a:pt x="2143026" y="1269999"/>
                </a:lnTo>
                <a:lnTo>
                  <a:pt x="2150171" y="1231899"/>
                </a:lnTo>
                <a:lnTo>
                  <a:pt x="2155329" y="1181099"/>
                </a:lnTo>
                <a:lnTo>
                  <a:pt x="2158455" y="1130299"/>
                </a:lnTo>
                <a:lnTo>
                  <a:pt x="2159508" y="1079499"/>
                </a:lnTo>
                <a:lnTo>
                  <a:pt x="2158455" y="1041399"/>
                </a:lnTo>
                <a:lnTo>
                  <a:pt x="2155329" y="990599"/>
                </a:lnTo>
                <a:lnTo>
                  <a:pt x="2150171" y="939799"/>
                </a:lnTo>
                <a:lnTo>
                  <a:pt x="2143026" y="901699"/>
                </a:lnTo>
                <a:lnTo>
                  <a:pt x="2133938" y="850899"/>
                </a:lnTo>
                <a:lnTo>
                  <a:pt x="2122950" y="800099"/>
                </a:lnTo>
                <a:lnTo>
                  <a:pt x="2110107" y="761999"/>
                </a:lnTo>
                <a:lnTo>
                  <a:pt x="2095453" y="723899"/>
                </a:lnTo>
                <a:lnTo>
                  <a:pt x="2079031" y="673099"/>
                </a:lnTo>
                <a:lnTo>
                  <a:pt x="2060885" y="634999"/>
                </a:lnTo>
                <a:lnTo>
                  <a:pt x="2041060" y="596899"/>
                </a:lnTo>
                <a:lnTo>
                  <a:pt x="2019599" y="558799"/>
                </a:lnTo>
                <a:lnTo>
                  <a:pt x="1996545" y="520699"/>
                </a:lnTo>
                <a:lnTo>
                  <a:pt x="1971943" y="482599"/>
                </a:lnTo>
                <a:lnTo>
                  <a:pt x="1945837" y="444499"/>
                </a:lnTo>
                <a:lnTo>
                  <a:pt x="1918271" y="406399"/>
                </a:lnTo>
                <a:lnTo>
                  <a:pt x="1889288" y="368299"/>
                </a:lnTo>
                <a:lnTo>
                  <a:pt x="1858932" y="342899"/>
                </a:lnTo>
                <a:lnTo>
                  <a:pt x="1827248" y="304799"/>
                </a:lnTo>
                <a:lnTo>
                  <a:pt x="1794279" y="279399"/>
                </a:lnTo>
                <a:lnTo>
                  <a:pt x="1760069" y="241299"/>
                </a:lnTo>
                <a:lnTo>
                  <a:pt x="1724662" y="215899"/>
                </a:lnTo>
                <a:lnTo>
                  <a:pt x="1688102" y="190499"/>
                </a:lnTo>
                <a:lnTo>
                  <a:pt x="1650432" y="165099"/>
                </a:lnTo>
                <a:lnTo>
                  <a:pt x="1611697" y="139699"/>
                </a:lnTo>
                <a:lnTo>
                  <a:pt x="1571941" y="126999"/>
                </a:lnTo>
                <a:close/>
              </a:path>
              <a:path w="2159635" h="2159000">
                <a:moveTo>
                  <a:pt x="1222382" y="12699"/>
                </a:moveTo>
                <a:lnTo>
                  <a:pt x="937125" y="12699"/>
                </a:lnTo>
                <a:lnTo>
                  <a:pt x="890776" y="25399"/>
                </a:lnTo>
                <a:lnTo>
                  <a:pt x="1268731" y="25399"/>
                </a:lnTo>
                <a:lnTo>
                  <a:pt x="1222382" y="12699"/>
                </a:lnTo>
                <a:close/>
              </a:path>
              <a:path w="2159635" h="2159000">
                <a:moveTo>
                  <a:pt x="1079754" y="0"/>
                </a:moveTo>
                <a:lnTo>
                  <a:pt x="1031657" y="12699"/>
                </a:lnTo>
                <a:lnTo>
                  <a:pt x="1127850" y="12699"/>
                </a:lnTo>
                <a:lnTo>
                  <a:pt x="1079754" y="0"/>
                </a:lnTo>
                <a:close/>
              </a:path>
            </a:pathLst>
          </a:custGeom>
          <a:solidFill>
            <a:srgbClr val="5A6E82">
              <a:alpha val="14900"/>
            </a:srgbClr>
          </a:solidFill>
        </p:spPr>
        <p:txBody>
          <a:bodyPr wrap="square" lIns="0" tIns="0" rIns="0" bIns="0" rtlCol="0"/>
          <a:lstStyle/>
          <a:p>
            <a:endParaRPr sz="2223"/>
          </a:p>
        </p:txBody>
      </p:sp>
      <p:sp>
        <p:nvSpPr>
          <p:cNvPr id="24" name="bk object 24"/>
          <p:cNvSpPr/>
          <p:nvPr/>
        </p:nvSpPr>
        <p:spPr>
          <a:xfrm>
            <a:off x="254121" y="9161743"/>
            <a:ext cx="230908" cy="495300"/>
          </a:xfrm>
          <a:custGeom>
            <a:avLst/>
            <a:gdLst/>
            <a:ahLst/>
            <a:cxnLst/>
            <a:rect l="l" t="t" r="r" b="b"/>
            <a:pathLst>
              <a:path w="360045" h="360045">
                <a:moveTo>
                  <a:pt x="179832" y="0"/>
                </a:moveTo>
                <a:lnTo>
                  <a:pt x="132027" y="6424"/>
                </a:lnTo>
                <a:lnTo>
                  <a:pt x="89069" y="24553"/>
                </a:lnTo>
                <a:lnTo>
                  <a:pt x="52673" y="52673"/>
                </a:lnTo>
                <a:lnTo>
                  <a:pt x="24553" y="89069"/>
                </a:lnTo>
                <a:lnTo>
                  <a:pt x="6424" y="132027"/>
                </a:lnTo>
                <a:lnTo>
                  <a:pt x="0" y="179832"/>
                </a:lnTo>
                <a:lnTo>
                  <a:pt x="6424" y="227636"/>
                </a:lnTo>
                <a:lnTo>
                  <a:pt x="24553" y="270594"/>
                </a:lnTo>
                <a:lnTo>
                  <a:pt x="52673" y="306990"/>
                </a:lnTo>
                <a:lnTo>
                  <a:pt x="89069" y="335110"/>
                </a:lnTo>
                <a:lnTo>
                  <a:pt x="132027" y="353239"/>
                </a:lnTo>
                <a:lnTo>
                  <a:pt x="179832" y="359664"/>
                </a:lnTo>
                <a:lnTo>
                  <a:pt x="227636" y="353239"/>
                </a:lnTo>
                <a:lnTo>
                  <a:pt x="270594" y="335110"/>
                </a:lnTo>
                <a:lnTo>
                  <a:pt x="306990" y="306990"/>
                </a:lnTo>
                <a:lnTo>
                  <a:pt x="335110" y="270594"/>
                </a:lnTo>
                <a:lnTo>
                  <a:pt x="353239" y="227636"/>
                </a:lnTo>
                <a:lnTo>
                  <a:pt x="359664" y="179832"/>
                </a:lnTo>
                <a:lnTo>
                  <a:pt x="353239" y="132027"/>
                </a:lnTo>
                <a:lnTo>
                  <a:pt x="335110" y="89069"/>
                </a:lnTo>
                <a:lnTo>
                  <a:pt x="306990" y="52673"/>
                </a:lnTo>
                <a:lnTo>
                  <a:pt x="270594" y="24553"/>
                </a:lnTo>
                <a:lnTo>
                  <a:pt x="227636" y="6424"/>
                </a:lnTo>
                <a:lnTo>
                  <a:pt x="179832" y="0"/>
                </a:lnTo>
                <a:close/>
              </a:path>
            </a:pathLst>
          </a:custGeom>
          <a:solidFill>
            <a:srgbClr val="D22D00"/>
          </a:solidFill>
        </p:spPr>
        <p:txBody>
          <a:bodyPr wrap="square" lIns="0" tIns="0" rIns="0" bIns="0" rtlCol="0"/>
          <a:lstStyle/>
          <a:p>
            <a:endParaRPr sz="2223"/>
          </a:p>
        </p:txBody>
      </p:sp>
      <p:sp>
        <p:nvSpPr>
          <p:cNvPr id="25" name="bk object 25"/>
          <p:cNvSpPr/>
          <p:nvPr/>
        </p:nvSpPr>
        <p:spPr>
          <a:xfrm>
            <a:off x="326447" y="9279143"/>
            <a:ext cx="102626" cy="260316"/>
          </a:xfrm>
          <a:custGeom>
            <a:avLst/>
            <a:gdLst/>
            <a:ahLst/>
            <a:cxnLst/>
            <a:rect l="l" t="t" r="r" b="b"/>
            <a:pathLst>
              <a:path w="160020" h="189229">
                <a:moveTo>
                  <a:pt x="80010" y="0"/>
                </a:moveTo>
                <a:lnTo>
                  <a:pt x="0" y="0"/>
                </a:lnTo>
                <a:lnTo>
                  <a:pt x="80010" y="94487"/>
                </a:lnTo>
                <a:lnTo>
                  <a:pt x="0" y="188975"/>
                </a:lnTo>
                <a:lnTo>
                  <a:pt x="80010" y="188975"/>
                </a:lnTo>
                <a:lnTo>
                  <a:pt x="160020" y="94487"/>
                </a:lnTo>
                <a:lnTo>
                  <a:pt x="800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223"/>
          </a:p>
        </p:txBody>
      </p:sp>
      <p:sp>
        <p:nvSpPr>
          <p:cNvPr id="26" name="bk object 26"/>
          <p:cNvSpPr/>
          <p:nvPr/>
        </p:nvSpPr>
        <p:spPr>
          <a:xfrm>
            <a:off x="254121" y="865861"/>
            <a:ext cx="194663" cy="495300"/>
          </a:xfrm>
          <a:custGeom>
            <a:avLst/>
            <a:gdLst/>
            <a:ahLst/>
            <a:cxnLst/>
            <a:rect l="l" t="t" r="r" b="b"/>
            <a:pathLst>
              <a:path w="303530" h="360044">
                <a:moveTo>
                  <a:pt x="149504" y="0"/>
                </a:moveTo>
                <a:lnTo>
                  <a:pt x="0" y="0"/>
                </a:lnTo>
                <a:lnTo>
                  <a:pt x="153771" y="179832"/>
                </a:lnTo>
                <a:lnTo>
                  <a:pt x="0" y="359664"/>
                </a:lnTo>
                <a:lnTo>
                  <a:pt x="149504" y="359664"/>
                </a:lnTo>
                <a:lnTo>
                  <a:pt x="303276" y="179832"/>
                </a:lnTo>
                <a:lnTo>
                  <a:pt x="149504" y="0"/>
                </a:lnTo>
                <a:close/>
              </a:path>
            </a:pathLst>
          </a:custGeom>
          <a:solidFill>
            <a:srgbClr val="D22D00"/>
          </a:solidFill>
        </p:spPr>
        <p:txBody>
          <a:bodyPr wrap="square" lIns="0" tIns="0" rIns="0" bIns="0" rtlCol="0"/>
          <a:lstStyle/>
          <a:p>
            <a:endParaRPr sz="2223"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112" b="0" i="0">
                <a:solidFill>
                  <a:srgbClr val="5A6E82"/>
                </a:solidFill>
                <a:latin typeface="Segoe UI Light"/>
                <a:cs typeface="Segoe UI Light"/>
              </a:defRPr>
            </a:lvl1pPr>
          </a:lstStyle>
          <a:p>
            <a:pPr marL="15687">
              <a:lnSpc>
                <a:spcPts val="1248"/>
              </a:lnSpc>
            </a:pPr>
            <a:r>
              <a:rPr lang="ru-RU" spc="-6" smtClean="0"/>
              <a:t>Автолизинг </a:t>
            </a:r>
            <a:r>
              <a:rPr lang="ru-RU" smtClean="0"/>
              <a:t>с </a:t>
            </a:r>
            <a:r>
              <a:rPr lang="ru-RU" spc="-6" smtClean="0"/>
              <a:t>максимальной</a:t>
            </a:r>
            <a:r>
              <a:rPr lang="ru-RU" spc="-25" smtClean="0"/>
              <a:t> </a:t>
            </a:r>
            <a:r>
              <a:rPr lang="ru-RU" spc="-6" smtClean="0"/>
              <a:t>заботой.</a:t>
            </a:r>
            <a:endParaRPr lang="ru-RU" spc="-6"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606FA8-E35E-43B1-95E8-A0FE6A2AABCC}" type="datetime1">
              <a:rPr lang="en-US" smtClean="0"/>
              <a:t>7/16/2018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45823" y="88264"/>
            <a:ext cx="6366356" cy="353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300" b="1" i="0">
                <a:solidFill>
                  <a:schemeClr val="bg1"/>
                </a:solidFill>
                <a:latin typeface="Segoe UI"/>
                <a:cs typeface="Segoe U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09130" y="2671546"/>
            <a:ext cx="583974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23477" y="9372710"/>
            <a:ext cx="1213181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12" b="0" i="0">
                <a:solidFill>
                  <a:srgbClr val="5A6E82"/>
                </a:solidFill>
                <a:latin typeface="Segoe UI Light"/>
                <a:cs typeface="Segoe UI Light"/>
              </a:defRPr>
            </a:lvl1pPr>
          </a:lstStyle>
          <a:p>
            <a:pPr marL="15687">
              <a:lnSpc>
                <a:spcPts val="1248"/>
              </a:lnSpc>
            </a:pPr>
            <a:r>
              <a:rPr lang="ru-RU" spc="-6" smtClean="0"/>
              <a:t>Автолизинг </a:t>
            </a:r>
            <a:r>
              <a:rPr lang="ru-RU" smtClean="0"/>
              <a:t>с </a:t>
            </a:r>
            <a:r>
              <a:rPr lang="ru-RU" spc="-6" smtClean="0"/>
              <a:t>максимальной</a:t>
            </a:r>
            <a:r>
              <a:rPr lang="ru-RU" spc="-25" smtClean="0"/>
              <a:t> </a:t>
            </a:r>
            <a:r>
              <a:rPr lang="ru-RU" spc="-6" smtClean="0"/>
              <a:t>заботой.</a:t>
            </a:r>
            <a:endParaRPr lang="ru-RU" spc="-6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42900" y="9212583"/>
            <a:ext cx="15773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F6EEA3-EE42-4C84-85F0-EB343D692695}" type="datetime1">
              <a:rPr lang="en-US" smtClean="0"/>
              <a:t>7/16/2018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937760" y="9212583"/>
            <a:ext cx="15773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564752">
        <a:defRPr>
          <a:latin typeface="+mn-lt"/>
          <a:ea typeface="+mn-ea"/>
          <a:cs typeface="+mn-cs"/>
        </a:defRPr>
      </a:lvl2pPr>
      <a:lvl3pPr marL="1129505">
        <a:defRPr>
          <a:latin typeface="+mn-lt"/>
          <a:ea typeface="+mn-ea"/>
          <a:cs typeface="+mn-cs"/>
        </a:defRPr>
      </a:lvl3pPr>
      <a:lvl4pPr marL="1694257">
        <a:defRPr>
          <a:latin typeface="+mn-lt"/>
          <a:ea typeface="+mn-ea"/>
          <a:cs typeface="+mn-cs"/>
        </a:defRPr>
      </a:lvl4pPr>
      <a:lvl5pPr marL="2259009">
        <a:defRPr>
          <a:latin typeface="+mn-lt"/>
          <a:ea typeface="+mn-ea"/>
          <a:cs typeface="+mn-cs"/>
        </a:defRPr>
      </a:lvl5pPr>
      <a:lvl6pPr marL="2823760">
        <a:defRPr>
          <a:latin typeface="+mn-lt"/>
          <a:ea typeface="+mn-ea"/>
          <a:cs typeface="+mn-cs"/>
        </a:defRPr>
      </a:lvl6pPr>
      <a:lvl7pPr marL="3388513">
        <a:defRPr>
          <a:latin typeface="+mn-lt"/>
          <a:ea typeface="+mn-ea"/>
          <a:cs typeface="+mn-cs"/>
        </a:defRPr>
      </a:lvl7pPr>
      <a:lvl8pPr marL="3953265">
        <a:defRPr>
          <a:latin typeface="+mn-lt"/>
          <a:ea typeface="+mn-ea"/>
          <a:cs typeface="+mn-cs"/>
        </a:defRPr>
      </a:lvl8pPr>
      <a:lvl9pPr marL="4518018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564752">
        <a:defRPr>
          <a:latin typeface="+mn-lt"/>
          <a:ea typeface="+mn-ea"/>
          <a:cs typeface="+mn-cs"/>
        </a:defRPr>
      </a:lvl2pPr>
      <a:lvl3pPr marL="1129505">
        <a:defRPr>
          <a:latin typeface="+mn-lt"/>
          <a:ea typeface="+mn-ea"/>
          <a:cs typeface="+mn-cs"/>
        </a:defRPr>
      </a:lvl3pPr>
      <a:lvl4pPr marL="1694257">
        <a:defRPr>
          <a:latin typeface="+mn-lt"/>
          <a:ea typeface="+mn-ea"/>
          <a:cs typeface="+mn-cs"/>
        </a:defRPr>
      </a:lvl4pPr>
      <a:lvl5pPr marL="2259009">
        <a:defRPr>
          <a:latin typeface="+mn-lt"/>
          <a:ea typeface="+mn-ea"/>
          <a:cs typeface="+mn-cs"/>
        </a:defRPr>
      </a:lvl5pPr>
      <a:lvl6pPr marL="2823760">
        <a:defRPr>
          <a:latin typeface="+mn-lt"/>
          <a:ea typeface="+mn-ea"/>
          <a:cs typeface="+mn-cs"/>
        </a:defRPr>
      </a:lvl6pPr>
      <a:lvl7pPr marL="3388513">
        <a:defRPr>
          <a:latin typeface="+mn-lt"/>
          <a:ea typeface="+mn-ea"/>
          <a:cs typeface="+mn-cs"/>
        </a:defRPr>
      </a:lvl7pPr>
      <a:lvl8pPr marL="3953265">
        <a:defRPr>
          <a:latin typeface="+mn-lt"/>
          <a:ea typeface="+mn-ea"/>
          <a:cs typeface="+mn-cs"/>
        </a:defRPr>
      </a:lvl8pPr>
      <a:lvl9pPr marL="4518018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tiff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11" Type="http://schemas.openxmlformats.org/officeDocument/2006/relationships/image" Target="../media/image7.jpeg"/><Relationship Id="rId5" Type="http://schemas.openxmlformats.org/officeDocument/2006/relationships/image" Target="../media/image58.jpeg"/><Relationship Id="rId10" Type="http://schemas.openxmlformats.org/officeDocument/2006/relationships/slide" Target="slide2.xml"/><Relationship Id="rId4" Type="http://schemas.openxmlformats.org/officeDocument/2006/relationships/image" Target="../media/image57.jpeg"/><Relationship Id="rId9" Type="http://schemas.openxmlformats.org/officeDocument/2006/relationships/image" Target="../media/image6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11" Type="http://schemas.openxmlformats.org/officeDocument/2006/relationships/image" Target="../media/image7.jpeg"/><Relationship Id="rId5" Type="http://schemas.openxmlformats.org/officeDocument/2006/relationships/image" Target="../media/image65.jpeg"/><Relationship Id="rId10" Type="http://schemas.openxmlformats.org/officeDocument/2006/relationships/image" Target="../media/image62.png"/><Relationship Id="rId4" Type="http://schemas.openxmlformats.org/officeDocument/2006/relationships/image" Target="../media/image64.jpeg"/><Relationship Id="rId9" Type="http://schemas.openxmlformats.org/officeDocument/2006/relationships/slide" Target="slide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11" Type="http://schemas.openxmlformats.org/officeDocument/2006/relationships/image" Target="../media/image7.jpeg"/><Relationship Id="rId5" Type="http://schemas.openxmlformats.org/officeDocument/2006/relationships/image" Target="../media/image71.jpeg"/><Relationship Id="rId10" Type="http://schemas.openxmlformats.org/officeDocument/2006/relationships/slide" Target="slide2.xml"/><Relationship Id="rId4" Type="http://schemas.openxmlformats.org/officeDocument/2006/relationships/image" Target="../media/image70.jpeg"/><Relationship Id="rId9" Type="http://schemas.openxmlformats.org/officeDocument/2006/relationships/image" Target="../media/image7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11" Type="http://schemas.openxmlformats.org/officeDocument/2006/relationships/image" Target="../media/image7.jpeg"/><Relationship Id="rId5" Type="http://schemas.openxmlformats.org/officeDocument/2006/relationships/image" Target="../media/image78.jpeg"/><Relationship Id="rId10" Type="http://schemas.openxmlformats.org/officeDocument/2006/relationships/slide" Target="slide2.xml"/><Relationship Id="rId4" Type="http://schemas.openxmlformats.org/officeDocument/2006/relationships/image" Target="../media/image77.jpeg"/><Relationship Id="rId9" Type="http://schemas.openxmlformats.org/officeDocument/2006/relationships/image" Target="../media/image8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11" Type="http://schemas.openxmlformats.org/officeDocument/2006/relationships/image" Target="../media/image7.jpeg"/><Relationship Id="rId5" Type="http://schemas.openxmlformats.org/officeDocument/2006/relationships/image" Target="../media/image85.jpeg"/><Relationship Id="rId10" Type="http://schemas.openxmlformats.org/officeDocument/2006/relationships/slide" Target="slide2.xml"/><Relationship Id="rId4" Type="http://schemas.openxmlformats.org/officeDocument/2006/relationships/image" Target="../media/image84.jpeg"/><Relationship Id="rId9" Type="http://schemas.openxmlformats.org/officeDocument/2006/relationships/image" Target="../media/image8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11" Type="http://schemas.openxmlformats.org/officeDocument/2006/relationships/image" Target="../media/image7.jpeg"/><Relationship Id="rId5" Type="http://schemas.openxmlformats.org/officeDocument/2006/relationships/image" Target="../media/image92.jpeg"/><Relationship Id="rId10" Type="http://schemas.openxmlformats.org/officeDocument/2006/relationships/image" Target="../media/image89.png"/><Relationship Id="rId4" Type="http://schemas.openxmlformats.org/officeDocument/2006/relationships/image" Target="../media/image91.jpeg"/><Relationship Id="rId9" Type="http://schemas.openxmlformats.org/officeDocument/2006/relationships/slide" Target="slide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image" Target="../media/image96.jpeg"/><Relationship Id="rId7" Type="http://schemas.openxmlformats.org/officeDocument/2006/relationships/image" Target="../media/image100.jpe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eg"/><Relationship Id="rId11" Type="http://schemas.openxmlformats.org/officeDocument/2006/relationships/image" Target="../media/image7.jpeg"/><Relationship Id="rId5" Type="http://schemas.openxmlformats.org/officeDocument/2006/relationships/image" Target="../media/image98.jpeg"/><Relationship Id="rId10" Type="http://schemas.openxmlformats.org/officeDocument/2006/relationships/image" Target="../media/image102.jpeg"/><Relationship Id="rId4" Type="http://schemas.openxmlformats.org/officeDocument/2006/relationships/image" Target="../media/image97.jpeg"/><Relationship Id="rId9" Type="http://schemas.openxmlformats.org/officeDocument/2006/relationships/slide" Target="slide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3" Type="http://schemas.openxmlformats.org/officeDocument/2006/relationships/image" Target="../media/image103.jpeg"/><Relationship Id="rId7" Type="http://schemas.openxmlformats.org/officeDocument/2006/relationships/image" Target="../media/image107.jpe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jpeg"/><Relationship Id="rId11" Type="http://schemas.openxmlformats.org/officeDocument/2006/relationships/image" Target="../media/image7.jpeg"/><Relationship Id="rId5" Type="http://schemas.openxmlformats.org/officeDocument/2006/relationships/image" Target="../media/image105.jpeg"/><Relationship Id="rId10" Type="http://schemas.openxmlformats.org/officeDocument/2006/relationships/slide" Target="slide2.xml"/><Relationship Id="rId4" Type="http://schemas.openxmlformats.org/officeDocument/2006/relationships/image" Target="../media/image104.jpeg"/><Relationship Id="rId9" Type="http://schemas.openxmlformats.org/officeDocument/2006/relationships/image" Target="../media/image10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3" Type="http://schemas.openxmlformats.org/officeDocument/2006/relationships/image" Target="../media/image110.jpeg"/><Relationship Id="rId7" Type="http://schemas.openxmlformats.org/officeDocument/2006/relationships/image" Target="../media/image114.jpe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jpeg"/><Relationship Id="rId11" Type="http://schemas.openxmlformats.org/officeDocument/2006/relationships/image" Target="../media/image7.jpeg"/><Relationship Id="rId5" Type="http://schemas.openxmlformats.org/officeDocument/2006/relationships/image" Target="../media/image112.jpeg"/><Relationship Id="rId10" Type="http://schemas.openxmlformats.org/officeDocument/2006/relationships/slide" Target="slide2.xml"/><Relationship Id="rId4" Type="http://schemas.openxmlformats.org/officeDocument/2006/relationships/image" Target="../media/image111.jpg"/><Relationship Id="rId9" Type="http://schemas.openxmlformats.org/officeDocument/2006/relationships/image" Target="../media/image11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jpeg"/><Relationship Id="rId3" Type="http://schemas.openxmlformats.org/officeDocument/2006/relationships/image" Target="../media/image117.jpeg"/><Relationship Id="rId7" Type="http://schemas.openxmlformats.org/officeDocument/2006/relationships/image" Target="../media/image121.jpe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jpeg"/><Relationship Id="rId11" Type="http://schemas.openxmlformats.org/officeDocument/2006/relationships/image" Target="../media/image7.jpeg"/><Relationship Id="rId5" Type="http://schemas.openxmlformats.org/officeDocument/2006/relationships/image" Target="../media/image119.jpeg"/><Relationship Id="rId10" Type="http://schemas.openxmlformats.org/officeDocument/2006/relationships/slide" Target="slide2.xml"/><Relationship Id="rId4" Type="http://schemas.openxmlformats.org/officeDocument/2006/relationships/image" Target="../media/image118.jpeg"/><Relationship Id="rId9" Type="http://schemas.openxmlformats.org/officeDocument/2006/relationships/image" Target="../media/image123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hyperlink" Target="http://www.kalinka.com.by/ru" TargetMode="External"/><Relationship Id="rId18" Type="http://schemas.openxmlformats.org/officeDocument/2006/relationships/slide" Target="slide13.xml"/><Relationship Id="rId26" Type="http://schemas.openxmlformats.org/officeDocument/2006/relationships/slide" Target="slide18.xml"/><Relationship Id="rId3" Type="http://schemas.openxmlformats.org/officeDocument/2006/relationships/hyperlink" Target="https://www.panda.by/" TargetMode="External"/><Relationship Id="rId21" Type="http://schemas.openxmlformats.org/officeDocument/2006/relationships/hyperlink" Target="http://polesie.by/" TargetMode="External"/><Relationship Id="rId7" Type="http://schemas.openxmlformats.org/officeDocument/2006/relationships/hyperlink" Target="https://comintern.by/" TargetMode="External"/><Relationship Id="rId12" Type="http://schemas.openxmlformats.org/officeDocument/2006/relationships/slide" Target="slide8.xml"/><Relationship Id="rId17" Type="http://schemas.openxmlformats.org/officeDocument/2006/relationships/hyperlink" Target="http://www.nadex.by/" TargetMode="External"/><Relationship Id="rId25" Type="http://schemas.openxmlformats.org/officeDocument/2006/relationships/hyperlink" Target="http://www.8marta.com/" TargetMode="External"/><Relationship Id="rId2" Type="http://schemas.openxmlformats.org/officeDocument/2006/relationships/notesSlide" Target="../notesSlides/notesSlide2.xml"/><Relationship Id="rId16" Type="http://schemas.openxmlformats.org/officeDocument/2006/relationships/slide" Target="slide12.xml"/><Relationship Id="rId20" Type="http://schemas.openxmlformats.org/officeDocument/2006/relationships/slide" Target="slide14.xml"/><Relationship Id="rId29" Type="http://schemas.openxmlformats.org/officeDocument/2006/relationships/hyperlink" Target="http://www.kupalinka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11" Type="http://schemas.openxmlformats.org/officeDocument/2006/relationships/hyperlink" Target="http://fabric.by/" TargetMode="External"/><Relationship Id="rId24" Type="http://schemas.openxmlformats.org/officeDocument/2006/relationships/slide" Target="slide17.xml"/><Relationship Id="rId32" Type="http://schemas.openxmlformats.org/officeDocument/2006/relationships/image" Target="../media/image8.png"/><Relationship Id="rId5" Type="http://schemas.openxmlformats.org/officeDocument/2006/relationships/hyperlink" Target="http://www.eliz.by/ru" TargetMode="External"/><Relationship Id="rId15" Type="http://schemas.openxmlformats.org/officeDocument/2006/relationships/hyperlink" Target="http://belcredo.by/ru" TargetMode="External"/><Relationship Id="rId23" Type="http://schemas.openxmlformats.org/officeDocument/2006/relationships/hyperlink" Target="http://www.svitanak.by/" TargetMode="External"/><Relationship Id="rId28" Type="http://schemas.openxmlformats.org/officeDocument/2006/relationships/slide" Target="slide19.xml"/><Relationship Id="rId10" Type="http://schemas.openxmlformats.org/officeDocument/2006/relationships/slide" Target="slide7.xml"/><Relationship Id="rId19" Type="http://schemas.openxmlformats.org/officeDocument/2006/relationships/hyperlink" Target="http://www.slavianka.by/" TargetMode="External"/><Relationship Id="rId31" Type="http://schemas.openxmlformats.org/officeDocument/2006/relationships/image" Target="../media/image7.jpeg"/><Relationship Id="rId4" Type="http://schemas.openxmlformats.org/officeDocument/2006/relationships/slide" Target="slide3.xml"/><Relationship Id="rId9" Type="http://schemas.openxmlformats.org/officeDocument/2006/relationships/hyperlink" Target="http://www.elod.by/" TargetMode="External"/><Relationship Id="rId14" Type="http://schemas.openxmlformats.org/officeDocument/2006/relationships/slide" Target="slide10.xml"/><Relationship Id="rId22" Type="http://schemas.openxmlformats.org/officeDocument/2006/relationships/slide" Target="slide16.xml"/><Relationship Id="rId27" Type="http://schemas.openxmlformats.org/officeDocument/2006/relationships/hyperlink" Target="http://www.romgil.com/" TargetMode="External"/><Relationship Id="rId30" Type="http://schemas.openxmlformats.org/officeDocument/2006/relationships/slide" Target="slide20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jpeg"/><Relationship Id="rId3" Type="http://schemas.openxmlformats.org/officeDocument/2006/relationships/slide" Target="slide2.xml"/><Relationship Id="rId7" Type="http://schemas.openxmlformats.org/officeDocument/2006/relationships/image" Target="../media/image127.jpe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jpeg"/><Relationship Id="rId11" Type="http://schemas.openxmlformats.org/officeDocument/2006/relationships/image" Target="../media/image7.jpeg"/><Relationship Id="rId5" Type="http://schemas.openxmlformats.org/officeDocument/2006/relationships/image" Target="../media/image125.jpeg"/><Relationship Id="rId10" Type="http://schemas.openxmlformats.org/officeDocument/2006/relationships/image" Target="../media/image130.jpeg"/><Relationship Id="rId4" Type="http://schemas.openxmlformats.org/officeDocument/2006/relationships/image" Target="../media/image124.jpeg"/><Relationship Id="rId9" Type="http://schemas.openxmlformats.org/officeDocument/2006/relationships/image" Target="../media/image12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11" Type="http://schemas.openxmlformats.org/officeDocument/2006/relationships/image" Target="../media/image7.jpeg"/><Relationship Id="rId5" Type="http://schemas.openxmlformats.org/officeDocument/2006/relationships/image" Target="../media/image11.jpeg"/><Relationship Id="rId10" Type="http://schemas.openxmlformats.org/officeDocument/2006/relationships/slide" Target="slide2.xml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tiff"/><Relationship Id="rId3" Type="http://schemas.openxmlformats.org/officeDocument/2006/relationships/image" Target="../media/image16.jpeg"/><Relationship Id="rId7" Type="http://schemas.openxmlformats.org/officeDocument/2006/relationships/image" Target="../media/image20.tiff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tiff"/><Relationship Id="rId11" Type="http://schemas.openxmlformats.org/officeDocument/2006/relationships/image" Target="../media/image7.jpeg"/><Relationship Id="rId5" Type="http://schemas.openxmlformats.org/officeDocument/2006/relationships/image" Target="../media/image18.jpeg"/><Relationship Id="rId10" Type="http://schemas.openxmlformats.org/officeDocument/2006/relationships/slide" Target="slide2.xml"/><Relationship Id="rId4" Type="http://schemas.openxmlformats.org/officeDocument/2006/relationships/image" Target="../media/image17.jpeg"/><Relationship Id="rId9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11" Type="http://schemas.openxmlformats.org/officeDocument/2006/relationships/image" Target="../media/image7.jpeg"/><Relationship Id="rId5" Type="http://schemas.openxmlformats.org/officeDocument/2006/relationships/image" Target="../media/image24.jpeg"/><Relationship Id="rId10" Type="http://schemas.openxmlformats.org/officeDocument/2006/relationships/image" Target="../media/image28.jpeg"/><Relationship Id="rId4" Type="http://schemas.openxmlformats.org/officeDocument/2006/relationships/image" Target="../media/image23.jpeg"/><Relationship Id="rId9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tiff"/><Relationship Id="rId3" Type="http://schemas.openxmlformats.org/officeDocument/2006/relationships/image" Target="../media/image29.jpeg"/><Relationship Id="rId7" Type="http://schemas.openxmlformats.org/officeDocument/2006/relationships/image" Target="../media/image33.tiff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11" Type="http://schemas.openxmlformats.org/officeDocument/2006/relationships/image" Target="../media/image7.jpeg"/><Relationship Id="rId5" Type="http://schemas.openxmlformats.org/officeDocument/2006/relationships/image" Target="../media/image31.tiff"/><Relationship Id="rId10" Type="http://schemas.openxmlformats.org/officeDocument/2006/relationships/slide" Target="slide2.xml"/><Relationship Id="rId4" Type="http://schemas.openxmlformats.org/officeDocument/2006/relationships/image" Target="../media/image30.tiff"/><Relationship Id="rId9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11" Type="http://schemas.openxmlformats.org/officeDocument/2006/relationships/image" Target="../media/image7.jpeg"/><Relationship Id="rId5" Type="http://schemas.openxmlformats.org/officeDocument/2006/relationships/image" Target="../media/image38.jpeg"/><Relationship Id="rId10" Type="http://schemas.openxmlformats.org/officeDocument/2006/relationships/slide" Target="slide2.xml"/><Relationship Id="rId4" Type="http://schemas.openxmlformats.org/officeDocument/2006/relationships/image" Target="../media/image37.jpeg"/><Relationship Id="rId9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11" Type="http://schemas.openxmlformats.org/officeDocument/2006/relationships/image" Target="../media/image7.jpeg"/><Relationship Id="rId5" Type="http://schemas.openxmlformats.org/officeDocument/2006/relationships/image" Target="../media/image45.jpeg"/><Relationship Id="rId10" Type="http://schemas.openxmlformats.org/officeDocument/2006/relationships/image" Target="../media/image49.jpeg"/><Relationship Id="rId4" Type="http://schemas.openxmlformats.org/officeDocument/2006/relationships/image" Target="../media/image44.jpeg"/><Relationship Id="rId9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11" Type="http://schemas.openxmlformats.org/officeDocument/2006/relationships/image" Target="../media/image7.jpeg"/><Relationship Id="rId5" Type="http://schemas.openxmlformats.org/officeDocument/2006/relationships/image" Target="../media/image52.jpeg"/><Relationship Id="rId10" Type="http://schemas.openxmlformats.org/officeDocument/2006/relationships/image" Target="../media/image55.jpeg"/><Relationship Id="rId4" Type="http://schemas.openxmlformats.org/officeDocument/2006/relationships/image" Target="../media/image51.jpeg"/><Relationship Id="rId9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264" y="20822"/>
            <a:ext cx="6850736" cy="9930572"/>
          </a:xfrm>
          <a:prstGeom prst="rect">
            <a:avLst/>
          </a:prstGeom>
          <a:solidFill>
            <a:srgbClr val="42D0FE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2" name="Заголовок 2"/>
          <p:cNvSpPr txBox="1">
            <a:spLocks/>
          </p:cNvSpPr>
          <p:nvPr/>
        </p:nvSpPr>
        <p:spPr>
          <a:xfrm>
            <a:off x="457200" y="697074"/>
            <a:ext cx="2384501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41" b="1" i="0">
                <a:solidFill>
                  <a:schemeClr val="bg1"/>
                </a:solidFill>
                <a:latin typeface="Segoe UI"/>
                <a:ea typeface="+mj-ea"/>
                <a:cs typeface="Segoe UI"/>
              </a:defRPr>
            </a:lvl1pPr>
          </a:lstStyle>
          <a:p>
            <a:r>
              <a:rPr lang="ru-RU" sz="3200" kern="0" dirty="0" smtClean="0"/>
              <a:t>Коллекция</a:t>
            </a:r>
            <a:endParaRPr lang="ru-RU" sz="3200" kern="0" dirty="0"/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-5189" y="1371600"/>
            <a:ext cx="4521433" cy="0"/>
          </a:xfrm>
          <a:prstGeom prst="line">
            <a:avLst/>
          </a:prstGeom>
          <a:ln w="635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98579" y="4069919"/>
            <a:ext cx="9908518" cy="1810325"/>
          </a:xfrm>
          <a:prstGeom prst="rect">
            <a:avLst/>
          </a:prstGeom>
          <a:solidFill>
            <a:srgbClr val="42D0FE"/>
          </a:solidFill>
          <a:effectLst>
            <a:softEdge rad="0"/>
          </a:effectLst>
        </p:spPr>
      </p:pic>
      <p:pic>
        <p:nvPicPr>
          <p:cNvPr id="20" name="Рисунок 19" descr="C:\Users\dounar.BLP\AppData\Local\Microsoft\Windows\Temporary Internet Files\Content.Word\общее фото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680" y="3690282"/>
            <a:ext cx="3026320" cy="45393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1" name="Рисунок 20" descr="S:\Управление_трикотажной_и_швейной_отрасли\Трикотажники\ШКОЛА\Коминтерн 1\_SCH4956.tif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9468">
            <a:off x="489545" y="7205468"/>
            <a:ext cx="3351212" cy="22356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BFD16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Заголовок 2"/>
          <p:cNvSpPr txBox="1">
            <a:spLocks/>
          </p:cNvSpPr>
          <p:nvPr/>
        </p:nvSpPr>
        <p:spPr>
          <a:xfrm>
            <a:off x="457201" y="1511560"/>
            <a:ext cx="4363844" cy="215443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41" b="1" i="0">
                <a:solidFill>
                  <a:schemeClr val="bg1"/>
                </a:solidFill>
                <a:latin typeface="Segoe UI"/>
                <a:ea typeface="+mj-ea"/>
                <a:cs typeface="Segoe UI"/>
              </a:defRPr>
            </a:lvl1pPr>
          </a:lstStyle>
          <a:p>
            <a:r>
              <a:rPr lang="ru-RU" sz="2800" dirty="0"/>
              <a:t>одежды делового стиля </a:t>
            </a:r>
            <a:r>
              <a:rPr lang="ru-RU" sz="2800" dirty="0" smtClean="0"/>
              <a:t>для </a:t>
            </a:r>
            <a:r>
              <a:rPr lang="ru-RU" sz="2800" dirty="0"/>
              <a:t>учащихся общего среднего образования </a:t>
            </a:r>
            <a:br>
              <a:rPr lang="ru-RU" sz="2800" dirty="0"/>
            </a:br>
            <a:r>
              <a:rPr lang="ru-RU" sz="2800" dirty="0"/>
              <a:t>на </a:t>
            </a:r>
            <a:r>
              <a:rPr lang="ru-RU" sz="2800" i="1" dirty="0"/>
              <a:t>2018-2019</a:t>
            </a:r>
            <a:r>
              <a:rPr lang="ru-RU" sz="2800" dirty="0"/>
              <a:t> </a:t>
            </a:r>
            <a:br>
              <a:rPr lang="ru-RU" sz="2800" dirty="0"/>
            </a:br>
            <a:r>
              <a:rPr lang="ru-RU" sz="2800" dirty="0"/>
              <a:t>учебный год</a:t>
            </a:r>
            <a:endParaRPr lang="ru-RU" sz="2800" kern="0" dirty="0"/>
          </a:p>
        </p:txBody>
      </p:sp>
    </p:spTree>
    <p:extLst>
      <p:ext uri="{BB962C8B-B14F-4D97-AF65-F5344CB8AC3E}">
        <p14:creationId xmlns:p14="http://schemas.microsoft.com/office/powerpoint/2010/main" val="402561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00" y="5715000"/>
            <a:ext cx="2160000" cy="324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200" y="5714999"/>
            <a:ext cx="2160000" cy="324034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000" y="5715000"/>
            <a:ext cx="2160000" cy="324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00" y="1676400"/>
            <a:ext cx="2160000" cy="32403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200" y="1676400"/>
            <a:ext cx="2160000" cy="324068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097" y="1676400"/>
            <a:ext cx="2160000" cy="3240348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4698000" y="8838901"/>
            <a:ext cx="2160000" cy="648000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1700" b="1" dirty="0" smtClean="0">
                <a:solidFill>
                  <a:schemeClr val="bg1"/>
                </a:solidFill>
              </a:rPr>
              <a:t>Сарафан м.ДШ-3615</a:t>
            </a:r>
          </a:p>
          <a:p>
            <a:pPr algn="ctr">
              <a:lnSpc>
                <a:spcPct val="70000"/>
              </a:lnSpc>
            </a:pPr>
            <a:r>
              <a:rPr lang="ru-RU" sz="1700" b="1" dirty="0" smtClean="0">
                <a:solidFill>
                  <a:schemeClr val="bg1"/>
                </a:solidFill>
              </a:rPr>
              <a:t>Блузка м.ДШ-3588</a:t>
            </a:r>
          </a:p>
          <a:p>
            <a:pPr algn="ctr"/>
            <a:r>
              <a:rPr lang="ru-RU" sz="1000" b="1" dirty="0" smtClean="0">
                <a:solidFill>
                  <a:schemeClr val="bg1"/>
                </a:solidFill>
              </a:rPr>
              <a:t>Размер 122-152/60-76</a:t>
            </a:r>
          </a:p>
          <a:p>
            <a:pPr algn="ctr">
              <a:spcBef>
                <a:spcPts val="400"/>
              </a:spcBef>
            </a:pPr>
            <a:endParaRPr lang="ru-RU" sz="200" b="1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488200" y="8839199"/>
            <a:ext cx="2160000" cy="648000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1700" b="1" dirty="0" smtClean="0">
                <a:solidFill>
                  <a:schemeClr val="bg1"/>
                </a:solidFill>
              </a:rPr>
              <a:t>Джемпер </a:t>
            </a:r>
            <a:r>
              <a:rPr lang="ru-RU" sz="1600" b="1" dirty="0" smtClean="0">
                <a:solidFill>
                  <a:schemeClr val="bg1"/>
                </a:solidFill>
              </a:rPr>
              <a:t>м</a:t>
            </a:r>
            <a:r>
              <a:rPr lang="ru-RU" sz="1700" b="1" dirty="0" smtClean="0">
                <a:solidFill>
                  <a:schemeClr val="bg1"/>
                </a:solidFill>
              </a:rPr>
              <a:t>.</a:t>
            </a:r>
            <a:r>
              <a:rPr lang="ru-RU" sz="1600" b="1" dirty="0" smtClean="0">
                <a:solidFill>
                  <a:schemeClr val="bg1"/>
                </a:solidFill>
              </a:rPr>
              <a:t>ДШ</a:t>
            </a:r>
            <a:r>
              <a:rPr lang="ru-RU" sz="1700" b="1" dirty="0" smtClean="0">
                <a:solidFill>
                  <a:schemeClr val="bg1"/>
                </a:solidFill>
              </a:rPr>
              <a:t>-</a:t>
            </a:r>
            <a:r>
              <a:rPr lang="ru-RU" sz="1600" b="1" dirty="0" smtClean="0">
                <a:solidFill>
                  <a:schemeClr val="bg1"/>
                </a:solidFill>
              </a:rPr>
              <a:t>3608</a:t>
            </a:r>
          </a:p>
          <a:p>
            <a:pPr algn="ctr">
              <a:lnSpc>
                <a:spcPct val="70000"/>
              </a:lnSpc>
            </a:pPr>
            <a:r>
              <a:rPr lang="ru-RU" sz="1700" b="1" dirty="0" smtClean="0">
                <a:solidFill>
                  <a:schemeClr val="bg1"/>
                </a:solidFill>
              </a:rPr>
              <a:t>Брюки </a:t>
            </a:r>
            <a:r>
              <a:rPr lang="ru-RU" sz="1600" b="1" dirty="0" smtClean="0">
                <a:solidFill>
                  <a:schemeClr val="bg1"/>
                </a:solidFill>
              </a:rPr>
              <a:t>м.ДШ-3451</a:t>
            </a:r>
          </a:p>
          <a:p>
            <a:pPr algn="ctr"/>
            <a:r>
              <a:rPr lang="ru-RU" sz="1000" b="1" dirty="0" smtClean="0">
                <a:solidFill>
                  <a:schemeClr val="bg1"/>
                </a:solidFill>
              </a:rPr>
              <a:t>Размер 122-146/60-76</a:t>
            </a:r>
            <a:endParaRPr lang="ru-RU" sz="1000" b="1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78384" y="8838901"/>
            <a:ext cx="2160000" cy="648000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1700" b="1" dirty="0" smtClean="0">
                <a:solidFill>
                  <a:schemeClr val="bg1"/>
                </a:solidFill>
              </a:rPr>
              <a:t>Сарафан м.ДШ-3621</a:t>
            </a:r>
            <a:endParaRPr lang="ru-RU" sz="1700" b="1" dirty="0">
              <a:solidFill>
                <a:schemeClr val="bg1"/>
              </a:solidFill>
            </a:endParaRPr>
          </a:p>
          <a:p>
            <a:pPr algn="ctr">
              <a:lnSpc>
                <a:spcPct val="70000"/>
              </a:lnSpc>
            </a:pPr>
            <a:r>
              <a:rPr lang="ru-RU" b="1" dirty="0" smtClean="0">
                <a:solidFill>
                  <a:schemeClr val="bg1"/>
                </a:solidFill>
              </a:rPr>
              <a:t>Блузка м.ДШ-3367</a:t>
            </a:r>
          </a:p>
          <a:p>
            <a:pPr algn="ctr"/>
            <a:r>
              <a:rPr lang="ru-RU" sz="1000" b="1" dirty="0" smtClean="0">
                <a:solidFill>
                  <a:schemeClr val="bg1"/>
                </a:solidFill>
              </a:rPr>
              <a:t>Размер 122-152/60-76</a:t>
            </a:r>
            <a:endParaRPr lang="ru-RU" sz="1000" b="1" dirty="0">
              <a:solidFill>
                <a:schemeClr val="bg1"/>
              </a:solidFill>
            </a:endParaRPr>
          </a:p>
        </p:txBody>
      </p:sp>
      <p:sp>
        <p:nvSpPr>
          <p:cNvPr id="37" name="object 7"/>
          <p:cNvSpPr txBox="1"/>
          <p:nvPr/>
        </p:nvSpPr>
        <p:spPr>
          <a:xfrm>
            <a:off x="381000" y="1138535"/>
            <a:ext cx="3886200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687"/>
            <a:r>
              <a:rPr lang="ru-RU" sz="3000" b="1" dirty="0" smtClean="0">
                <a:solidFill>
                  <a:srgbClr val="33CCFF"/>
                </a:solidFill>
                <a:latin typeface="+mj-lt"/>
                <a:cs typeface="Segoe UI"/>
              </a:rPr>
              <a:t>ОАО «Калинка»</a:t>
            </a:r>
            <a:endParaRPr sz="3000" b="1" dirty="0">
              <a:solidFill>
                <a:srgbClr val="33CCFF"/>
              </a:solidFill>
              <a:latin typeface="+mj-lt"/>
              <a:cs typeface="Segoe UI"/>
            </a:endParaRPr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206209"/>
            <a:ext cx="752888" cy="317791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5638800" y="9629001"/>
            <a:ext cx="1219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dirty="0" smtClean="0">
                <a:hlinkClick r:id="rId10" action="ppaction://hlinksldjump"/>
              </a:rPr>
              <a:t>к  оглавлению</a:t>
            </a:r>
            <a:endParaRPr lang="ru-RU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278400" y="4876800"/>
            <a:ext cx="2160000" cy="648000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b="1" dirty="0" smtClean="0">
                <a:solidFill>
                  <a:schemeClr val="bg1"/>
                </a:solidFill>
              </a:rPr>
              <a:t>Юбка м.ДШ-3349А</a:t>
            </a:r>
          </a:p>
          <a:p>
            <a:pPr algn="ctr">
              <a:lnSpc>
                <a:spcPct val="70000"/>
              </a:lnSpc>
            </a:pPr>
            <a:r>
              <a:rPr lang="ru-RU" b="1" dirty="0" smtClean="0">
                <a:solidFill>
                  <a:schemeClr val="bg1"/>
                </a:solidFill>
              </a:rPr>
              <a:t>Блузка м.ДШ-3580</a:t>
            </a:r>
          </a:p>
          <a:p>
            <a:pPr algn="ctr"/>
            <a:r>
              <a:rPr lang="ru-RU" sz="1000" b="1" dirty="0" smtClean="0">
                <a:solidFill>
                  <a:schemeClr val="bg1"/>
                </a:solidFill>
              </a:rPr>
              <a:t>Размер 122-152/60-76</a:t>
            </a:r>
            <a:endParaRPr lang="ru-RU" sz="1000" b="1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488200" y="4876800"/>
            <a:ext cx="2160000" cy="648000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b="1" dirty="0" smtClean="0">
                <a:solidFill>
                  <a:schemeClr val="bg1"/>
                </a:solidFill>
              </a:rPr>
              <a:t>Брюки м.ДШ-3518</a:t>
            </a:r>
            <a:endParaRPr lang="ru-RU" b="1" dirty="0">
              <a:solidFill>
                <a:schemeClr val="bg1"/>
              </a:solidFill>
            </a:endParaRPr>
          </a:p>
          <a:p>
            <a:pPr algn="ctr">
              <a:lnSpc>
                <a:spcPct val="70000"/>
              </a:lnSpc>
            </a:pPr>
            <a:r>
              <a:rPr lang="ru-RU" b="1" dirty="0" smtClean="0">
                <a:solidFill>
                  <a:schemeClr val="bg1"/>
                </a:solidFill>
              </a:rPr>
              <a:t>Блузка м.ДШ-3318</a:t>
            </a:r>
          </a:p>
          <a:p>
            <a:pPr algn="ctr"/>
            <a:r>
              <a:rPr lang="ru-RU" sz="1000" b="1" dirty="0" smtClean="0">
                <a:solidFill>
                  <a:schemeClr val="bg1"/>
                </a:solidFill>
              </a:rPr>
              <a:t>Размер 122-152/60-76</a:t>
            </a:r>
            <a:endParaRPr lang="ru-RU" sz="1000" b="1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689097" y="4876800"/>
            <a:ext cx="2160000" cy="648000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1700" b="1" dirty="0" smtClean="0">
                <a:solidFill>
                  <a:schemeClr val="bg1"/>
                </a:solidFill>
              </a:rPr>
              <a:t>Сарафан м.ДШ-3516</a:t>
            </a:r>
          </a:p>
          <a:p>
            <a:pPr algn="ctr">
              <a:lnSpc>
                <a:spcPct val="70000"/>
              </a:lnSpc>
            </a:pPr>
            <a:r>
              <a:rPr lang="ru-RU" sz="1700" b="1" dirty="0" smtClean="0">
                <a:solidFill>
                  <a:schemeClr val="bg1"/>
                </a:solidFill>
              </a:rPr>
              <a:t>Блузка м.ДШ-3367</a:t>
            </a:r>
          </a:p>
          <a:p>
            <a:pPr algn="ctr"/>
            <a:r>
              <a:rPr lang="ru-RU" sz="1000" b="1" dirty="0" smtClean="0">
                <a:solidFill>
                  <a:schemeClr val="bg1"/>
                </a:solidFill>
              </a:rPr>
              <a:t>Размер 122-152/60-76</a:t>
            </a:r>
            <a:endParaRPr lang="ru-RU" sz="200" b="1" dirty="0">
              <a:solidFill>
                <a:schemeClr val="bg1"/>
              </a:solidFill>
            </a:endParaRPr>
          </a:p>
        </p:txBody>
      </p:sp>
      <p:sp>
        <p:nvSpPr>
          <p:cNvPr id="30" name="Равнобедренный треугольник 29"/>
          <p:cNvSpPr/>
          <p:nvPr/>
        </p:nvSpPr>
        <p:spPr>
          <a:xfrm>
            <a:off x="2667000" y="1105551"/>
            <a:ext cx="152400" cy="96421"/>
          </a:xfrm>
          <a:prstGeom prst="triangle">
            <a:avLst/>
          </a:prstGeom>
          <a:solidFill>
            <a:srgbClr val="FE9894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2" name="Прямая со стрелкой 31"/>
          <p:cNvCxnSpPr/>
          <p:nvPr/>
        </p:nvCxnSpPr>
        <p:spPr>
          <a:xfrm flipH="1">
            <a:off x="5486400" y="9753601"/>
            <a:ext cx="228602" cy="6950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Рисунок 3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0"/>
            <a:ext cx="6648000" cy="1085285"/>
          </a:xfrm>
          <a:prstGeom prst="rect">
            <a:avLst/>
          </a:prstGeom>
        </p:spPr>
      </p:pic>
      <p:grpSp>
        <p:nvGrpSpPr>
          <p:cNvPr id="35" name="Группа 34"/>
          <p:cNvGrpSpPr/>
          <p:nvPr/>
        </p:nvGrpSpPr>
        <p:grpSpPr>
          <a:xfrm>
            <a:off x="278400" y="5558459"/>
            <a:ext cx="6579600" cy="69350"/>
            <a:chOff x="220800" y="5486400"/>
            <a:chExt cx="6655800" cy="64577"/>
          </a:xfrm>
        </p:grpSpPr>
        <p:cxnSp>
          <p:nvCxnSpPr>
            <p:cNvPr id="36" name="Прямая соединительная линия 35"/>
            <p:cNvCxnSpPr/>
            <p:nvPr/>
          </p:nvCxnSpPr>
          <p:spPr>
            <a:xfrm flipV="1">
              <a:off x="220800" y="5544001"/>
              <a:ext cx="6655800" cy="6976"/>
            </a:xfrm>
            <a:prstGeom prst="line">
              <a:avLst/>
            </a:prstGeom>
            <a:ln w="63500">
              <a:solidFill>
                <a:srgbClr val="66CC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единительная линия 37"/>
            <p:cNvCxnSpPr/>
            <p:nvPr/>
          </p:nvCxnSpPr>
          <p:spPr>
            <a:xfrm flipV="1">
              <a:off x="228600" y="5486400"/>
              <a:ext cx="6648000" cy="2400"/>
            </a:xfrm>
            <a:prstGeom prst="line">
              <a:avLst/>
            </a:prstGeom>
            <a:ln w="635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3" name="Прямая соединительная линия 42"/>
          <p:cNvCxnSpPr/>
          <p:nvPr/>
        </p:nvCxnSpPr>
        <p:spPr>
          <a:xfrm>
            <a:off x="254967" y="9448800"/>
            <a:ext cx="6592045" cy="9255"/>
          </a:xfrm>
          <a:prstGeom prst="line">
            <a:avLst/>
          </a:prstGeom>
          <a:ln w="635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262633" y="9496404"/>
            <a:ext cx="6598666" cy="32126"/>
          </a:xfrm>
          <a:prstGeom prst="line">
            <a:avLst/>
          </a:prstGeom>
          <a:ln w="63500">
            <a:solidFill>
              <a:srgbClr val="66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>
            <a:off x="228600" y="0"/>
            <a:ext cx="49784" cy="9525992"/>
          </a:xfrm>
          <a:prstGeom prst="line">
            <a:avLst/>
          </a:prstGeom>
          <a:ln w="63500">
            <a:solidFill>
              <a:srgbClr val="66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Рисунок 4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34000" y="91422"/>
            <a:ext cx="1438781" cy="213378"/>
          </a:xfrm>
          <a:prstGeom prst="rect">
            <a:avLst/>
          </a:prstGeom>
        </p:spPr>
      </p:pic>
      <p:cxnSp>
        <p:nvCxnSpPr>
          <p:cNvPr id="46" name="Прямая соединительная линия 45"/>
          <p:cNvCxnSpPr/>
          <p:nvPr/>
        </p:nvCxnSpPr>
        <p:spPr>
          <a:xfrm>
            <a:off x="6815620" y="0"/>
            <a:ext cx="18600" cy="9525992"/>
          </a:xfrm>
          <a:prstGeom prst="line">
            <a:avLst/>
          </a:prstGeom>
          <a:ln w="63500">
            <a:solidFill>
              <a:srgbClr val="66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4913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Рисунок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200" y="1674544"/>
            <a:ext cx="2160000" cy="324035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00" y="1674253"/>
            <a:ext cx="2160000" cy="324034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707" y="1674253"/>
            <a:ext cx="2160000" cy="324034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600" y="5715000"/>
            <a:ext cx="2160000" cy="324034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200" y="5715000"/>
            <a:ext cx="2160000" cy="324034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00" y="5715000"/>
            <a:ext cx="2160000" cy="324034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78400" y="4914600"/>
            <a:ext cx="2160000" cy="648000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b="1" dirty="0" smtClean="0">
                <a:solidFill>
                  <a:schemeClr val="bg1"/>
                </a:solidFill>
              </a:rPr>
              <a:t>Юбка м.ДШ-3619</a:t>
            </a:r>
          </a:p>
          <a:p>
            <a:pPr algn="ctr">
              <a:lnSpc>
                <a:spcPct val="70000"/>
              </a:lnSpc>
            </a:pPr>
            <a:r>
              <a:rPr lang="ru-RU" b="1" dirty="0" smtClean="0">
                <a:solidFill>
                  <a:schemeClr val="bg1"/>
                </a:solidFill>
              </a:rPr>
              <a:t>Блузка м.ДШ-3580</a:t>
            </a:r>
          </a:p>
          <a:p>
            <a:pPr algn="ctr"/>
            <a:r>
              <a:rPr lang="ru-RU" sz="1000" b="1" dirty="0" smtClean="0">
                <a:solidFill>
                  <a:schemeClr val="bg1"/>
                </a:solidFill>
              </a:rPr>
              <a:t>Размер 122-152/60-76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488200" y="4914600"/>
            <a:ext cx="2160000" cy="648000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1700" b="1" dirty="0" smtClean="0">
                <a:solidFill>
                  <a:schemeClr val="bg1"/>
                </a:solidFill>
              </a:rPr>
              <a:t>Джемпер </a:t>
            </a:r>
            <a:r>
              <a:rPr lang="ru-RU" sz="1600" b="1" dirty="0" smtClean="0">
                <a:solidFill>
                  <a:schemeClr val="bg1"/>
                </a:solidFill>
              </a:rPr>
              <a:t>м.ДШ-3386</a:t>
            </a:r>
            <a:endParaRPr lang="ru-RU" sz="1600" b="1" dirty="0">
              <a:solidFill>
                <a:schemeClr val="bg1"/>
              </a:solidFill>
            </a:endParaRPr>
          </a:p>
          <a:p>
            <a:pPr algn="ctr">
              <a:lnSpc>
                <a:spcPct val="70000"/>
              </a:lnSpc>
            </a:pPr>
            <a:r>
              <a:rPr lang="ru-RU" sz="1700" b="1" dirty="0">
                <a:solidFill>
                  <a:schemeClr val="bg1"/>
                </a:solidFill>
              </a:rPr>
              <a:t>Брюки  </a:t>
            </a:r>
            <a:r>
              <a:rPr lang="ru-RU" sz="1700" b="1" dirty="0" smtClean="0">
                <a:solidFill>
                  <a:schemeClr val="bg1"/>
                </a:solidFill>
              </a:rPr>
              <a:t>м.ДШ-3556</a:t>
            </a:r>
          </a:p>
          <a:p>
            <a:pPr algn="ctr"/>
            <a:r>
              <a:rPr lang="ru-RU" sz="1000" b="1" dirty="0" smtClean="0">
                <a:solidFill>
                  <a:schemeClr val="bg1"/>
                </a:solidFill>
              </a:rPr>
              <a:t>Размер 122-146/60-76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696446" y="4914600"/>
            <a:ext cx="2160000" cy="648000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b="1" dirty="0" smtClean="0">
                <a:solidFill>
                  <a:schemeClr val="bg1"/>
                </a:solidFill>
              </a:rPr>
              <a:t>Юбка м.ДШ-3620</a:t>
            </a:r>
          </a:p>
          <a:p>
            <a:pPr algn="ctr">
              <a:lnSpc>
                <a:spcPct val="70000"/>
              </a:lnSpc>
            </a:pPr>
            <a:r>
              <a:rPr lang="ru-RU" b="1" dirty="0" smtClean="0">
                <a:solidFill>
                  <a:schemeClr val="bg1"/>
                </a:solidFill>
              </a:rPr>
              <a:t>Блузка м.ДШ-3580</a:t>
            </a:r>
          </a:p>
          <a:p>
            <a:pPr algn="ctr"/>
            <a:r>
              <a:rPr lang="ru-RU" sz="1000" b="1" dirty="0" smtClean="0">
                <a:solidFill>
                  <a:schemeClr val="bg1"/>
                </a:solidFill>
              </a:rPr>
              <a:t>Размер 122-158/60-80</a:t>
            </a:r>
            <a:endParaRPr lang="ru-RU" sz="200" b="1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488200" y="8912525"/>
            <a:ext cx="2160000" cy="612475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1700" b="1" dirty="0" smtClean="0">
                <a:solidFill>
                  <a:schemeClr val="bg1"/>
                </a:solidFill>
              </a:rPr>
              <a:t>Сарафан м.ДШ-3555</a:t>
            </a:r>
          </a:p>
          <a:p>
            <a:pPr algn="ctr">
              <a:lnSpc>
                <a:spcPct val="70000"/>
              </a:lnSpc>
            </a:pPr>
            <a:r>
              <a:rPr lang="ru-RU" sz="1700" b="1" dirty="0" smtClean="0">
                <a:solidFill>
                  <a:schemeClr val="bg1"/>
                </a:solidFill>
              </a:rPr>
              <a:t>Блузка м.ДШ-3603</a:t>
            </a:r>
          </a:p>
          <a:p>
            <a:pPr algn="ctr"/>
            <a:r>
              <a:rPr lang="ru-RU" sz="1000" b="1" dirty="0" smtClean="0">
                <a:solidFill>
                  <a:schemeClr val="bg1"/>
                </a:solidFill>
              </a:rPr>
              <a:t>Размер 152-170/76-88</a:t>
            </a:r>
            <a:endParaRPr lang="ru-RU" sz="200" b="1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78400" y="8913000"/>
            <a:ext cx="2160000" cy="612000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b="1" dirty="0" smtClean="0">
                <a:solidFill>
                  <a:schemeClr val="bg1"/>
                </a:solidFill>
              </a:rPr>
              <a:t>Юбка м.ДШ-3572</a:t>
            </a:r>
            <a:endParaRPr lang="ru-RU" b="1" dirty="0">
              <a:solidFill>
                <a:schemeClr val="bg1"/>
              </a:solidFill>
            </a:endParaRPr>
          </a:p>
          <a:p>
            <a:pPr algn="ctr">
              <a:lnSpc>
                <a:spcPct val="70000"/>
              </a:lnSpc>
            </a:pPr>
            <a:r>
              <a:rPr lang="ru-RU" b="1" dirty="0" smtClean="0">
                <a:solidFill>
                  <a:schemeClr val="bg1"/>
                </a:solidFill>
              </a:rPr>
              <a:t>Блузка м.ДШ-3558</a:t>
            </a:r>
          </a:p>
          <a:p>
            <a:pPr algn="ctr"/>
            <a:r>
              <a:rPr lang="ru-RU" sz="1000" b="1" dirty="0" smtClean="0">
                <a:solidFill>
                  <a:schemeClr val="bg1"/>
                </a:solidFill>
              </a:rPr>
              <a:t>Размер 152-170/76-88</a:t>
            </a:r>
            <a:endParaRPr lang="ru-RU" sz="1000" b="1" dirty="0">
              <a:solidFill>
                <a:schemeClr val="bg1"/>
              </a:solidFill>
            </a:endParaRPr>
          </a:p>
        </p:txBody>
      </p:sp>
      <p:sp>
        <p:nvSpPr>
          <p:cNvPr id="33" name="object 7"/>
          <p:cNvSpPr txBox="1"/>
          <p:nvPr/>
        </p:nvSpPr>
        <p:spPr>
          <a:xfrm>
            <a:off x="381000" y="1138535"/>
            <a:ext cx="3886200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687"/>
            <a:r>
              <a:rPr lang="ru-RU" sz="3000" b="1" dirty="0" smtClean="0">
                <a:solidFill>
                  <a:srgbClr val="33CCFF"/>
                </a:solidFill>
                <a:latin typeface="+mj-lt"/>
                <a:cs typeface="Segoe UI"/>
              </a:rPr>
              <a:t>ОАО «Калинка»</a:t>
            </a:r>
            <a:endParaRPr sz="3000" b="1" dirty="0">
              <a:solidFill>
                <a:srgbClr val="33CCFF"/>
              </a:solidFill>
              <a:latin typeface="+mj-lt"/>
              <a:cs typeface="Segoe U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638800" y="9629001"/>
            <a:ext cx="1219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dirty="0" smtClean="0">
                <a:hlinkClick r:id="rId9" action="ppaction://hlinksldjump"/>
              </a:rPr>
              <a:t>к  оглавлению</a:t>
            </a:r>
            <a:endParaRPr lang="ru-RU" sz="1200" dirty="0"/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206209"/>
            <a:ext cx="752888" cy="317791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4716600" y="8912525"/>
            <a:ext cx="2160000" cy="612475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1700" b="1" dirty="0" smtClean="0">
                <a:solidFill>
                  <a:schemeClr val="bg1"/>
                </a:solidFill>
              </a:rPr>
              <a:t>Сарафан м.ДШ-3627</a:t>
            </a:r>
          </a:p>
          <a:p>
            <a:pPr algn="ctr">
              <a:lnSpc>
                <a:spcPct val="70000"/>
              </a:lnSpc>
            </a:pPr>
            <a:r>
              <a:rPr lang="ru-RU" sz="1700" b="1" dirty="0" smtClean="0">
                <a:solidFill>
                  <a:schemeClr val="bg1"/>
                </a:solidFill>
              </a:rPr>
              <a:t>Блузка м.ДШ-3634</a:t>
            </a:r>
          </a:p>
          <a:p>
            <a:pPr algn="ctr"/>
            <a:r>
              <a:rPr lang="ru-RU" sz="1000" b="1" dirty="0" smtClean="0">
                <a:solidFill>
                  <a:schemeClr val="bg1"/>
                </a:solidFill>
              </a:rPr>
              <a:t>Размер 152-170/76-88</a:t>
            </a:r>
            <a:endParaRPr lang="ru-RU" sz="200" b="1" dirty="0">
              <a:solidFill>
                <a:schemeClr val="bg1"/>
              </a:solidFill>
            </a:endParaRPr>
          </a:p>
        </p:txBody>
      </p:sp>
      <p:sp>
        <p:nvSpPr>
          <p:cNvPr id="30" name="Равнобедренный треугольник 29"/>
          <p:cNvSpPr/>
          <p:nvPr/>
        </p:nvSpPr>
        <p:spPr>
          <a:xfrm>
            <a:off x="2895600" y="1105551"/>
            <a:ext cx="152400" cy="96421"/>
          </a:xfrm>
          <a:prstGeom prst="triangle">
            <a:avLst/>
          </a:prstGeom>
          <a:solidFill>
            <a:srgbClr val="FE9894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9" name="Прямая со стрелкой 38"/>
          <p:cNvCxnSpPr/>
          <p:nvPr/>
        </p:nvCxnSpPr>
        <p:spPr>
          <a:xfrm flipH="1">
            <a:off x="5486400" y="9753601"/>
            <a:ext cx="228602" cy="6950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Рисунок 3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0"/>
            <a:ext cx="6648000" cy="1085285"/>
          </a:xfrm>
          <a:prstGeom prst="rect">
            <a:avLst/>
          </a:prstGeom>
        </p:spPr>
      </p:pic>
      <p:grpSp>
        <p:nvGrpSpPr>
          <p:cNvPr id="41" name="Группа 40"/>
          <p:cNvGrpSpPr/>
          <p:nvPr/>
        </p:nvGrpSpPr>
        <p:grpSpPr>
          <a:xfrm>
            <a:off x="220800" y="5574223"/>
            <a:ext cx="6655800" cy="64577"/>
            <a:chOff x="220800" y="5486400"/>
            <a:chExt cx="6655800" cy="64577"/>
          </a:xfrm>
        </p:grpSpPr>
        <p:cxnSp>
          <p:nvCxnSpPr>
            <p:cNvPr id="42" name="Прямая соединительная линия 41"/>
            <p:cNvCxnSpPr/>
            <p:nvPr/>
          </p:nvCxnSpPr>
          <p:spPr>
            <a:xfrm flipV="1">
              <a:off x="220800" y="5544001"/>
              <a:ext cx="6655800" cy="6976"/>
            </a:xfrm>
            <a:prstGeom prst="line">
              <a:avLst/>
            </a:prstGeom>
            <a:ln w="63500">
              <a:solidFill>
                <a:srgbClr val="66CC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Прямая соединительная линия 42"/>
            <p:cNvCxnSpPr/>
            <p:nvPr/>
          </p:nvCxnSpPr>
          <p:spPr>
            <a:xfrm flipV="1">
              <a:off x="228600" y="5486400"/>
              <a:ext cx="6648000" cy="2400"/>
            </a:xfrm>
            <a:prstGeom prst="line">
              <a:avLst/>
            </a:prstGeom>
            <a:ln w="635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5" name="Прямая соединительная линия 44"/>
          <p:cNvCxnSpPr/>
          <p:nvPr/>
        </p:nvCxnSpPr>
        <p:spPr>
          <a:xfrm>
            <a:off x="254967" y="9530958"/>
            <a:ext cx="6592045" cy="9255"/>
          </a:xfrm>
          <a:prstGeom prst="line">
            <a:avLst/>
          </a:prstGeom>
          <a:ln w="635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 flipV="1">
            <a:off x="228600" y="9592219"/>
            <a:ext cx="6618412" cy="8981"/>
          </a:xfrm>
          <a:prstGeom prst="line">
            <a:avLst/>
          </a:prstGeom>
          <a:ln w="63500">
            <a:solidFill>
              <a:srgbClr val="66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 flipH="1">
            <a:off x="6841181" y="13900"/>
            <a:ext cx="10988" cy="9601200"/>
          </a:xfrm>
          <a:prstGeom prst="line">
            <a:avLst/>
          </a:prstGeom>
          <a:ln w="63500">
            <a:solidFill>
              <a:srgbClr val="66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>
            <a:off x="228600" y="0"/>
            <a:ext cx="34167" cy="9629001"/>
          </a:xfrm>
          <a:prstGeom prst="line">
            <a:avLst/>
          </a:prstGeom>
          <a:ln w="63500">
            <a:solidFill>
              <a:srgbClr val="66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Рисунок 4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34000" y="91422"/>
            <a:ext cx="1438781" cy="21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55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200" y="5675400"/>
            <a:ext cx="2160000" cy="324000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000" y="5638800"/>
            <a:ext cx="2160000" cy="324000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00" y="5638800"/>
            <a:ext cx="2160000" cy="3240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4698000" y="8877000"/>
            <a:ext cx="2160000" cy="648000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Пиджак мТМ66152-17</a:t>
            </a:r>
          </a:p>
          <a:p>
            <a:pPr algn="ctr">
              <a:spcBef>
                <a:spcPts val="400"/>
              </a:spcBef>
            </a:pPr>
            <a:r>
              <a:rPr lang="ru-RU" sz="1000" b="1" dirty="0" smtClean="0">
                <a:solidFill>
                  <a:schemeClr val="bg1"/>
                </a:solidFill>
              </a:rPr>
              <a:t>Размер 122-146/60-76</a:t>
            </a:r>
            <a:endParaRPr lang="ru-RU" sz="1000" b="1" dirty="0">
              <a:solidFill>
                <a:schemeClr val="bg1"/>
              </a:solidFill>
            </a:endParaRPr>
          </a:p>
          <a:p>
            <a:pPr algn="ctr">
              <a:spcBef>
                <a:spcPts val="400"/>
              </a:spcBef>
            </a:pPr>
            <a:endParaRPr lang="ru-RU" sz="200" b="1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488200" y="8877000"/>
            <a:ext cx="2160000" cy="648000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Комплект м4040-17/2</a:t>
            </a:r>
          </a:p>
          <a:p>
            <a:pPr algn="ctr">
              <a:spcBef>
                <a:spcPts val="400"/>
              </a:spcBef>
            </a:pPr>
            <a:r>
              <a:rPr lang="ru-RU" sz="1000" b="1" dirty="0">
                <a:solidFill>
                  <a:schemeClr val="bg1"/>
                </a:solidFill>
              </a:rPr>
              <a:t>Размер </a:t>
            </a:r>
            <a:r>
              <a:rPr lang="ru-RU" sz="1000" b="1" dirty="0" smtClean="0">
                <a:solidFill>
                  <a:schemeClr val="bg1"/>
                </a:solidFill>
              </a:rPr>
              <a:t>122-164/60-68</a:t>
            </a:r>
          </a:p>
          <a:p>
            <a:pPr algn="ctr">
              <a:spcBef>
                <a:spcPts val="400"/>
              </a:spcBef>
            </a:pPr>
            <a:endParaRPr lang="ru-RU" sz="200" b="1" dirty="0">
              <a:solidFill>
                <a:schemeClr val="bg1"/>
              </a:solidFill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302" y="1804807"/>
            <a:ext cx="2118898" cy="317834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000" y="1713000"/>
            <a:ext cx="2160000" cy="324000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42" y="1676400"/>
            <a:ext cx="2288458" cy="3432687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78400" y="8877000"/>
            <a:ext cx="2160000" cy="648000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1600" b="1" dirty="0">
                <a:solidFill>
                  <a:schemeClr val="bg1"/>
                </a:solidFill>
              </a:rPr>
              <a:t>Жилет </a:t>
            </a:r>
            <a:r>
              <a:rPr lang="ru-RU" sz="1600" b="1" dirty="0" smtClean="0">
                <a:solidFill>
                  <a:schemeClr val="bg1"/>
                </a:solidFill>
              </a:rPr>
              <a:t>м.0272-18/2</a:t>
            </a:r>
            <a:endParaRPr lang="ru-RU" sz="1600" b="1" dirty="0">
              <a:solidFill>
                <a:schemeClr val="bg1"/>
              </a:solidFill>
            </a:endParaRPr>
          </a:p>
          <a:p>
            <a:pPr algn="ctr">
              <a:lnSpc>
                <a:spcPct val="70000"/>
              </a:lnSpc>
            </a:pPr>
            <a:r>
              <a:rPr lang="ru-RU" sz="1600" b="1" dirty="0">
                <a:solidFill>
                  <a:schemeClr val="bg1"/>
                </a:solidFill>
              </a:rPr>
              <a:t>Брюки  </a:t>
            </a:r>
            <a:r>
              <a:rPr lang="ru-RU" sz="1600" b="1" dirty="0" smtClean="0">
                <a:solidFill>
                  <a:schemeClr val="bg1"/>
                </a:solidFill>
              </a:rPr>
              <a:t>м.06264-18/2</a:t>
            </a:r>
          </a:p>
          <a:p>
            <a:pPr algn="ctr"/>
            <a:r>
              <a:rPr lang="ru-RU" sz="1000" b="1" dirty="0" smtClean="0">
                <a:solidFill>
                  <a:schemeClr val="bg1"/>
                </a:solidFill>
              </a:rPr>
              <a:t>Размер 152-176/68-84</a:t>
            </a:r>
            <a:endParaRPr lang="ru-RU" sz="1000" b="1" dirty="0">
              <a:solidFill>
                <a:schemeClr val="bg1"/>
              </a:solidFill>
            </a:endParaRPr>
          </a:p>
        </p:txBody>
      </p:sp>
      <p:sp>
        <p:nvSpPr>
          <p:cNvPr id="37" name="object 7"/>
          <p:cNvSpPr txBox="1"/>
          <p:nvPr/>
        </p:nvSpPr>
        <p:spPr>
          <a:xfrm>
            <a:off x="381000" y="1138535"/>
            <a:ext cx="3886200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687"/>
            <a:r>
              <a:rPr lang="ru-RU" sz="3000" b="1" dirty="0" smtClean="0">
                <a:solidFill>
                  <a:srgbClr val="33CCFF"/>
                </a:solidFill>
                <a:latin typeface="+mj-lt"/>
                <a:cs typeface="Segoe UI"/>
              </a:rPr>
              <a:t>ОАО «</a:t>
            </a:r>
            <a:r>
              <a:rPr lang="ru-RU" sz="3000" b="1" dirty="0" err="1" smtClean="0">
                <a:solidFill>
                  <a:srgbClr val="33CCFF"/>
                </a:solidFill>
                <a:latin typeface="+mj-lt"/>
                <a:cs typeface="Segoe UI"/>
              </a:rPr>
              <a:t>БелКредо</a:t>
            </a:r>
            <a:r>
              <a:rPr lang="ru-RU" sz="3000" b="1" dirty="0" smtClean="0">
                <a:solidFill>
                  <a:srgbClr val="33CCFF"/>
                </a:solidFill>
                <a:latin typeface="+mj-lt"/>
                <a:cs typeface="Segoe UI"/>
              </a:rPr>
              <a:t>»</a:t>
            </a:r>
            <a:endParaRPr sz="3000" b="1" dirty="0">
              <a:solidFill>
                <a:srgbClr val="33CCFF"/>
              </a:solidFill>
              <a:latin typeface="+mj-lt"/>
              <a:cs typeface="Segoe UI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205385"/>
            <a:ext cx="755719" cy="623415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5638800" y="9629001"/>
            <a:ext cx="1219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dirty="0" smtClean="0">
                <a:hlinkClick r:id="rId10" action="ppaction://hlinksldjump"/>
              </a:rPr>
              <a:t>к  оглавлению</a:t>
            </a:r>
            <a:endParaRPr lang="ru-RU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278400" y="4953000"/>
            <a:ext cx="2160000" cy="648000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Пиджак м.6560-18/2</a:t>
            </a:r>
          </a:p>
          <a:p>
            <a:pPr algn="ctr"/>
            <a:r>
              <a:rPr lang="ru-RU" sz="1000" b="1" dirty="0" smtClean="0">
                <a:solidFill>
                  <a:schemeClr val="bg1"/>
                </a:solidFill>
              </a:rPr>
              <a:t>Размер 122-146/60-76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488200" y="4953000"/>
            <a:ext cx="2160000" cy="648000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1600" b="1" dirty="0">
                <a:solidFill>
                  <a:schemeClr val="bg1"/>
                </a:solidFill>
              </a:rPr>
              <a:t>Жилет </a:t>
            </a:r>
            <a:r>
              <a:rPr lang="ru-RU" sz="1600" b="1" dirty="0" smtClean="0">
                <a:solidFill>
                  <a:schemeClr val="bg1"/>
                </a:solidFill>
              </a:rPr>
              <a:t>м.0250-17/2</a:t>
            </a:r>
            <a:endParaRPr lang="ru-RU" sz="1600" b="1" dirty="0">
              <a:solidFill>
                <a:schemeClr val="bg1"/>
              </a:solidFill>
            </a:endParaRPr>
          </a:p>
          <a:p>
            <a:pPr algn="ctr">
              <a:lnSpc>
                <a:spcPct val="70000"/>
              </a:lnSpc>
            </a:pPr>
            <a:r>
              <a:rPr lang="ru-RU" sz="1600" b="1" dirty="0">
                <a:solidFill>
                  <a:schemeClr val="bg1"/>
                </a:solidFill>
              </a:rPr>
              <a:t>Брюки  </a:t>
            </a:r>
            <a:r>
              <a:rPr lang="ru-RU" sz="1600" b="1" dirty="0" smtClean="0">
                <a:solidFill>
                  <a:schemeClr val="bg1"/>
                </a:solidFill>
              </a:rPr>
              <a:t>м.06164-17/2</a:t>
            </a:r>
          </a:p>
          <a:p>
            <a:pPr algn="ctr"/>
            <a:r>
              <a:rPr lang="ru-RU" sz="1000" b="1" dirty="0" smtClean="0">
                <a:solidFill>
                  <a:schemeClr val="bg1"/>
                </a:solidFill>
              </a:rPr>
              <a:t>Размер 122-146/60-76</a:t>
            </a:r>
            <a:endParaRPr lang="ru-RU" sz="1000" b="1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698000" y="4953000"/>
            <a:ext cx="2160000" cy="648000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Пиджак  м.75101-17/1</a:t>
            </a:r>
          </a:p>
          <a:p>
            <a:pPr algn="ctr"/>
            <a:r>
              <a:rPr lang="ru-RU" sz="1000" b="1" dirty="0" smtClean="0">
                <a:solidFill>
                  <a:schemeClr val="bg1"/>
                </a:solidFill>
              </a:rPr>
              <a:t>Размер </a:t>
            </a:r>
            <a:r>
              <a:rPr lang="ru-RU" sz="1000" b="1" dirty="0">
                <a:solidFill>
                  <a:schemeClr val="bg1"/>
                </a:solidFill>
              </a:rPr>
              <a:t> </a:t>
            </a:r>
            <a:r>
              <a:rPr lang="ru-RU" sz="1000" b="1" dirty="0" smtClean="0">
                <a:solidFill>
                  <a:schemeClr val="bg1"/>
                </a:solidFill>
              </a:rPr>
              <a:t>122-164*60-80</a:t>
            </a:r>
          </a:p>
          <a:p>
            <a:pPr algn="ctr">
              <a:spcBef>
                <a:spcPts val="400"/>
              </a:spcBef>
            </a:pPr>
            <a:endParaRPr lang="ru-RU" sz="200" b="1" dirty="0">
              <a:solidFill>
                <a:schemeClr val="bg1"/>
              </a:solidFill>
            </a:endParaRPr>
          </a:p>
        </p:txBody>
      </p:sp>
      <p:sp>
        <p:nvSpPr>
          <p:cNvPr id="30" name="Равнобедренный треугольник 29"/>
          <p:cNvSpPr/>
          <p:nvPr/>
        </p:nvSpPr>
        <p:spPr>
          <a:xfrm>
            <a:off x="3200400" y="1099201"/>
            <a:ext cx="152400" cy="96421"/>
          </a:xfrm>
          <a:prstGeom prst="triangle">
            <a:avLst/>
          </a:prstGeom>
          <a:solidFill>
            <a:srgbClr val="FE9894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1" name="Прямая со стрелкой 40"/>
          <p:cNvCxnSpPr/>
          <p:nvPr/>
        </p:nvCxnSpPr>
        <p:spPr>
          <a:xfrm flipH="1">
            <a:off x="5486400" y="9753601"/>
            <a:ext cx="228602" cy="6950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Рисунок 4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0"/>
            <a:ext cx="6648000" cy="1085285"/>
          </a:xfrm>
          <a:prstGeom prst="rect">
            <a:avLst/>
          </a:prstGeom>
        </p:spPr>
      </p:pic>
      <p:grpSp>
        <p:nvGrpSpPr>
          <p:cNvPr id="43" name="Группа 42"/>
          <p:cNvGrpSpPr/>
          <p:nvPr/>
        </p:nvGrpSpPr>
        <p:grpSpPr>
          <a:xfrm>
            <a:off x="220800" y="5638800"/>
            <a:ext cx="6655800" cy="64577"/>
            <a:chOff x="220800" y="5486400"/>
            <a:chExt cx="6655800" cy="64577"/>
          </a:xfrm>
        </p:grpSpPr>
        <p:cxnSp>
          <p:nvCxnSpPr>
            <p:cNvPr id="45" name="Прямая соединительная линия 44"/>
            <p:cNvCxnSpPr/>
            <p:nvPr/>
          </p:nvCxnSpPr>
          <p:spPr>
            <a:xfrm flipV="1">
              <a:off x="220800" y="5544001"/>
              <a:ext cx="6655800" cy="6976"/>
            </a:xfrm>
            <a:prstGeom prst="line">
              <a:avLst/>
            </a:prstGeom>
            <a:ln w="63500">
              <a:solidFill>
                <a:srgbClr val="66CC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/>
            <p:cNvCxnSpPr/>
            <p:nvPr/>
          </p:nvCxnSpPr>
          <p:spPr>
            <a:xfrm flipV="1">
              <a:off x="228600" y="5486400"/>
              <a:ext cx="6648000" cy="2400"/>
            </a:xfrm>
            <a:prstGeom prst="line">
              <a:avLst/>
            </a:prstGeom>
            <a:ln w="635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7" name="Прямая соединительная линия 46"/>
          <p:cNvCxnSpPr/>
          <p:nvPr/>
        </p:nvCxnSpPr>
        <p:spPr>
          <a:xfrm>
            <a:off x="254967" y="9530958"/>
            <a:ext cx="6592045" cy="9255"/>
          </a:xfrm>
          <a:prstGeom prst="line">
            <a:avLst/>
          </a:prstGeom>
          <a:ln w="635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>
            <a:off x="228600" y="9601200"/>
            <a:ext cx="6655800" cy="6950"/>
          </a:xfrm>
          <a:prstGeom prst="line">
            <a:avLst/>
          </a:prstGeom>
          <a:ln w="63500">
            <a:solidFill>
              <a:srgbClr val="66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 flipH="1">
            <a:off x="6847012" y="0"/>
            <a:ext cx="10988" cy="9601200"/>
          </a:xfrm>
          <a:prstGeom prst="line">
            <a:avLst/>
          </a:prstGeom>
          <a:ln w="63500">
            <a:solidFill>
              <a:srgbClr val="66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>
            <a:off x="228600" y="0"/>
            <a:ext cx="34167" cy="9629001"/>
          </a:xfrm>
          <a:prstGeom prst="line">
            <a:avLst/>
          </a:prstGeom>
          <a:ln w="63500">
            <a:solidFill>
              <a:srgbClr val="66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Рисунок 5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34000" y="91422"/>
            <a:ext cx="1438781" cy="21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83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200" y="5706103"/>
            <a:ext cx="2160000" cy="320929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00" y="5715000"/>
            <a:ext cx="2160000" cy="344724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000" y="5684757"/>
            <a:ext cx="2160000" cy="315444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00" y="1896712"/>
            <a:ext cx="2160000" cy="318857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200" y="1899679"/>
            <a:ext cx="2160000" cy="32147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000" y="1908744"/>
            <a:ext cx="2160000" cy="319665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78400" y="4876800"/>
            <a:ext cx="2160000" cy="648000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Сарафан м.002012</a:t>
            </a:r>
          </a:p>
          <a:p>
            <a:pPr algn="ctr"/>
            <a:r>
              <a:rPr lang="ru-RU" sz="1000" b="1" dirty="0" smtClean="0">
                <a:solidFill>
                  <a:schemeClr val="bg1"/>
                </a:solidFill>
              </a:rPr>
              <a:t>Размер 116-146/56-72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698000" y="8838000"/>
            <a:ext cx="2160000" cy="648000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Блузка м.Э694</a:t>
            </a:r>
          </a:p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Размер 116-164/56-84</a:t>
            </a:r>
          </a:p>
          <a:p>
            <a:pPr algn="ctr">
              <a:spcBef>
                <a:spcPts val="400"/>
              </a:spcBef>
            </a:pPr>
            <a:endParaRPr lang="ru-RU" sz="200" b="1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78400" y="8838154"/>
            <a:ext cx="2160000" cy="648000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Блузка м.Э5010</a:t>
            </a:r>
            <a:endParaRPr lang="ru-RU" b="1" dirty="0">
              <a:solidFill>
                <a:schemeClr val="bg1"/>
              </a:solidFill>
            </a:endParaRPr>
          </a:p>
          <a:p>
            <a:pPr algn="ctr"/>
            <a:r>
              <a:rPr lang="ru-RU" sz="1000" b="1" dirty="0" smtClean="0">
                <a:solidFill>
                  <a:schemeClr val="bg1"/>
                </a:solidFill>
              </a:rPr>
              <a:t>Размер 116-164/56-84</a:t>
            </a:r>
            <a:endParaRPr lang="ru-RU" sz="1000" b="1" dirty="0">
              <a:solidFill>
                <a:schemeClr val="bg1"/>
              </a:solidFill>
            </a:endParaRPr>
          </a:p>
        </p:txBody>
      </p:sp>
      <p:sp>
        <p:nvSpPr>
          <p:cNvPr id="31" name="object 7"/>
          <p:cNvSpPr txBox="1"/>
          <p:nvPr/>
        </p:nvSpPr>
        <p:spPr>
          <a:xfrm>
            <a:off x="381000" y="1138535"/>
            <a:ext cx="3886200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687"/>
            <a:r>
              <a:rPr lang="ru-RU" sz="3000" b="1" dirty="0" smtClean="0">
                <a:solidFill>
                  <a:srgbClr val="33CCFF"/>
                </a:solidFill>
                <a:latin typeface="+mj-lt"/>
                <a:cs typeface="Segoe UI"/>
              </a:rPr>
              <a:t>ОАО «</a:t>
            </a:r>
            <a:r>
              <a:rPr lang="ru-RU" sz="3000" b="1" dirty="0" err="1" smtClean="0">
                <a:solidFill>
                  <a:srgbClr val="33CCFF"/>
                </a:solidFill>
                <a:latin typeface="+mj-lt"/>
                <a:cs typeface="Segoe UI"/>
              </a:rPr>
              <a:t>Надэкс</a:t>
            </a:r>
            <a:r>
              <a:rPr lang="ru-RU" sz="3000" b="1" dirty="0" smtClean="0">
                <a:solidFill>
                  <a:srgbClr val="33CCFF"/>
                </a:solidFill>
                <a:latin typeface="+mj-lt"/>
                <a:cs typeface="Segoe UI"/>
              </a:rPr>
              <a:t>»</a:t>
            </a:r>
            <a:endParaRPr sz="3000" b="1" dirty="0">
              <a:solidFill>
                <a:srgbClr val="33CCFF"/>
              </a:solidFill>
              <a:latin typeface="+mj-lt"/>
              <a:cs typeface="Segoe U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1295400"/>
            <a:ext cx="1066800" cy="162827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5638800" y="9629001"/>
            <a:ext cx="1219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dirty="0" smtClean="0">
                <a:hlinkClick r:id="rId10" action="ppaction://hlinksldjump"/>
              </a:rPr>
              <a:t>к  оглавлению</a:t>
            </a:r>
            <a:endParaRPr lang="ru-RU" sz="1200" dirty="0"/>
          </a:p>
        </p:txBody>
      </p:sp>
      <p:sp>
        <p:nvSpPr>
          <p:cNvPr id="34" name="TextBox 33"/>
          <p:cNvSpPr txBox="1"/>
          <p:nvPr/>
        </p:nvSpPr>
        <p:spPr>
          <a:xfrm>
            <a:off x="2488200" y="4876500"/>
            <a:ext cx="2160000" cy="648000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Сорочка м.Э4995</a:t>
            </a:r>
          </a:p>
          <a:p>
            <a:pPr algn="ctr"/>
            <a:r>
              <a:rPr lang="ru-RU" sz="1000" b="1" dirty="0" smtClean="0">
                <a:solidFill>
                  <a:schemeClr val="bg1"/>
                </a:solidFill>
              </a:rPr>
              <a:t>Размер 116-170/26-36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698000" y="4869036"/>
            <a:ext cx="2160000" cy="648000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b="1" dirty="0" smtClean="0">
                <a:solidFill>
                  <a:schemeClr val="bg1"/>
                </a:solidFill>
              </a:rPr>
              <a:t>Сарафан м.Э4826</a:t>
            </a:r>
          </a:p>
          <a:p>
            <a:pPr algn="ctr">
              <a:lnSpc>
                <a:spcPct val="70000"/>
              </a:lnSpc>
            </a:pPr>
            <a:r>
              <a:rPr lang="ru-RU" b="1" dirty="0" smtClean="0">
                <a:solidFill>
                  <a:schemeClr val="bg1"/>
                </a:solidFill>
              </a:rPr>
              <a:t>Блузка м.Э5241</a:t>
            </a:r>
          </a:p>
          <a:p>
            <a:pPr algn="ctr"/>
            <a:r>
              <a:rPr lang="ru-RU" sz="1000" b="1" dirty="0" smtClean="0">
                <a:solidFill>
                  <a:schemeClr val="bg1"/>
                </a:solidFill>
              </a:rPr>
              <a:t>Размер 116-146/56-72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488200" y="8839200"/>
            <a:ext cx="2160000" cy="648000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b="1" dirty="0" smtClean="0">
                <a:solidFill>
                  <a:schemeClr val="bg1"/>
                </a:solidFill>
              </a:rPr>
              <a:t>Сарафан м.Э5001</a:t>
            </a:r>
          </a:p>
          <a:p>
            <a:pPr algn="ctr">
              <a:lnSpc>
                <a:spcPct val="70000"/>
              </a:lnSpc>
            </a:pPr>
            <a:r>
              <a:rPr lang="ru-RU" b="1" dirty="0" smtClean="0">
                <a:solidFill>
                  <a:schemeClr val="bg1"/>
                </a:solidFill>
              </a:rPr>
              <a:t>Блузка м.794</a:t>
            </a:r>
          </a:p>
          <a:p>
            <a:pPr algn="ctr"/>
            <a:r>
              <a:rPr lang="ru-RU" sz="1000" b="1" dirty="0" smtClean="0">
                <a:solidFill>
                  <a:schemeClr val="bg1"/>
                </a:solidFill>
              </a:rPr>
              <a:t>Размер 116-146/56-72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9" name="Равнобедренный треугольник 28"/>
          <p:cNvSpPr/>
          <p:nvPr/>
        </p:nvSpPr>
        <p:spPr>
          <a:xfrm>
            <a:off x="3429000" y="1099201"/>
            <a:ext cx="152400" cy="96421"/>
          </a:xfrm>
          <a:prstGeom prst="triangle">
            <a:avLst/>
          </a:prstGeom>
          <a:solidFill>
            <a:srgbClr val="FE9894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0" name="Прямая со стрелкой 29"/>
          <p:cNvCxnSpPr/>
          <p:nvPr/>
        </p:nvCxnSpPr>
        <p:spPr>
          <a:xfrm flipH="1">
            <a:off x="5486400" y="9753601"/>
            <a:ext cx="228602" cy="6950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Рисунок 3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0"/>
            <a:ext cx="6648000" cy="1085285"/>
          </a:xfrm>
          <a:prstGeom prst="rect">
            <a:avLst/>
          </a:prstGeom>
        </p:spPr>
      </p:pic>
      <p:grpSp>
        <p:nvGrpSpPr>
          <p:cNvPr id="38" name="Группа 37"/>
          <p:cNvGrpSpPr/>
          <p:nvPr/>
        </p:nvGrpSpPr>
        <p:grpSpPr>
          <a:xfrm>
            <a:off x="220800" y="5486400"/>
            <a:ext cx="6655800" cy="64577"/>
            <a:chOff x="220800" y="5486400"/>
            <a:chExt cx="6655800" cy="64577"/>
          </a:xfrm>
        </p:grpSpPr>
        <p:cxnSp>
          <p:nvCxnSpPr>
            <p:cNvPr id="39" name="Прямая соединительная линия 38"/>
            <p:cNvCxnSpPr/>
            <p:nvPr/>
          </p:nvCxnSpPr>
          <p:spPr>
            <a:xfrm flipV="1">
              <a:off x="220800" y="5544001"/>
              <a:ext cx="6655800" cy="6976"/>
            </a:xfrm>
            <a:prstGeom prst="line">
              <a:avLst/>
            </a:prstGeom>
            <a:ln w="63500">
              <a:solidFill>
                <a:srgbClr val="66CC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39"/>
            <p:cNvCxnSpPr/>
            <p:nvPr/>
          </p:nvCxnSpPr>
          <p:spPr>
            <a:xfrm flipV="1">
              <a:off x="228600" y="5486400"/>
              <a:ext cx="6648000" cy="2400"/>
            </a:xfrm>
            <a:prstGeom prst="line">
              <a:avLst/>
            </a:prstGeom>
            <a:ln w="635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1" name="Прямая соединительная линия 40"/>
          <p:cNvCxnSpPr/>
          <p:nvPr/>
        </p:nvCxnSpPr>
        <p:spPr>
          <a:xfrm>
            <a:off x="254967" y="9515745"/>
            <a:ext cx="6592045" cy="9255"/>
          </a:xfrm>
          <a:prstGeom prst="line">
            <a:avLst/>
          </a:prstGeom>
          <a:ln w="635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>
            <a:off x="220800" y="9583051"/>
            <a:ext cx="6637200" cy="6950"/>
          </a:xfrm>
          <a:prstGeom prst="line">
            <a:avLst/>
          </a:prstGeom>
          <a:ln w="63500">
            <a:solidFill>
              <a:srgbClr val="66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 flipH="1">
            <a:off x="6837037" y="8301"/>
            <a:ext cx="10988" cy="9601200"/>
          </a:xfrm>
          <a:prstGeom prst="line">
            <a:avLst/>
          </a:prstGeom>
          <a:ln w="63500">
            <a:solidFill>
              <a:srgbClr val="66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228600" y="0"/>
            <a:ext cx="20963" cy="9590001"/>
          </a:xfrm>
          <a:prstGeom prst="line">
            <a:avLst/>
          </a:prstGeom>
          <a:ln w="63500">
            <a:solidFill>
              <a:srgbClr val="66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Рисунок 4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34000" y="91422"/>
            <a:ext cx="1438781" cy="21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476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024" y="1658646"/>
            <a:ext cx="2160000" cy="323967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200" y="1654569"/>
            <a:ext cx="2160000" cy="3256311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00" y="1653450"/>
            <a:ext cx="2160000" cy="324000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00" y="5703638"/>
            <a:ext cx="2160000" cy="3124200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674" y="5701973"/>
            <a:ext cx="2125738" cy="3128608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526" y="5703750"/>
            <a:ext cx="2160000" cy="323999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78400" y="4886953"/>
            <a:ext cx="2160000" cy="648000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Сарафан м.0Д122</a:t>
            </a:r>
          </a:p>
          <a:p>
            <a:pPr algn="ctr"/>
            <a:r>
              <a:rPr lang="ru-RU" sz="1000" b="1" dirty="0" smtClean="0">
                <a:solidFill>
                  <a:schemeClr val="bg1"/>
                </a:solidFill>
              </a:rPr>
              <a:t>Размер 98-122/52-60</a:t>
            </a:r>
            <a:endParaRPr lang="en-US" sz="1000" b="1" dirty="0" smtClean="0">
              <a:solidFill>
                <a:schemeClr val="bg1"/>
              </a:solidFill>
            </a:endParaRPr>
          </a:p>
          <a:p>
            <a:pPr algn="ctr"/>
            <a:endParaRPr lang="ru-RU" sz="1000" b="1" u="sng" dirty="0">
              <a:solidFill>
                <a:schemeClr val="bg1"/>
              </a:solidFill>
            </a:endParaRPr>
          </a:p>
        </p:txBody>
      </p:sp>
      <p:sp>
        <p:nvSpPr>
          <p:cNvPr id="39" name="object 7"/>
          <p:cNvSpPr txBox="1"/>
          <p:nvPr/>
        </p:nvSpPr>
        <p:spPr>
          <a:xfrm>
            <a:off x="381000" y="1138535"/>
            <a:ext cx="3886200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687"/>
            <a:r>
              <a:rPr lang="ru-RU" sz="3000" b="1" dirty="0" smtClean="0">
                <a:solidFill>
                  <a:srgbClr val="33CCFF"/>
                </a:solidFill>
                <a:latin typeface="+mj-lt"/>
                <a:cs typeface="Segoe UI"/>
              </a:rPr>
              <a:t>ОАО «Славянка»</a:t>
            </a:r>
            <a:endParaRPr sz="3000" b="1" dirty="0">
              <a:solidFill>
                <a:srgbClr val="33CCFF"/>
              </a:solidFill>
              <a:latin typeface="+mj-lt"/>
              <a:cs typeface="Segoe UI"/>
            </a:endParaRP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201461"/>
            <a:ext cx="1320379" cy="246339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5638800" y="9629001"/>
            <a:ext cx="1219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dirty="0" smtClean="0">
                <a:hlinkClick r:id="rId10" action="ppaction://hlinksldjump"/>
              </a:rPr>
              <a:t>к  оглавлению</a:t>
            </a:r>
            <a:endParaRPr lang="ru-RU" sz="1200" dirty="0"/>
          </a:p>
        </p:txBody>
      </p:sp>
      <p:sp>
        <p:nvSpPr>
          <p:cNvPr id="37" name="TextBox 36"/>
          <p:cNvSpPr txBox="1"/>
          <p:nvPr/>
        </p:nvSpPr>
        <p:spPr>
          <a:xfrm>
            <a:off x="2488200" y="4891736"/>
            <a:ext cx="2160000" cy="648000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Костюм м.4М113</a:t>
            </a:r>
          </a:p>
          <a:p>
            <a:pPr algn="ctr"/>
            <a:r>
              <a:rPr lang="ru-RU" sz="1000" b="1" dirty="0" smtClean="0">
                <a:solidFill>
                  <a:schemeClr val="bg1"/>
                </a:solidFill>
              </a:rPr>
              <a:t>Размер 122-152/60-76</a:t>
            </a:r>
            <a:endParaRPr lang="ru-RU" sz="1000" b="1" dirty="0">
              <a:solidFill>
                <a:schemeClr val="bg1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707024" y="4888800"/>
            <a:ext cx="2160000" cy="648000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Сарафан м.0М123</a:t>
            </a:r>
          </a:p>
          <a:p>
            <a:pPr algn="ctr"/>
            <a:r>
              <a:rPr lang="ru-RU" sz="1000" b="1" dirty="0" smtClean="0">
                <a:solidFill>
                  <a:schemeClr val="bg1"/>
                </a:solidFill>
              </a:rPr>
              <a:t>Размер 122-152/60-76</a:t>
            </a:r>
            <a:endParaRPr lang="ru-RU" sz="1000" b="1" dirty="0">
              <a:solidFill>
                <a:schemeClr val="bg1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78400" y="8830775"/>
            <a:ext cx="2160000" cy="648000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Брюки м.6</a:t>
            </a:r>
            <a:r>
              <a:rPr lang="en-US" b="1" dirty="0" smtClean="0">
                <a:solidFill>
                  <a:schemeClr val="bg1"/>
                </a:solidFill>
              </a:rPr>
              <a:t>S</a:t>
            </a:r>
            <a:r>
              <a:rPr lang="ru-RU" b="1" dirty="0" smtClean="0">
                <a:solidFill>
                  <a:schemeClr val="bg1"/>
                </a:solidFill>
              </a:rPr>
              <a:t>89</a:t>
            </a:r>
          </a:p>
          <a:p>
            <a:pPr algn="ctr"/>
            <a:r>
              <a:rPr lang="ru-RU" sz="1000" b="1" dirty="0" smtClean="0">
                <a:solidFill>
                  <a:schemeClr val="bg1"/>
                </a:solidFill>
              </a:rPr>
              <a:t>Размер 152-176/68-84</a:t>
            </a:r>
            <a:endParaRPr lang="ru-RU" sz="1000" b="1" dirty="0">
              <a:solidFill>
                <a:schemeClr val="bg1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486526" y="8833332"/>
            <a:ext cx="2160000" cy="648000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Комплект м.307ТР</a:t>
            </a:r>
          </a:p>
          <a:p>
            <a:pPr algn="ctr"/>
            <a:r>
              <a:rPr lang="ru-RU" sz="1000" b="1" dirty="0" smtClean="0">
                <a:solidFill>
                  <a:schemeClr val="bg1"/>
                </a:solidFill>
              </a:rPr>
              <a:t>Размер 158-176/72-104</a:t>
            </a:r>
            <a:endParaRPr lang="ru-RU" sz="1000" b="1" dirty="0">
              <a:solidFill>
                <a:schemeClr val="bg1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702674" y="8830775"/>
            <a:ext cx="2164039" cy="648000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Костюм м.</a:t>
            </a:r>
            <a:r>
              <a:rPr lang="en-US" b="1" dirty="0" smtClean="0">
                <a:solidFill>
                  <a:schemeClr val="bg1"/>
                </a:solidFill>
              </a:rPr>
              <a:t>9S110</a:t>
            </a:r>
            <a:endParaRPr lang="ru-RU" b="1" dirty="0" smtClean="0">
              <a:solidFill>
                <a:schemeClr val="bg1"/>
              </a:solidFill>
            </a:endParaRPr>
          </a:p>
          <a:p>
            <a:pPr algn="ctr"/>
            <a:r>
              <a:rPr lang="ru-RU" sz="1000" b="1" dirty="0" smtClean="0">
                <a:solidFill>
                  <a:schemeClr val="bg1"/>
                </a:solidFill>
              </a:rPr>
              <a:t>Размер 1</a:t>
            </a:r>
            <a:r>
              <a:rPr lang="en-US" sz="1000" b="1" dirty="0" smtClean="0">
                <a:solidFill>
                  <a:schemeClr val="bg1"/>
                </a:solidFill>
              </a:rPr>
              <a:t>5</a:t>
            </a:r>
            <a:r>
              <a:rPr lang="ru-RU" sz="1000" b="1" dirty="0" smtClean="0">
                <a:solidFill>
                  <a:schemeClr val="bg1"/>
                </a:solidFill>
              </a:rPr>
              <a:t>2-1</a:t>
            </a:r>
            <a:r>
              <a:rPr lang="en-US" sz="1000" b="1" dirty="0" smtClean="0">
                <a:solidFill>
                  <a:schemeClr val="bg1"/>
                </a:solidFill>
              </a:rPr>
              <a:t>76</a:t>
            </a:r>
            <a:r>
              <a:rPr lang="ru-RU" sz="1000" b="1" dirty="0" smtClean="0">
                <a:solidFill>
                  <a:schemeClr val="bg1"/>
                </a:solidFill>
              </a:rPr>
              <a:t>/6</a:t>
            </a:r>
            <a:r>
              <a:rPr lang="en-US" sz="1000" b="1" dirty="0" smtClean="0">
                <a:solidFill>
                  <a:schemeClr val="bg1"/>
                </a:solidFill>
              </a:rPr>
              <a:t>8-</a:t>
            </a:r>
            <a:r>
              <a:rPr lang="ru-RU" sz="1000" b="1" dirty="0" smtClean="0">
                <a:solidFill>
                  <a:schemeClr val="bg1"/>
                </a:solidFill>
              </a:rPr>
              <a:t>84</a:t>
            </a:r>
            <a:endParaRPr lang="ru-RU" sz="1000" b="1" dirty="0">
              <a:solidFill>
                <a:schemeClr val="bg1"/>
              </a:solidFill>
            </a:endParaRPr>
          </a:p>
        </p:txBody>
      </p:sp>
      <p:sp>
        <p:nvSpPr>
          <p:cNvPr id="27" name="Равнобедренный треугольник 26"/>
          <p:cNvSpPr/>
          <p:nvPr/>
        </p:nvSpPr>
        <p:spPr>
          <a:xfrm>
            <a:off x="3657600" y="1099201"/>
            <a:ext cx="152400" cy="96421"/>
          </a:xfrm>
          <a:prstGeom prst="triangle">
            <a:avLst/>
          </a:prstGeom>
          <a:solidFill>
            <a:srgbClr val="FE9894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8" name="Прямая со стрелкой 27"/>
          <p:cNvCxnSpPr/>
          <p:nvPr/>
        </p:nvCxnSpPr>
        <p:spPr>
          <a:xfrm flipH="1">
            <a:off x="5486400" y="9753601"/>
            <a:ext cx="228602" cy="6950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Рисунок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0"/>
            <a:ext cx="6648000" cy="1085285"/>
          </a:xfrm>
          <a:prstGeom prst="rect">
            <a:avLst/>
          </a:prstGeom>
        </p:spPr>
      </p:pic>
      <p:cxnSp>
        <p:nvCxnSpPr>
          <p:cNvPr id="51" name="Прямая соединительная линия 50"/>
          <p:cNvCxnSpPr/>
          <p:nvPr/>
        </p:nvCxnSpPr>
        <p:spPr>
          <a:xfrm>
            <a:off x="259729" y="9509924"/>
            <a:ext cx="6592045" cy="9255"/>
          </a:xfrm>
          <a:prstGeom prst="line">
            <a:avLst/>
          </a:prstGeom>
          <a:ln w="635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>
            <a:off x="259729" y="9581478"/>
            <a:ext cx="6598271" cy="6950"/>
          </a:xfrm>
          <a:prstGeom prst="line">
            <a:avLst/>
          </a:prstGeom>
          <a:ln w="63500">
            <a:solidFill>
              <a:srgbClr val="66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Группа 29"/>
          <p:cNvGrpSpPr/>
          <p:nvPr/>
        </p:nvGrpSpPr>
        <p:grpSpPr>
          <a:xfrm>
            <a:off x="220800" y="5562600"/>
            <a:ext cx="6655800" cy="64577"/>
            <a:chOff x="220800" y="5486400"/>
            <a:chExt cx="6655800" cy="64577"/>
          </a:xfrm>
        </p:grpSpPr>
        <p:cxnSp>
          <p:nvCxnSpPr>
            <p:cNvPr id="49" name="Прямая соединительная линия 48"/>
            <p:cNvCxnSpPr/>
            <p:nvPr/>
          </p:nvCxnSpPr>
          <p:spPr>
            <a:xfrm flipV="1">
              <a:off x="220800" y="5544001"/>
              <a:ext cx="6655800" cy="6976"/>
            </a:xfrm>
            <a:prstGeom prst="line">
              <a:avLst/>
            </a:prstGeom>
            <a:ln w="63500">
              <a:solidFill>
                <a:srgbClr val="66CC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/>
            <p:cNvCxnSpPr/>
            <p:nvPr/>
          </p:nvCxnSpPr>
          <p:spPr>
            <a:xfrm flipV="1">
              <a:off x="228600" y="5486400"/>
              <a:ext cx="6648000" cy="2400"/>
            </a:xfrm>
            <a:prstGeom prst="line">
              <a:avLst/>
            </a:prstGeom>
            <a:ln w="635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3" name="Прямая соединительная линия 52"/>
          <p:cNvCxnSpPr/>
          <p:nvPr/>
        </p:nvCxnSpPr>
        <p:spPr>
          <a:xfrm flipH="1">
            <a:off x="6847012" y="0"/>
            <a:ext cx="10988" cy="9601200"/>
          </a:xfrm>
          <a:prstGeom prst="line">
            <a:avLst/>
          </a:prstGeom>
          <a:ln w="63500">
            <a:solidFill>
              <a:srgbClr val="66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>
            <a:off x="228600" y="0"/>
            <a:ext cx="49800" cy="9608150"/>
          </a:xfrm>
          <a:prstGeom prst="line">
            <a:avLst/>
          </a:prstGeom>
          <a:ln w="63500">
            <a:solidFill>
              <a:srgbClr val="66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Рисунок 5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34000" y="91422"/>
            <a:ext cx="1438781" cy="21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30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00" y="1676400"/>
            <a:ext cx="2160000" cy="323968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00" y="5715000"/>
            <a:ext cx="2160000" cy="323969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000" y="5715000"/>
            <a:ext cx="2133600" cy="3200400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979" y="5715000"/>
            <a:ext cx="2160221" cy="324000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200" y="1676400"/>
            <a:ext cx="2160000" cy="3240462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333" y="1676400"/>
            <a:ext cx="2160667" cy="3241463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488200" y="8877000"/>
            <a:ext cx="2160000" cy="648000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Сарафан м.445С</a:t>
            </a:r>
          </a:p>
          <a:p>
            <a:pPr algn="ctr"/>
            <a:r>
              <a:rPr lang="ru-RU" sz="1000" b="1" dirty="0" smtClean="0">
                <a:solidFill>
                  <a:schemeClr val="bg1"/>
                </a:solidFill>
              </a:rPr>
              <a:t>Размер</a:t>
            </a:r>
            <a:r>
              <a:rPr lang="en-US" sz="1000" b="1" dirty="0" smtClean="0">
                <a:solidFill>
                  <a:schemeClr val="bg1"/>
                </a:solidFill>
              </a:rPr>
              <a:t> </a:t>
            </a:r>
            <a:r>
              <a:rPr lang="ru-RU" sz="1000" b="1" dirty="0" smtClean="0">
                <a:solidFill>
                  <a:schemeClr val="bg1"/>
                </a:solidFill>
              </a:rPr>
              <a:t>122-164/56-88</a:t>
            </a:r>
          </a:p>
        </p:txBody>
      </p:sp>
      <p:sp>
        <p:nvSpPr>
          <p:cNvPr id="38" name="object 7"/>
          <p:cNvSpPr txBox="1"/>
          <p:nvPr/>
        </p:nvSpPr>
        <p:spPr>
          <a:xfrm>
            <a:off x="381000" y="1138535"/>
            <a:ext cx="3886200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687"/>
            <a:r>
              <a:rPr lang="ru-RU" sz="3000" b="1" dirty="0" smtClean="0">
                <a:solidFill>
                  <a:srgbClr val="33CCFF"/>
                </a:solidFill>
                <a:latin typeface="+mj-lt"/>
                <a:cs typeface="Segoe UI"/>
              </a:rPr>
              <a:t>ОАО «Славянка»</a:t>
            </a:r>
            <a:endParaRPr sz="3000" b="1" dirty="0">
              <a:solidFill>
                <a:srgbClr val="33CCFF"/>
              </a:solidFill>
              <a:latin typeface="+mj-lt"/>
              <a:cs typeface="Segoe UI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638800" y="9629001"/>
            <a:ext cx="1219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dirty="0" smtClean="0">
                <a:hlinkClick r:id="rId9" action="ppaction://hlinksldjump"/>
              </a:rPr>
              <a:t>к  оглавлению</a:t>
            </a:r>
            <a:endParaRPr lang="ru-RU" sz="1200" dirty="0"/>
          </a:p>
        </p:txBody>
      </p:sp>
      <p:sp>
        <p:nvSpPr>
          <p:cNvPr id="35" name="TextBox 34"/>
          <p:cNvSpPr txBox="1"/>
          <p:nvPr/>
        </p:nvSpPr>
        <p:spPr>
          <a:xfrm>
            <a:off x="278400" y="8877000"/>
            <a:ext cx="2160000" cy="648000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Костюм м.9</a:t>
            </a:r>
            <a:r>
              <a:rPr lang="en-US" b="1" dirty="0" smtClean="0">
                <a:solidFill>
                  <a:schemeClr val="bg1"/>
                </a:solidFill>
              </a:rPr>
              <a:t>S89</a:t>
            </a:r>
            <a:endParaRPr lang="ru-RU" b="1" dirty="0" smtClean="0">
              <a:solidFill>
                <a:schemeClr val="bg1"/>
              </a:solidFill>
            </a:endParaRPr>
          </a:p>
          <a:p>
            <a:pPr algn="ctr"/>
            <a:r>
              <a:rPr lang="ru-RU" sz="1000" b="1" dirty="0" smtClean="0">
                <a:solidFill>
                  <a:schemeClr val="bg1"/>
                </a:solidFill>
              </a:rPr>
              <a:t>Размер</a:t>
            </a:r>
            <a:r>
              <a:rPr lang="en-US" sz="1000" b="1" dirty="0" smtClean="0">
                <a:solidFill>
                  <a:schemeClr val="bg1"/>
                </a:solidFill>
              </a:rPr>
              <a:t> </a:t>
            </a:r>
            <a:r>
              <a:rPr lang="ru-RU" sz="1000" b="1" dirty="0" smtClean="0">
                <a:solidFill>
                  <a:schemeClr val="bg1"/>
                </a:solidFill>
              </a:rPr>
              <a:t>1</a:t>
            </a:r>
            <a:r>
              <a:rPr lang="en-US" sz="1000" b="1" dirty="0" smtClean="0">
                <a:solidFill>
                  <a:schemeClr val="bg1"/>
                </a:solidFill>
              </a:rPr>
              <a:t>5</a:t>
            </a:r>
            <a:r>
              <a:rPr lang="ru-RU" sz="1000" b="1" dirty="0" smtClean="0">
                <a:solidFill>
                  <a:schemeClr val="bg1"/>
                </a:solidFill>
              </a:rPr>
              <a:t>2-1</a:t>
            </a:r>
            <a:r>
              <a:rPr lang="en-US" sz="1000" b="1" dirty="0" smtClean="0">
                <a:solidFill>
                  <a:schemeClr val="bg1"/>
                </a:solidFill>
              </a:rPr>
              <a:t>76</a:t>
            </a:r>
            <a:r>
              <a:rPr lang="ru-RU" sz="1000" b="1" dirty="0" smtClean="0">
                <a:solidFill>
                  <a:schemeClr val="bg1"/>
                </a:solidFill>
              </a:rPr>
              <a:t>/</a:t>
            </a:r>
            <a:r>
              <a:rPr lang="en-US" sz="1000" b="1" dirty="0" smtClean="0">
                <a:solidFill>
                  <a:schemeClr val="bg1"/>
                </a:solidFill>
              </a:rPr>
              <a:t>68-84</a:t>
            </a:r>
            <a:endParaRPr lang="ru-RU" sz="1000" b="1" dirty="0" smtClean="0">
              <a:solidFill>
                <a:schemeClr val="bg1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698000" y="8877000"/>
            <a:ext cx="2160000" cy="648000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Костюм м.9</a:t>
            </a:r>
            <a:r>
              <a:rPr lang="en-US" b="1" dirty="0" smtClean="0">
                <a:solidFill>
                  <a:schemeClr val="bg1"/>
                </a:solidFill>
              </a:rPr>
              <a:t>S</a:t>
            </a:r>
            <a:r>
              <a:rPr lang="ru-RU" b="1" dirty="0" smtClean="0">
                <a:solidFill>
                  <a:schemeClr val="bg1"/>
                </a:solidFill>
              </a:rPr>
              <a:t>9</a:t>
            </a:r>
            <a:r>
              <a:rPr lang="en-US" b="1" dirty="0" smtClean="0">
                <a:solidFill>
                  <a:schemeClr val="bg1"/>
                </a:solidFill>
              </a:rPr>
              <a:t>9</a:t>
            </a:r>
            <a:endParaRPr lang="ru-RU" b="1" dirty="0" smtClean="0">
              <a:solidFill>
                <a:schemeClr val="bg1"/>
              </a:solidFill>
            </a:endParaRPr>
          </a:p>
          <a:p>
            <a:pPr algn="ctr"/>
            <a:r>
              <a:rPr lang="ru-RU" sz="1000" b="1" dirty="0" smtClean="0">
                <a:solidFill>
                  <a:schemeClr val="bg1"/>
                </a:solidFill>
              </a:rPr>
              <a:t>Размер</a:t>
            </a:r>
            <a:r>
              <a:rPr lang="en-US" sz="1000" b="1" dirty="0" smtClean="0">
                <a:solidFill>
                  <a:schemeClr val="bg1"/>
                </a:solidFill>
              </a:rPr>
              <a:t> </a:t>
            </a:r>
            <a:r>
              <a:rPr lang="ru-RU" sz="1000" b="1" dirty="0" smtClean="0">
                <a:solidFill>
                  <a:schemeClr val="bg1"/>
                </a:solidFill>
              </a:rPr>
              <a:t>1</a:t>
            </a:r>
            <a:r>
              <a:rPr lang="en-US" sz="1000" b="1" dirty="0" smtClean="0">
                <a:solidFill>
                  <a:schemeClr val="bg1"/>
                </a:solidFill>
              </a:rPr>
              <a:t>5</a:t>
            </a:r>
            <a:r>
              <a:rPr lang="ru-RU" sz="1000" b="1" dirty="0" smtClean="0">
                <a:solidFill>
                  <a:schemeClr val="bg1"/>
                </a:solidFill>
              </a:rPr>
              <a:t>2-1</a:t>
            </a:r>
            <a:r>
              <a:rPr lang="en-US" sz="1000" b="1" dirty="0" smtClean="0">
                <a:solidFill>
                  <a:schemeClr val="bg1"/>
                </a:solidFill>
              </a:rPr>
              <a:t>76</a:t>
            </a:r>
            <a:r>
              <a:rPr lang="ru-RU" sz="1000" b="1" dirty="0" smtClean="0">
                <a:solidFill>
                  <a:schemeClr val="bg1"/>
                </a:solidFill>
              </a:rPr>
              <a:t>/</a:t>
            </a:r>
            <a:r>
              <a:rPr lang="en-US" sz="1000" b="1" dirty="0" smtClean="0">
                <a:solidFill>
                  <a:schemeClr val="bg1"/>
                </a:solidFill>
              </a:rPr>
              <a:t>68-84</a:t>
            </a:r>
            <a:endParaRPr lang="ru-RU" sz="1000" b="1" dirty="0" smtClean="0">
              <a:solidFill>
                <a:schemeClr val="bg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698000" y="4895850"/>
            <a:ext cx="2160000" cy="648000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Костюм м.</a:t>
            </a:r>
            <a:r>
              <a:rPr lang="en-US" b="1" dirty="0" smtClean="0">
                <a:solidFill>
                  <a:schemeClr val="bg1"/>
                </a:solidFill>
              </a:rPr>
              <a:t>4M115</a:t>
            </a:r>
            <a:endParaRPr lang="ru-RU" b="1" dirty="0" smtClean="0">
              <a:solidFill>
                <a:schemeClr val="bg1"/>
              </a:solidFill>
            </a:endParaRPr>
          </a:p>
          <a:p>
            <a:pPr algn="ctr"/>
            <a:r>
              <a:rPr lang="ru-RU" sz="1000" b="1" dirty="0" smtClean="0">
                <a:solidFill>
                  <a:schemeClr val="bg1"/>
                </a:solidFill>
              </a:rPr>
              <a:t>Размер</a:t>
            </a:r>
            <a:r>
              <a:rPr lang="en-US" sz="1000" b="1" dirty="0" smtClean="0">
                <a:solidFill>
                  <a:schemeClr val="bg1"/>
                </a:solidFill>
              </a:rPr>
              <a:t> </a:t>
            </a:r>
            <a:r>
              <a:rPr lang="ru-RU" sz="1000" b="1" dirty="0" smtClean="0">
                <a:solidFill>
                  <a:schemeClr val="bg1"/>
                </a:solidFill>
              </a:rPr>
              <a:t>1</a:t>
            </a:r>
            <a:r>
              <a:rPr lang="en-US" sz="1000" b="1" dirty="0" smtClean="0">
                <a:solidFill>
                  <a:schemeClr val="bg1"/>
                </a:solidFill>
              </a:rPr>
              <a:t>2</a:t>
            </a:r>
            <a:r>
              <a:rPr lang="ru-RU" sz="1000" b="1" dirty="0" smtClean="0">
                <a:solidFill>
                  <a:schemeClr val="bg1"/>
                </a:solidFill>
              </a:rPr>
              <a:t>2-1</a:t>
            </a:r>
            <a:r>
              <a:rPr lang="en-US" sz="1000" b="1" dirty="0" smtClean="0">
                <a:solidFill>
                  <a:schemeClr val="bg1"/>
                </a:solidFill>
              </a:rPr>
              <a:t>52</a:t>
            </a:r>
            <a:r>
              <a:rPr lang="ru-RU" sz="1000" b="1" dirty="0" smtClean="0">
                <a:solidFill>
                  <a:schemeClr val="bg1"/>
                </a:solidFill>
              </a:rPr>
              <a:t>/</a:t>
            </a:r>
            <a:r>
              <a:rPr lang="en-US" sz="1000" b="1" dirty="0" smtClean="0">
                <a:solidFill>
                  <a:schemeClr val="bg1"/>
                </a:solidFill>
              </a:rPr>
              <a:t>60-76</a:t>
            </a:r>
            <a:endParaRPr lang="ru-RU" sz="1000" b="1" dirty="0" smtClean="0">
              <a:solidFill>
                <a:schemeClr val="bg1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489774" y="4893749"/>
            <a:ext cx="2160000" cy="648000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Сарафан м.</a:t>
            </a:r>
            <a:r>
              <a:rPr lang="ru-RU" b="1" dirty="0">
                <a:solidFill>
                  <a:schemeClr val="bg1"/>
                </a:solidFill>
              </a:rPr>
              <a:t>0</a:t>
            </a:r>
            <a:r>
              <a:rPr lang="en-US" b="1" dirty="0" smtClean="0">
                <a:solidFill>
                  <a:schemeClr val="bg1"/>
                </a:solidFill>
              </a:rPr>
              <a:t>M1</a:t>
            </a:r>
            <a:r>
              <a:rPr lang="ru-RU" b="1" dirty="0" smtClean="0">
                <a:solidFill>
                  <a:schemeClr val="bg1"/>
                </a:solidFill>
              </a:rPr>
              <a:t>21А</a:t>
            </a:r>
          </a:p>
          <a:p>
            <a:pPr algn="ctr"/>
            <a:r>
              <a:rPr lang="ru-RU" sz="1000" b="1" dirty="0" smtClean="0">
                <a:solidFill>
                  <a:schemeClr val="bg1"/>
                </a:solidFill>
              </a:rPr>
              <a:t>Размер</a:t>
            </a:r>
            <a:r>
              <a:rPr lang="en-US" sz="1000" b="1" dirty="0" smtClean="0">
                <a:solidFill>
                  <a:schemeClr val="bg1"/>
                </a:solidFill>
              </a:rPr>
              <a:t> </a:t>
            </a:r>
            <a:r>
              <a:rPr lang="ru-RU" sz="1000" b="1" dirty="0" smtClean="0">
                <a:solidFill>
                  <a:schemeClr val="bg1"/>
                </a:solidFill>
              </a:rPr>
              <a:t>1</a:t>
            </a:r>
            <a:r>
              <a:rPr lang="en-US" sz="1000" b="1" dirty="0" smtClean="0">
                <a:solidFill>
                  <a:schemeClr val="bg1"/>
                </a:solidFill>
              </a:rPr>
              <a:t>2</a:t>
            </a:r>
            <a:r>
              <a:rPr lang="ru-RU" sz="1000" b="1" dirty="0" smtClean="0">
                <a:solidFill>
                  <a:schemeClr val="bg1"/>
                </a:solidFill>
              </a:rPr>
              <a:t>2-1</a:t>
            </a:r>
            <a:r>
              <a:rPr lang="en-US" sz="1000" b="1" dirty="0" smtClean="0">
                <a:solidFill>
                  <a:schemeClr val="bg1"/>
                </a:solidFill>
              </a:rPr>
              <a:t>52</a:t>
            </a:r>
            <a:r>
              <a:rPr lang="ru-RU" sz="1000" b="1" dirty="0" smtClean="0">
                <a:solidFill>
                  <a:schemeClr val="bg1"/>
                </a:solidFill>
              </a:rPr>
              <a:t>/</a:t>
            </a:r>
            <a:r>
              <a:rPr lang="en-US" sz="1000" b="1" dirty="0" smtClean="0">
                <a:solidFill>
                  <a:schemeClr val="bg1"/>
                </a:solidFill>
              </a:rPr>
              <a:t>60-76</a:t>
            </a:r>
            <a:endParaRPr lang="ru-RU" sz="1000" b="1" dirty="0" smtClean="0">
              <a:solidFill>
                <a:schemeClr val="bg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80092" y="4893749"/>
            <a:ext cx="2160000" cy="648000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Фартук м.М89565</a:t>
            </a:r>
          </a:p>
          <a:p>
            <a:pPr algn="ctr"/>
            <a:r>
              <a:rPr lang="ru-RU" sz="1000" b="1" dirty="0" smtClean="0">
                <a:solidFill>
                  <a:schemeClr val="bg1"/>
                </a:solidFill>
              </a:rPr>
              <a:t>Размер</a:t>
            </a:r>
            <a:r>
              <a:rPr lang="en-US" sz="1000" b="1" dirty="0" smtClean="0">
                <a:solidFill>
                  <a:schemeClr val="bg1"/>
                </a:solidFill>
              </a:rPr>
              <a:t> </a:t>
            </a:r>
            <a:r>
              <a:rPr lang="ru-RU" sz="1000" b="1" dirty="0" smtClean="0">
                <a:solidFill>
                  <a:schemeClr val="bg1"/>
                </a:solidFill>
              </a:rPr>
              <a:t>1</a:t>
            </a:r>
            <a:r>
              <a:rPr lang="en-US" sz="1000" b="1" dirty="0" smtClean="0">
                <a:solidFill>
                  <a:schemeClr val="bg1"/>
                </a:solidFill>
              </a:rPr>
              <a:t>2</a:t>
            </a:r>
            <a:r>
              <a:rPr lang="ru-RU" sz="1000" b="1" dirty="0" smtClean="0">
                <a:solidFill>
                  <a:schemeClr val="bg1"/>
                </a:solidFill>
              </a:rPr>
              <a:t>2-176/60-100</a:t>
            </a:r>
          </a:p>
        </p:txBody>
      </p:sp>
      <p:pic>
        <p:nvPicPr>
          <p:cNvPr id="45" name="Рисунок 4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201461"/>
            <a:ext cx="1320379" cy="246339"/>
          </a:xfrm>
          <a:prstGeom prst="rect">
            <a:avLst/>
          </a:prstGeom>
        </p:spPr>
      </p:pic>
      <p:sp>
        <p:nvSpPr>
          <p:cNvPr id="27" name="Равнобедренный треугольник 26"/>
          <p:cNvSpPr/>
          <p:nvPr/>
        </p:nvSpPr>
        <p:spPr>
          <a:xfrm>
            <a:off x="3962400" y="1099201"/>
            <a:ext cx="152400" cy="96421"/>
          </a:xfrm>
          <a:prstGeom prst="triangle">
            <a:avLst/>
          </a:prstGeom>
          <a:solidFill>
            <a:srgbClr val="FE9894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8" name="Прямая со стрелкой 27"/>
          <p:cNvCxnSpPr/>
          <p:nvPr/>
        </p:nvCxnSpPr>
        <p:spPr>
          <a:xfrm flipH="1">
            <a:off x="5486400" y="9753601"/>
            <a:ext cx="228602" cy="6950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Рисунок 2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0"/>
            <a:ext cx="6648000" cy="1085285"/>
          </a:xfrm>
          <a:prstGeom prst="rect">
            <a:avLst/>
          </a:prstGeom>
        </p:spPr>
      </p:pic>
      <p:grpSp>
        <p:nvGrpSpPr>
          <p:cNvPr id="46" name="Группа 45"/>
          <p:cNvGrpSpPr/>
          <p:nvPr/>
        </p:nvGrpSpPr>
        <p:grpSpPr>
          <a:xfrm>
            <a:off x="220800" y="5562600"/>
            <a:ext cx="6655800" cy="64577"/>
            <a:chOff x="220800" y="5486400"/>
            <a:chExt cx="6655800" cy="64577"/>
          </a:xfrm>
        </p:grpSpPr>
        <p:cxnSp>
          <p:nvCxnSpPr>
            <p:cNvPr id="47" name="Прямая соединительная линия 46"/>
            <p:cNvCxnSpPr/>
            <p:nvPr/>
          </p:nvCxnSpPr>
          <p:spPr>
            <a:xfrm flipV="1">
              <a:off x="220800" y="5544001"/>
              <a:ext cx="6655800" cy="6976"/>
            </a:xfrm>
            <a:prstGeom prst="line">
              <a:avLst/>
            </a:prstGeom>
            <a:ln w="63500">
              <a:solidFill>
                <a:srgbClr val="66CC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Прямая соединительная линия 47"/>
            <p:cNvCxnSpPr/>
            <p:nvPr/>
          </p:nvCxnSpPr>
          <p:spPr>
            <a:xfrm flipV="1">
              <a:off x="228600" y="5486400"/>
              <a:ext cx="6648000" cy="2400"/>
            </a:xfrm>
            <a:prstGeom prst="line">
              <a:avLst/>
            </a:prstGeom>
            <a:ln w="635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9" name="Прямая соединительная линия 48"/>
          <p:cNvCxnSpPr/>
          <p:nvPr/>
        </p:nvCxnSpPr>
        <p:spPr>
          <a:xfrm>
            <a:off x="254967" y="9530958"/>
            <a:ext cx="6592045" cy="9255"/>
          </a:xfrm>
          <a:prstGeom prst="line">
            <a:avLst/>
          </a:prstGeom>
          <a:ln w="635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>
            <a:off x="228600" y="9601200"/>
            <a:ext cx="6655800" cy="6950"/>
          </a:xfrm>
          <a:prstGeom prst="line">
            <a:avLst/>
          </a:prstGeom>
          <a:ln w="63500">
            <a:solidFill>
              <a:srgbClr val="66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>
            <a:off x="228600" y="0"/>
            <a:ext cx="34167" cy="9629001"/>
          </a:xfrm>
          <a:prstGeom prst="line">
            <a:avLst/>
          </a:prstGeom>
          <a:ln w="63500">
            <a:solidFill>
              <a:srgbClr val="66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Рисунок 5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34000" y="91422"/>
            <a:ext cx="1438781" cy="213378"/>
          </a:xfrm>
          <a:prstGeom prst="rect">
            <a:avLst/>
          </a:prstGeom>
        </p:spPr>
      </p:pic>
      <p:cxnSp>
        <p:nvCxnSpPr>
          <p:cNvPr id="51" name="Прямая соединительная линия 50"/>
          <p:cNvCxnSpPr/>
          <p:nvPr/>
        </p:nvCxnSpPr>
        <p:spPr>
          <a:xfrm flipH="1">
            <a:off x="6847012" y="0"/>
            <a:ext cx="10988" cy="9601200"/>
          </a:xfrm>
          <a:prstGeom prst="line">
            <a:avLst/>
          </a:prstGeom>
          <a:ln w="63500">
            <a:solidFill>
              <a:srgbClr val="66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5052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200" y="5715000"/>
            <a:ext cx="2160000" cy="3240000"/>
          </a:xfrm>
          <a:prstGeom prst="rect">
            <a:avLst/>
          </a:prstGeom>
        </p:spPr>
      </p:pic>
      <p:pic>
        <p:nvPicPr>
          <p:cNvPr id="13" name="Рисунок 12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" r="4436"/>
          <a:stretch/>
        </p:blipFill>
        <p:spPr>
          <a:xfrm>
            <a:off x="278400" y="5732550"/>
            <a:ext cx="2160000" cy="32400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200" y="1828800"/>
            <a:ext cx="2160000" cy="3240000"/>
          </a:xfrm>
          <a:prstGeom prst="rect">
            <a:avLst/>
          </a:prstGeom>
        </p:spPr>
      </p:pic>
      <p:pic>
        <p:nvPicPr>
          <p:cNvPr id="8" name="Рисунок 7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000" y="5715000"/>
            <a:ext cx="2160000" cy="3240000"/>
          </a:xfrm>
          <a:prstGeom prst="rect">
            <a:avLst/>
          </a:prstGeom>
        </p:spPr>
      </p:pic>
      <p:pic>
        <p:nvPicPr>
          <p:cNvPr id="16" name="Рисунок 15"/>
          <p:cNvPicPr>
            <a:picLocks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2" r="6991" b="7280"/>
          <a:stretch/>
        </p:blipFill>
        <p:spPr>
          <a:xfrm>
            <a:off x="445385" y="1828800"/>
            <a:ext cx="1993015" cy="3044049"/>
          </a:xfrm>
          <a:prstGeom prst="rect">
            <a:avLst/>
          </a:prstGeom>
        </p:spPr>
      </p:pic>
      <p:pic>
        <p:nvPicPr>
          <p:cNvPr id="17" name="Рисунок 16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000" y="1828800"/>
            <a:ext cx="2160000" cy="324000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4698000" y="4885200"/>
            <a:ext cx="2160000" cy="759182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Жилет м.9819</a:t>
            </a:r>
          </a:p>
          <a:p>
            <a:pPr algn="ctr"/>
            <a:r>
              <a:rPr lang="ru-RU" sz="1000" b="1" dirty="0" smtClean="0">
                <a:solidFill>
                  <a:schemeClr val="bg1"/>
                </a:solidFill>
              </a:rPr>
              <a:t>Размер 60-92 </a:t>
            </a:r>
          </a:p>
          <a:p>
            <a:pPr algn="ctr"/>
            <a:r>
              <a:rPr lang="ru-RU" sz="1000" b="1" dirty="0" smtClean="0">
                <a:solidFill>
                  <a:schemeClr val="bg1"/>
                </a:solidFill>
              </a:rPr>
              <a:t>хлопок  50%, ПАН  50%</a:t>
            </a:r>
          </a:p>
          <a:p>
            <a:pPr algn="ctr">
              <a:spcBef>
                <a:spcPts val="400"/>
              </a:spcBef>
            </a:pPr>
            <a:endParaRPr lang="ru-RU" sz="200" b="1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698000" y="8763000"/>
            <a:ext cx="2160000" cy="648000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Жакет м.2014</a:t>
            </a:r>
          </a:p>
          <a:p>
            <a:pPr algn="ctr"/>
            <a:r>
              <a:rPr lang="ru-RU" sz="1000" b="1" dirty="0">
                <a:solidFill>
                  <a:schemeClr val="bg1"/>
                </a:solidFill>
              </a:rPr>
              <a:t>Размер </a:t>
            </a:r>
            <a:r>
              <a:rPr lang="ru-RU" sz="1000" b="1" dirty="0" smtClean="0">
                <a:solidFill>
                  <a:schemeClr val="bg1"/>
                </a:solidFill>
              </a:rPr>
              <a:t>60-100 </a:t>
            </a:r>
          </a:p>
          <a:p>
            <a:pPr algn="ctr"/>
            <a:r>
              <a:rPr lang="ru-RU" sz="1000" b="1" dirty="0" smtClean="0">
                <a:solidFill>
                  <a:schemeClr val="bg1"/>
                </a:solidFill>
              </a:rPr>
              <a:t>шерсть 30%, ПАН 70%</a:t>
            </a:r>
            <a:endParaRPr lang="ru-RU" sz="1000" b="1" dirty="0">
              <a:solidFill>
                <a:schemeClr val="bg1"/>
              </a:solidFill>
            </a:endParaRPr>
          </a:p>
          <a:p>
            <a:pPr algn="ctr">
              <a:spcBef>
                <a:spcPts val="400"/>
              </a:spcBef>
            </a:pPr>
            <a:endParaRPr lang="ru-RU" sz="200" b="1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488200" y="8762400"/>
            <a:ext cx="2160000" cy="648000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Жакет м.2328</a:t>
            </a:r>
          </a:p>
          <a:p>
            <a:pPr algn="ctr"/>
            <a:r>
              <a:rPr lang="ru-RU" sz="1000" b="1" dirty="0">
                <a:solidFill>
                  <a:schemeClr val="bg1"/>
                </a:solidFill>
              </a:rPr>
              <a:t>Размер </a:t>
            </a:r>
            <a:r>
              <a:rPr lang="ru-RU" sz="1000" b="1" dirty="0" smtClean="0">
                <a:solidFill>
                  <a:schemeClr val="bg1"/>
                </a:solidFill>
              </a:rPr>
              <a:t>60-72 </a:t>
            </a:r>
          </a:p>
          <a:p>
            <a:pPr algn="ctr"/>
            <a:r>
              <a:rPr lang="ru-RU" sz="1000" b="1" dirty="0" smtClean="0">
                <a:solidFill>
                  <a:schemeClr val="bg1"/>
                </a:solidFill>
              </a:rPr>
              <a:t>хлопок  50%, ПАН  50%</a:t>
            </a:r>
          </a:p>
          <a:p>
            <a:pPr algn="ctr">
              <a:spcBef>
                <a:spcPts val="400"/>
              </a:spcBef>
            </a:pPr>
            <a:endParaRPr lang="ru-RU" sz="200" b="1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78400" y="8763000"/>
            <a:ext cx="2160000" cy="648000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Жакет м.2041</a:t>
            </a:r>
          </a:p>
          <a:p>
            <a:pPr algn="ctr"/>
            <a:r>
              <a:rPr lang="ru-RU" sz="1000" b="1" dirty="0" smtClean="0">
                <a:solidFill>
                  <a:schemeClr val="bg1"/>
                </a:solidFill>
              </a:rPr>
              <a:t>Размер 60-104 </a:t>
            </a:r>
          </a:p>
          <a:p>
            <a:pPr algn="ctr"/>
            <a:r>
              <a:rPr lang="ru-RU" sz="1000" b="1" dirty="0" smtClean="0">
                <a:solidFill>
                  <a:schemeClr val="bg1"/>
                </a:solidFill>
              </a:rPr>
              <a:t>шерсть 30%, ПАН 70%</a:t>
            </a:r>
            <a:endParaRPr lang="ru-RU" sz="1000" b="1" dirty="0">
              <a:solidFill>
                <a:schemeClr val="bg1"/>
              </a:solidFill>
            </a:endParaRPr>
          </a:p>
          <a:p>
            <a:pPr algn="ctr">
              <a:spcBef>
                <a:spcPts val="400"/>
              </a:spcBef>
            </a:pPr>
            <a:endParaRPr lang="ru-RU" sz="200" b="1" dirty="0" smtClean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488200" y="4885200"/>
            <a:ext cx="2160000" cy="648000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Джемпер м.9820</a:t>
            </a:r>
          </a:p>
          <a:p>
            <a:pPr algn="ctr"/>
            <a:r>
              <a:rPr lang="ru-RU" sz="1000" b="1" dirty="0">
                <a:solidFill>
                  <a:schemeClr val="bg1"/>
                </a:solidFill>
              </a:rPr>
              <a:t>Размер </a:t>
            </a:r>
            <a:r>
              <a:rPr lang="ru-RU" sz="1000" b="1" dirty="0" smtClean="0">
                <a:solidFill>
                  <a:schemeClr val="bg1"/>
                </a:solidFill>
              </a:rPr>
              <a:t>60-92</a:t>
            </a:r>
          </a:p>
          <a:p>
            <a:pPr algn="ctr"/>
            <a:r>
              <a:rPr lang="ru-RU" sz="1000" b="1" dirty="0" smtClean="0">
                <a:solidFill>
                  <a:schemeClr val="bg1"/>
                </a:solidFill>
              </a:rPr>
              <a:t>хлопок 50%,  ПАН 50%</a:t>
            </a:r>
            <a:endParaRPr lang="ru-RU" sz="10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8400" y="4885492"/>
            <a:ext cx="2160000" cy="648000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Жакет м.2331</a:t>
            </a:r>
          </a:p>
          <a:p>
            <a:pPr algn="ctr"/>
            <a:r>
              <a:rPr lang="ru-RU" sz="1000" b="1" dirty="0" smtClean="0">
                <a:solidFill>
                  <a:schemeClr val="bg1"/>
                </a:solidFill>
              </a:rPr>
              <a:t>Размер 60-72 </a:t>
            </a:r>
          </a:p>
          <a:p>
            <a:pPr algn="ctr"/>
            <a:r>
              <a:rPr lang="ru-RU" sz="1000" b="1" dirty="0" smtClean="0">
                <a:solidFill>
                  <a:schemeClr val="bg1"/>
                </a:solidFill>
              </a:rPr>
              <a:t>шерсть 30%, ПАН 70%</a:t>
            </a:r>
            <a:endParaRPr lang="ru-RU" sz="200" b="1" dirty="0">
              <a:solidFill>
                <a:schemeClr val="bg1"/>
              </a:solidFill>
            </a:endParaRPr>
          </a:p>
        </p:txBody>
      </p:sp>
      <p:sp>
        <p:nvSpPr>
          <p:cNvPr id="36" name="object 7"/>
          <p:cNvSpPr txBox="1"/>
          <p:nvPr/>
        </p:nvSpPr>
        <p:spPr>
          <a:xfrm>
            <a:off x="381000" y="1138535"/>
            <a:ext cx="3886200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687"/>
            <a:r>
              <a:rPr lang="ru-RU" sz="3000" b="1" dirty="0" smtClean="0">
                <a:solidFill>
                  <a:srgbClr val="33CCFF"/>
                </a:solidFill>
                <a:latin typeface="+mj-lt"/>
                <a:cs typeface="Segoe UI"/>
              </a:rPr>
              <a:t>ОАО «Полесье»</a:t>
            </a:r>
            <a:endParaRPr sz="3000" b="1" dirty="0">
              <a:solidFill>
                <a:srgbClr val="33CCFF"/>
              </a:solidFill>
              <a:latin typeface="+mj-lt"/>
              <a:cs typeface="Segoe U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638800" y="9629001"/>
            <a:ext cx="1219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dirty="0" smtClean="0">
                <a:hlinkClick r:id="rId9" action="ppaction://hlinksldjump"/>
              </a:rPr>
              <a:t>к  оглавлению</a:t>
            </a:r>
            <a:endParaRPr lang="ru-RU" sz="12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926" y="1306155"/>
            <a:ext cx="726948" cy="188988"/>
          </a:xfrm>
          <a:prstGeom prst="rect">
            <a:avLst/>
          </a:prstGeom>
        </p:spPr>
      </p:pic>
      <p:sp>
        <p:nvSpPr>
          <p:cNvPr id="30" name="Равнобедренный треугольник 29"/>
          <p:cNvSpPr/>
          <p:nvPr/>
        </p:nvSpPr>
        <p:spPr>
          <a:xfrm>
            <a:off x="4191000" y="1099201"/>
            <a:ext cx="152400" cy="96421"/>
          </a:xfrm>
          <a:prstGeom prst="triangle">
            <a:avLst/>
          </a:prstGeom>
          <a:solidFill>
            <a:srgbClr val="FE9894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1" name="Прямая со стрелкой 40"/>
          <p:cNvCxnSpPr/>
          <p:nvPr/>
        </p:nvCxnSpPr>
        <p:spPr>
          <a:xfrm flipH="1">
            <a:off x="5486400" y="9753601"/>
            <a:ext cx="228602" cy="6950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Рисунок 4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0"/>
            <a:ext cx="6648000" cy="1085285"/>
          </a:xfrm>
          <a:prstGeom prst="rect">
            <a:avLst/>
          </a:prstGeom>
        </p:spPr>
      </p:pic>
      <p:grpSp>
        <p:nvGrpSpPr>
          <p:cNvPr id="43" name="Группа 42"/>
          <p:cNvGrpSpPr/>
          <p:nvPr/>
        </p:nvGrpSpPr>
        <p:grpSpPr>
          <a:xfrm>
            <a:off x="220800" y="5562600"/>
            <a:ext cx="6655800" cy="64577"/>
            <a:chOff x="220800" y="5486400"/>
            <a:chExt cx="6655800" cy="64577"/>
          </a:xfrm>
        </p:grpSpPr>
        <p:cxnSp>
          <p:nvCxnSpPr>
            <p:cNvPr id="44" name="Прямая соединительная линия 43"/>
            <p:cNvCxnSpPr/>
            <p:nvPr/>
          </p:nvCxnSpPr>
          <p:spPr>
            <a:xfrm flipV="1">
              <a:off x="220800" y="5544001"/>
              <a:ext cx="6655800" cy="6976"/>
            </a:xfrm>
            <a:prstGeom prst="line">
              <a:avLst/>
            </a:prstGeom>
            <a:ln w="63500">
              <a:solidFill>
                <a:srgbClr val="66CC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Прямая соединительная линия 44"/>
            <p:cNvCxnSpPr/>
            <p:nvPr/>
          </p:nvCxnSpPr>
          <p:spPr>
            <a:xfrm flipV="1">
              <a:off x="228600" y="5486400"/>
              <a:ext cx="6648000" cy="2400"/>
            </a:xfrm>
            <a:prstGeom prst="line">
              <a:avLst/>
            </a:prstGeom>
            <a:ln w="635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6" name="Прямая соединительная линия 45"/>
          <p:cNvCxnSpPr/>
          <p:nvPr/>
        </p:nvCxnSpPr>
        <p:spPr>
          <a:xfrm>
            <a:off x="273420" y="9433892"/>
            <a:ext cx="6573623" cy="10923"/>
          </a:xfrm>
          <a:prstGeom prst="line">
            <a:avLst/>
          </a:prstGeom>
          <a:ln w="635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>
            <a:off x="228600" y="9503198"/>
            <a:ext cx="6637200" cy="8203"/>
          </a:xfrm>
          <a:prstGeom prst="line">
            <a:avLst/>
          </a:prstGeom>
          <a:ln w="63500">
            <a:solidFill>
              <a:srgbClr val="66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 flipH="1">
            <a:off x="6836055" y="-6950"/>
            <a:ext cx="10988" cy="9525992"/>
          </a:xfrm>
          <a:prstGeom prst="line">
            <a:avLst/>
          </a:prstGeom>
          <a:ln w="63500">
            <a:solidFill>
              <a:srgbClr val="66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>
            <a:off x="236400" y="0"/>
            <a:ext cx="7579" cy="9519042"/>
          </a:xfrm>
          <a:prstGeom prst="line">
            <a:avLst/>
          </a:prstGeom>
          <a:ln w="63500">
            <a:solidFill>
              <a:srgbClr val="66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Рисунок 4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34000" y="91422"/>
            <a:ext cx="1438781" cy="21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43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200" y="1954394"/>
            <a:ext cx="1440000" cy="292240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650" y="5562301"/>
            <a:ext cx="2114550" cy="3172720"/>
          </a:xfrm>
          <a:prstGeom prst="rect">
            <a:avLst/>
          </a:prstGeom>
        </p:spPr>
      </p:pic>
      <p:pic>
        <p:nvPicPr>
          <p:cNvPr id="2" name="Рисунок 1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08" y="1676400"/>
            <a:ext cx="2282892" cy="324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771" y="1725403"/>
            <a:ext cx="2342229" cy="322759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820" y="5562600"/>
            <a:ext cx="2159391" cy="3240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09" y="5562600"/>
            <a:ext cx="2159391" cy="3240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78400" y="8724600"/>
            <a:ext cx="2160000" cy="648000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r>
              <a:rPr lang="ru-RU" sz="1700" b="1" dirty="0" smtClean="0">
                <a:solidFill>
                  <a:schemeClr val="bg1"/>
                </a:solidFill>
              </a:rPr>
              <a:t>Джемпер м.Р810553</a:t>
            </a:r>
          </a:p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Размер 60-72</a:t>
            </a:r>
          </a:p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хлопок 100%</a:t>
            </a:r>
          </a:p>
          <a:p>
            <a:pPr algn="ctr"/>
            <a:endParaRPr lang="ru-RU" sz="200" b="1" dirty="0" smtClean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488200" y="8724600"/>
            <a:ext cx="2160000" cy="648000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700" b="1" dirty="0" smtClean="0">
                <a:solidFill>
                  <a:schemeClr val="bg1"/>
                </a:solidFill>
              </a:rPr>
              <a:t>Джемпер м.Р810554</a:t>
            </a:r>
          </a:p>
          <a:p>
            <a:pPr algn="ctr"/>
            <a:r>
              <a:rPr lang="ru-RU" sz="900" b="1" dirty="0">
                <a:solidFill>
                  <a:schemeClr val="bg1"/>
                </a:solidFill>
              </a:rPr>
              <a:t>Размер </a:t>
            </a:r>
            <a:r>
              <a:rPr lang="ru-RU" sz="900" b="1" dirty="0" smtClean="0">
                <a:solidFill>
                  <a:schemeClr val="bg1"/>
                </a:solidFill>
              </a:rPr>
              <a:t>60-72</a:t>
            </a:r>
          </a:p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 хлопок  100%</a:t>
            </a:r>
            <a:endParaRPr lang="ru-RU" sz="200" b="1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687012" y="8724600"/>
            <a:ext cx="2160000" cy="648000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700" b="1" dirty="0" smtClean="0">
                <a:solidFill>
                  <a:schemeClr val="bg1"/>
                </a:solidFill>
              </a:rPr>
              <a:t>Джемпер м.Р800519</a:t>
            </a:r>
          </a:p>
          <a:p>
            <a:pPr algn="ctr"/>
            <a:r>
              <a:rPr lang="ru-RU" sz="900" b="1" dirty="0">
                <a:solidFill>
                  <a:schemeClr val="bg1"/>
                </a:solidFill>
              </a:rPr>
              <a:t>Размер </a:t>
            </a:r>
            <a:r>
              <a:rPr lang="ru-RU" sz="900" b="1" dirty="0" smtClean="0">
                <a:solidFill>
                  <a:schemeClr val="bg1"/>
                </a:solidFill>
              </a:rPr>
              <a:t>60-72 </a:t>
            </a:r>
          </a:p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 хлопок 96%, </a:t>
            </a:r>
            <a:r>
              <a:rPr lang="ru-RU" sz="900" b="1" dirty="0" err="1" smtClean="0">
                <a:solidFill>
                  <a:schemeClr val="bg1"/>
                </a:solidFill>
              </a:rPr>
              <a:t>эластан</a:t>
            </a:r>
            <a:r>
              <a:rPr lang="ru-RU" sz="900" b="1" dirty="0" smtClean="0">
                <a:solidFill>
                  <a:schemeClr val="bg1"/>
                </a:solidFill>
              </a:rPr>
              <a:t> 4%</a:t>
            </a:r>
            <a:endParaRPr lang="ru-RU" sz="200" b="1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698000" y="4876800"/>
            <a:ext cx="2160000" cy="648000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Платье м.Р720505</a:t>
            </a:r>
          </a:p>
          <a:p>
            <a:pPr algn="ctr"/>
            <a:r>
              <a:rPr lang="ru-RU" sz="1000" b="1" dirty="0" smtClean="0">
                <a:solidFill>
                  <a:schemeClr val="bg1"/>
                </a:solidFill>
              </a:rPr>
              <a:t>Размер 60-72</a:t>
            </a:r>
          </a:p>
          <a:p>
            <a:pPr algn="ctr"/>
            <a:r>
              <a:rPr lang="ru-RU" sz="1000" b="1" dirty="0" smtClean="0">
                <a:solidFill>
                  <a:schemeClr val="bg1"/>
                </a:solidFill>
              </a:rPr>
              <a:t> хлопок 74%, ПЭ 26%</a:t>
            </a:r>
          </a:p>
          <a:p>
            <a:pPr algn="ctr">
              <a:spcBef>
                <a:spcPts val="400"/>
              </a:spcBef>
            </a:pPr>
            <a:endParaRPr lang="ru-RU" sz="200" b="1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488200" y="4876800"/>
            <a:ext cx="2160000" cy="648000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Платье м.Р770557</a:t>
            </a:r>
          </a:p>
          <a:p>
            <a:pPr algn="ctr"/>
            <a:r>
              <a:rPr lang="ru-RU" sz="900" b="1" dirty="0">
                <a:solidFill>
                  <a:schemeClr val="bg1"/>
                </a:solidFill>
              </a:rPr>
              <a:t>Размер </a:t>
            </a:r>
            <a:r>
              <a:rPr lang="ru-RU" sz="900" b="1" dirty="0" smtClean="0">
                <a:solidFill>
                  <a:schemeClr val="bg1"/>
                </a:solidFill>
              </a:rPr>
              <a:t>60-72</a:t>
            </a:r>
          </a:p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 хлопок 60%,  ПАН 40%</a:t>
            </a:r>
          </a:p>
          <a:p>
            <a:pPr algn="ctr">
              <a:spcBef>
                <a:spcPts val="400"/>
              </a:spcBef>
            </a:pPr>
            <a:endParaRPr lang="ru-RU" sz="2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8400" y="4876800"/>
            <a:ext cx="2160000" cy="648000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Костюм м.Р670556</a:t>
            </a:r>
          </a:p>
          <a:p>
            <a:pPr algn="ctr"/>
            <a:r>
              <a:rPr lang="ru-RU" sz="1000" b="1" dirty="0">
                <a:solidFill>
                  <a:schemeClr val="bg1"/>
                </a:solidFill>
              </a:rPr>
              <a:t>Размер </a:t>
            </a:r>
            <a:r>
              <a:rPr lang="ru-RU" sz="1000" b="1" dirty="0" smtClean="0">
                <a:solidFill>
                  <a:schemeClr val="bg1"/>
                </a:solidFill>
              </a:rPr>
              <a:t>60-72</a:t>
            </a:r>
          </a:p>
          <a:p>
            <a:pPr algn="ctr"/>
            <a:r>
              <a:rPr lang="ru-RU" sz="1000" b="1" dirty="0" smtClean="0">
                <a:solidFill>
                  <a:schemeClr val="bg1"/>
                </a:solidFill>
              </a:rPr>
              <a:t>хлопок 60%, ПЭ 40%</a:t>
            </a:r>
          </a:p>
          <a:p>
            <a:pPr algn="ctr">
              <a:spcBef>
                <a:spcPts val="400"/>
              </a:spcBef>
            </a:pPr>
            <a:endParaRPr lang="ru-RU" sz="200" b="1" dirty="0">
              <a:solidFill>
                <a:schemeClr val="bg1"/>
              </a:solidFill>
            </a:endParaRPr>
          </a:p>
        </p:txBody>
      </p:sp>
      <p:sp>
        <p:nvSpPr>
          <p:cNvPr id="38" name="object 7"/>
          <p:cNvSpPr txBox="1"/>
          <p:nvPr/>
        </p:nvSpPr>
        <p:spPr>
          <a:xfrm>
            <a:off x="382554" y="1161694"/>
            <a:ext cx="4494246" cy="6671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687">
              <a:lnSpc>
                <a:spcPct val="70000"/>
              </a:lnSpc>
            </a:pPr>
            <a:r>
              <a:rPr lang="ru-RU" sz="3000" b="1" dirty="0" smtClean="0">
                <a:solidFill>
                  <a:srgbClr val="33CCFF"/>
                </a:solidFill>
                <a:latin typeface="+mj-lt"/>
                <a:cs typeface="Segoe UI"/>
              </a:rPr>
              <a:t>ОАО «</a:t>
            </a:r>
            <a:r>
              <a:rPr lang="ru-RU" sz="3000" b="1" dirty="0" err="1" smtClean="0">
                <a:solidFill>
                  <a:srgbClr val="33CCFF"/>
                </a:solidFill>
                <a:latin typeface="+mj-lt"/>
                <a:cs typeface="Segoe UI"/>
              </a:rPr>
              <a:t>Св</a:t>
            </a:r>
            <a:r>
              <a:rPr lang="en-US" sz="3000" b="1" dirty="0" err="1" smtClean="0">
                <a:solidFill>
                  <a:srgbClr val="33CCFF"/>
                </a:solidFill>
                <a:latin typeface="+mj-lt"/>
                <a:cs typeface="Segoe UI"/>
              </a:rPr>
              <a:t>i</a:t>
            </a:r>
            <a:r>
              <a:rPr lang="ru-RU" sz="3000" b="1" dirty="0" err="1" smtClean="0">
                <a:solidFill>
                  <a:srgbClr val="33CCFF"/>
                </a:solidFill>
                <a:latin typeface="+mj-lt"/>
                <a:cs typeface="Segoe UI"/>
              </a:rPr>
              <a:t>танак</a:t>
            </a:r>
            <a:r>
              <a:rPr lang="ru-RU" sz="3000" b="1" dirty="0" smtClean="0">
                <a:solidFill>
                  <a:srgbClr val="33CCFF"/>
                </a:solidFill>
                <a:latin typeface="+mj-lt"/>
                <a:cs typeface="Segoe UI"/>
              </a:rPr>
              <a:t>»</a:t>
            </a:r>
          </a:p>
          <a:p>
            <a:pPr marL="15687">
              <a:lnSpc>
                <a:spcPct val="70000"/>
              </a:lnSpc>
            </a:pPr>
            <a:r>
              <a:rPr lang="ru-RU" sz="3000" b="1" dirty="0" err="1" smtClean="0">
                <a:solidFill>
                  <a:srgbClr val="33CCFF"/>
                </a:solidFill>
                <a:latin typeface="+mj-lt"/>
                <a:cs typeface="Segoe UI"/>
              </a:rPr>
              <a:t>г.Жодино</a:t>
            </a:r>
            <a:endParaRPr sz="3000" b="1" dirty="0">
              <a:solidFill>
                <a:srgbClr val="33CCFF"/>
              </a:solidFill>
              <a:latin typeface="+mj-lt"/>
              <a:cs typeface="Segoe UI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257924"/>
            <a:ext cx="754493" cy="537411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5638800" y="9629001"/>
            <a:ext cx="1219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dirty="0" smtClean="0">
                <a:hlinkClick r:id="rId10" action="ppaction://hlinksldjump"/>
              </a:rPr>
              <a:t>к  оглавлению</a:t>
            </a:r>
            <a:endParaRPr lang="ru-RU" sz="1200" dirty="0"/>
          </a:p>
        </p:txBody>
      </p:sp>
      <p:sp>
        <p:nvSpPr>
          <p:cNvPr id="30" name="Равнобедренный треугольник 29"/>
          <p:cNvSpPr/>
          <p:nvPr/>
        </p:nvSpPr>
        <p:spPr>
          <a:xfrm>
            <a:off x="4495800" y="1099201"/>
            <a:ext cx="152400" cy="96421"/>
          </a:xfrm>
          <a:prstGeom prst="triangle">
            <a:avLst/>
          </a:prstGeom>
          <a:solidFill>
            <a:srgbClr val="FE9894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9" name="Прямая со стрелкой 38"/>
          <p:cNvCxnSpPr/>
          <p:nvPr/>
        </p:nvCxnSpPr>
        <p:spPr>
          <a:xfrm flipH="1">
            <a:off x="5486400" y="9753601"/>
            <a:ext cx="228602" cy="6950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Рисунок 4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0"/>
            <a:ext cx="6648000" cy="1085285"/>
          </a:xfrm>
          <a:prstGeom prst="rect">
            <a:avLst/>
          </a:prstGeom>
        </p:spPr>
      </p:pic>
      <p:grpSp>
        <p:nvGrpSpPr>
          <p:cNvPr id="43" name="Группа 42"/>
          <p:cNvGrpSpPr/>
          <p:nvPr/>
        </p:nvGrpSpPr>
        <p:grpSpPr>
          <a:xfrm>
            <a:off x="220800" y="5529446"/>
            <a:ext cx="6655800" cy="64577"/>
            <a:chOff x="220800" y="5486400"/>
            <a:chExt cx="6655800" cy="64577"/>
          </a:xfrm>
        </p:grpSpPr>
        <p:cxnSp>
          <p:nvCxnSpPr>
            <p:cNvPr id="44" name="Прямая соединительная линия 43"/>
            <p:cNvCxnSpPr/>
            <p:nvPr/>
          </p:nvCxnSpPr>
          <p:spPr>
            <a:xfrm flipV="1">
              <a:off x="220800" y="5544001"/>
              <a:ext cx="6655800" cy="6976"/>
            </a:xfrm>
            <a:prstGeom prst="line">
              <a:avLst/>
            </a:prstGeom>
            <a:ln w="63500">
              <a:solidFill>
                <a:srgbClr val="66CC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Прямая соединительная линия 44"/>
            <p:cNvCxnSpPr/>
            <p:nvPr/>
          </p:nvCxnSpPr>
          <p:spPr>
            <a:xfrm flipV="1">
              <a:off x="228600" y="5486400"/>
              <a:ext cx="6648000" cy="2400"/>
            </a:xfrm>
            <a:prstGeom prst="line">
              <a:avLst/>
            </a:prstGeom>
            <a:ln w="635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6" name="Прямая соединительная линия 45"/>
          <p:cNvCxnSpPr/>
          <p:nvPr/>
        </p:nvCxnSpPr>
        <p:spPr>
          <a:xfrm>
            <a:off x="254967" y="9372600"/>
            <a:ext cx="6592045" cy="9255"/>
          </a:xfrm>
          <a:prstGeom prst="line">
            <a:avLst/>
          </a:prstGeom>
          <a:ln w="635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>
            <a:off x="228600" y="9439653"/>
            <a:ext cx="6637200" cy="10139"/>
          </a:xfrm>
          <a:prstGeom prst="line">
            <a:avLst/>
          </a:prstGeom>
          <a:ln w="63500">
            <a:solidFill>
              <a:srgbClr val="66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 flipH="1">
            <a:off x="6847012" y="0"/>
            <a:ext cx="10988" cy="9449792"/>
          </a:xfrm>
          <a:prstGeom prst="line">
            <a:avLst/>
          </a:prstGeom>
          <a:ln w="63500">
            <a:solidFill>
              <a:srgbClr val="66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>
            <a:off x="228600" y="0"/>
            <a:ext cx="26367" cy="9449792"/>
          </a:xfrm>
          <a:prstGeom prst="line">
            <a:avLst/>
          </a:prstGeom>
          <a:ln w="63500">
            <a:solidFill>
              <a:srgbClr val="66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Рисунок 4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34000" y="91422"/>
            <a:ext cx="1438781" cy="21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380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202" y="5675400"/>
            <a:ext cx="1066598" cy="3240000"/>
          </a:xfrm>
          <a:prstGeom prst="rect">
            <a:avLst/>
          </a:prstGeom>
          <a:effectLst>
            <a:softEdge rad="76200"/>
          </a:effectLst>
        </p:spPr>
      </p:pic>
      <p:sp>
        <p:nvSpPr>
          <p:cNvPr id="43" name="object 7"/>
          <p:cNvSpPr txBox="1"/>
          <p:nvPr/>
        </p:nvSpPr>
        <p:spPr>
          <a:xfrm>
            <a:off x="381000" y="1138535"/>
            <a:ext cx="3886200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687"/>
            <a:r>
              <a:rPr lang="ru-RU" sz="3000" b="1" dirty="0" smtClean="0">
                <a:solidFill>
                  <a:srgbClr val="33CCFF"/>
                </a:solidFill>
                <a:latin typeface="+mj-lt"/>
                <a:cs typeface="Segoe UI"/>
              </a:rPr>
              <a:t>ОАО «8 Марта»</a:t>
            </a:r>
            <a:endParaRPr sz="3000" b="1" dirty="0">
              <a:solidFill>
                <a:srgbClr val="33CCFF"/>
              </a:solidFill>
              <a:latin typeface="+mj-lt"/>
              <a:cs typeface="Segoe UI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143000"/>
            <a:ext cx="609600" cy="3962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24200" y="1664616"/>
            <a:ext cx="1066800" cy="3240000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443" y="1660006"/>
            <a:ext cx="1509761" cy="3193223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65" y="5775324"/>
            <a:ext cx="1011635" cy="3069290"/>
          </a:xfrm>
          <a:prstGeom prst="rect">
            <a:avLst/>
          </a:prstGeom>
          <a:effectLst>
            <a:softEdge rad="0"/>
          </a:effectLst>
        </p:spPr>
      </p:pic>
      <p:pic>
        <p:nvPicPr>
          <p:cNvPr id="17" name="Рисунок 16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84" y="1653450"/>
            <a:ext cx="1620000" cy="3240000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246" y="5638800"/>
            <a:ext cx="1043893" cy="3240000"/>
          </a:xfrm>
          <a:prstGeom prst="rect">
            <a:avLst/>
          </a:prstGeom>
          <a:effectLst>
            <a:softEdge rad="88900"/>
          </a:effectLst>
        </p:spPr>
      </p:pic>
      <p:sp>
        <p:nvSpPr>
          <p:cNvPr id="15" name="TextBox 14"/>
          <p:cNvSpPr txBox="1"/>
          <p:nvPr/>
        </p:nvSpPr>
        <p:spPr>
          <a:xfrm>
            <a:off x="220801" y="4876800"/>
            <a:ext cx="2217600" cy="677108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Жакет м.13481-1</a:t>
            </a:r>
          </a:p>
          <a:p>
            <a:pPr algn="ctr"/>
            <a:r>
              <a:rPr lang="ru-RU" sz="1000" b="1" dirty="0" smtClean="0">
                <a:solidFill>
                  <a:schemeClr val="bg1"/>
                </a:solidFill>
              </a:rPr>
              <a:t>Размер 60-72 </a:t>
            </a:r>
          </a:p>
          <a:p>
            <a:pPr algn="ctr"/>
            <a:r>
              <a:rPr lang="ru-RU" sz="1000" b="1" dirty="0" smtClean="0">
                <a:solidFill>
                  <a:schemeClr val="bg1"/>
                </a:solidFill>
              </a:rPr>
              <a:t>хлопок 76%, ПЭ 24%, </a:t>
            </a:r>
            <a:r>
              <a:rPr lang="ru-RU" sz="1000" b="1" dirty="0" err="1" smtClean="0">
                <a:solidFill>
                  <a:schemeClr val="bg1"/>
                </a:solidFill>
              </a:rPr>
              <a:t>люрикс</a:t>
            </a:r>
            <a:endParaRPr lang="ru-RU" sz="1000" b="1" dirty="0" smtClean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476500" y="4880958"/>
            <a:ext cx="2160000" cy="648000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Джемпер м.13503</a:t>
            </a:r>
          </a:p>
          <a:p>
            <a:pPr algn="ctr"/>
            <a:r>
              <a:rPr lang="ru-RU" sz="1000" b="1" dirty="0" smtClean="0">
                <a:solidFill>
                  <a:schemeClr val="bg1"/>
                </a:solidFill>
              </a:rPr>
              <a:t>Размер 60-72 </a:t>
            </a:r>
          </a:p>
          <a:p>
            <a:pPr algn="ctr"/>
            <a:r>
              <a:rPr lang="ru-RU" sz="1000" b="1" dirty="0" smtClean="0">
                <a:solidFill>
                  <a:schemeClr val="bg1"/>
                </a:solidFill>
              </a:rPr>
              <a:t>хлопок 97%, </a:t>
            </a:r>
            <a:r>
              <a:rPr lang="ru-RU" sz="1000" b="1" dirty="0" err="1" smtClean="0">
                <a:solidFill>
                  <a:schemeClr val="bg1"/>
                </a:solidFill>
              </a:rPr>
              <a:t>эластан</a:t>
            </a:r>
            <a:r>
              <a:rPr lang="ru-RU" sz="1000" b="1" dirty="0" smtClean="0">
                <a:solidFill>
                  <a:schemeClr val="bg1"/>
                </a:solidFill>
              </a:rPr>
              <a:t> 3%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683991" y="4880958"/>
            <a:ext cx="2160000" cy="648000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Жакет м.13481</a:t>
            </a:r>
          </a:p>
          <a:p>
            <a:pPr algn="ctr"/>
            <a:r>
              <a:rPr lang="ru-RU" sz="1000" b="1" dirty="0" smtClean="0">
                <a:solidFill>
                  <a:schemeClr val="bg1"/>
                </a:solidFill>
              </a:rPr>
              <a:t>Размер 60-72</a:t>
            </a:r>
          </a:p>
          <a:p>
            <a:pPr algn="ctr"/>
            <a:r>
              <a:rPr lang="ru-RU" sz="1000" b="1" dirty="0" smtClean="0">
                <a:solidFill>
                  <a:schemeClr val="bg1"/>
                </a:solidFill>
              </a:rPr>
              <a:t>хлопок 46%, ПЭ 54%, </a:t>
            </a:r>
            <a:r>
              <a:rPr lang="ru-RU" sz="1000" b="1" dirty="0" err="1" smtClean="0">
                <a:solidFill>
                  <a:schemeClr val="bg1"/>
                </a:solidFill>
              </a:rPr>
              <a:t>люрикс</a:t>
            </a:r>
            <a:endParaRPr lang="ru-RU" sz="1000" b="1" dirty="0" smtClean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78400" y="8859606"/>
            <a:ext cx="2160000" cy="677108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Жилет м.13472</a:t>
            </a:r>
          </a:p>
          <a:p>
            <a:pPr algn="ctr"/>
            <a:r>
              <a:rPr lang="ru-RU" sz="1000" b="1" dirty="0" smtClean="0">
                <a:solidFill>
                  <a:schemeClr val="bg1"/>
                </a:solidFill>
              </a:rPr>
              <a:t>Размер 60-72 </a:t>
            </a:r>
          </a:p>
          <a:p>
            <a:pPr algn="ctr"/>
            <a:r>
              <a:rPr lang="ru-RU" sz="1000" b="1" dirty="0" smtClean="0">
                <a:solidFill>
                  <a:schemeClr val="bg1"/>
                </a:solidFill>
              </a:rPr>
              <a:t>хлопок 65%, вискоза 35%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488200" y="8847892"/>
            <a:ext cx="2160000" cy="677108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Костюм м.13508</a:t>
            </a:r>
          </a:p>
          <a:p>
            <a:pPr algn="ctr"/>
            <a:r>
              <a:rPr lang="ru-RU" sz="1000" b="1" dirty="0" smtClean="0">
                <a:solidFill>
                  <a:schemeClr val="bg1"/>
                </a:solidFill>
              </a:rPr>
              <a:t>Размер 60-84 </a:t>
            </a:r>
          </a:p>
          <a:p>
            <a:pPr algn="ctr"/>
            <a:r>
              <a:rPr lang="ru-RU" sz="1000" b="1" dirty="0" smtClean="0">
                <a:solidFill>
                  <a:schemeClr val="bg1"/>
                </a:solidFill>
              </a:rPr>
              <a:t>хлопок 72%, ПЭ 24%, </a:t>
            </a:r>
            <a:r>
              <a:rPr lang="ru-RU" sz="1000" b="1" dirty="0" err="1" smtClean="0">
                <a:solidFill>
                  <a:schemeClr val="bg1"/>
                </a:solidFill>
              </a:rPr>
              <a:t>эластан</a:t>
            </a:r>
            <a:r>
              <a:rPr lang="ru-RU" sz="1000" b="1" dirty="0" smtClean="0">
                <a:solidFill>
                  <a:schemeClr val="bg1"/>
                </a:solidFill>
              </a:rPr>
              <a:t> 4%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700020" y="8832802"/>
            <a:ext cx="2160000" cy="677108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Костюм м.13511</a:t>
            </a:r>
          </a:p>
          <a:p>
            <a:pPr algn="ctr"/>
            <a:r>
              <a:rPr lang="ru-RU" sz="1000" b="1" dirty="0" smtClean="0">
                <a:solidFill>
                  <a:schemeClr val="bg1"/>
                </a:solidFill>
              </a:rPr>
              <a:t>Размер 60-84 </a:t>
            </a:r>
          </a:p>
          <a:p>
            <a:pPr algn="ctr"/>
            <a:r>
              <a:rPr lang="ru-RU" sz="1000" b="1" dirty="0" smtClean="0">
                <a:solidFill>
                  <a:schemeClr val="bg1"/>
                </a:solidFill>
              </a:rPr>
              <a:t>хлопок 72%, ПЭ 24%, </a:t>
            </a:r>
            <a:r>
              <a:rPr lang="ru-RU" sz="1000" b="1" dirty="0" err="1" smtClean="0">
                <a:solidFill>
                  <a:schemeClr val="bg1"/>
                </a:solidFill>
              </a:rPr>
              <a:t>эластан</a:t>
            </a:r>
            <a:r>
              <a:rPr lang="ru-RU" sz="1000" b="1" dirty="0" smtClean="0">
                <a:solidFill>
                  <a:schemeClr val="bg1"/>
                </a:solidFill>
              </a:rPr>
              <a:t> 4%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638800" y="9629001"/>
            <a:ext cx="1219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dirty="0" smtClean="0">
                <a:hlinkClick r:id="rId10" action="ppaction://hlinksldjump"/>
              </a:rPr>
              <a:t>к  оглавлению</a:t>
            </a:r>
            <a:endParaRPr lang="ru-RU" sz="1200" dirty="0"/>
          </a:p>
        </p:txBody>
      </p:sp>
      <p:sp>
        <p:nvSpPr>
          <p:cNvPr id="41" name="Равнобедренный треугольник 40"/>
          <p:cNvSpPr/>
          <p:nvPr/>
        </p:nvSpPr>
        <p:spPr>
          <a:xfrm>
            <a:off x="4724400" y="1099201"/>
            <a:ext cx="152400" cy="96421"/>
          </a:xfrm>
          <a:prstGeom prst="triangle">
            <a:avLst/>
          </a:prstGeom>
          <a:solidFill>
            <a:srgbClr val="FE9894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4" name="Прямая со стрелкой 43"/>
          <p:cNvCxnSpPr/>
          <p:nvPr/>
        </p:nvCxnSpPr>
        <p:spPr>
          <a:xfrm flipH="1">
            <a:off x="5486400" y="9753601"/>
            <a:ext cx="228602" cy="6950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Рисунок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0"/>
            <a:ext cx="6648000" cy="1085285"/>
          </a:xfrm>
          <a:prstGeom prst="rect">
            <a:avLst/>
          </a:prstGeom>
        </p:spPr>
      </p:pic>
      <p:grpSp>
        <p:nvGrpSpPr>
          <p:cNvPr id="51" name="Группа 50"/>
          <p:cNvGrpSpPr/>
          <p:nvPr/>
        </p:nvGrpSpPr>
        <p:grpSpPr>
          <a:xfrm>
            <a:off x="220800" y="5562600"/>
            <a:ext cx="6655800" cy="64577"/>
            <a:chOff x="220800" y="5486400"/>
            <a:chExt cx="6655800" cy="64577"/>
          </a:xfrm>
        </p:grpSpPr>
        <p:cxnSp>
          <p:nvCxnSpPr>
            <p:cNvPr id="52" name="Прямая соединительная линия 51"/>
            <p:cNvCxnSpPr/>
            <p:nvPr/>
          </p:nvCxnSpPr>
          <p:spPr>
            <a:xfrm flipV="1">
              <a:off x="220800" y="5544001"/>
              <a:ext cx="6655800" cy="6976"/>
            </a:xfrm>
            <a:prstGeom prst="line">
              <a:avLst/>
            </a:prstGeom>
            <a:ln w="63500">
              <a:solidFill>
                <a:srgbClr val="66CC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Прямая соединительная линия 52"/>
            <p:cNvCxnSpPr/>
            <p:nvPr/>
          </p:nvCxnSpPr>
          <p:spPr>
            <a:xfrm flipV="1">
              <a:off x="228600" y="5486400"/>
              <a:ext cx="6648000" cy="2400"/>
            </a:xfrm>
            <a:prstGeom prst="line">
              <a:avLst/>
            </a:prstGeom>
            <a:ln w="635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4" name="Прямая соединительная линия 53"/>
          <p:cNvCxnSpPr/>
          <p:nvPr/>
        </p:nvCxnSpPr>
        <p:spPr>
          <a:xfrm>
            <a:off x="254967" y="9530958"/>
            <a:ext cx="6592045" cy="9255"/>
          </a:xfrm>
          <a:prstGeom prst="line">
            <a:avLst/>
          </a:prstGeom>
          <a:ln w="635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>
            <a:off x="228600" y="9601200"/>
            <a:ext cx="6655800" cy="6950"/>
          </a:xfrm>
          <a:prstGeom prst="line">
            <a:avLst/>
          </a:prstGeom>
          <a:ln w="63500">
            <a:solidFill>
              <a:srgbClr val="66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 flipH="1">
            <a:off x="6847012" y="0"/>
            <a:ext cx="10988" cy="9601200"/>
          </a:xfrm>
          <a:prstGeom prst="line">
            <a:avLst/>
          </a:prstGeom>
          <a:ln w="63500">
            <a:solidFill>
              <a:srgbClr val="66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>
            <a:off x="228600" y="0"/>
            <a:ext cx="34167" cy="9629001"/>
          </a:xfrm>
          <a:prstGeom prst="line">
            <a:avLst/>
          </a:prstGeom>
          <a:ln w="63500">
            <a:solidFill>
              <a:srgbClr val="66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Рисунок 5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34000" y="91422"/>
            <a:ext cx="1438781" cy="21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809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200" y="5943600"/>
            <a:ext cx="2160000" cy="324885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00" y="5956706"/>
            <a:ext cx="2160000" cy="325367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000" y="5943600"/>
            <a:ext cx="2160000" cy="32423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200" y="1864744"/>
            <a:ext cx="2160000" cy="324976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477" y="1870418"/>
            <a:ext cx="2160000" cy="324409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00" y="1850777"/>
            <a:ext cx="2160000" cy="3254623"/>
          </a:xfrm>
          <a:prstGeom prst="rect">
            <a:avLst/>
          </a:prstGeom>
        </p:spPr>
      </p:pic>
      <p:sp>
        <p:nvSpPr>
          <p:cNvPr id="43" name="object 7"/>
          <p:cNvSpPr txBox="1"/>
          <p:nvPr/>
        </p:nvSpPr>
        <p:spPr>
          <a:xfrm>
            <a:off x="354600" y="1161694"/>
            <a:ext cx="3760200" cy="6671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687">
              <a:lnSpc>
                <a:spcPct val="70000"/>
              </a:lnSpc>
            </a:pPr>
            <a:r>
              <a:rPr lang="ru-RU" sz="3000" b="1" dirty="0" smtClean="0">
                <a:solidFill>
                  <a:srgbClr val="33CCFF"/>
                </a:solidFill>
                <a:latin typeface="+mj-lt"/>
                <a:cs typeface="Segoe UI"/>
              </a:rPr>
              <a:t>Частное предприятие </a:t>
            </a:r>
          </a:p>
          <a:p>
            <a:pPr marL="15687">
              <a:lnSpc>
                <a:spcPct val="70000"/>
              </a:lnSpc>
            </a:pPr>
            <a:r>
              <a:rPr lang="ru-RU" sz="3000" b="1" dirty="0" smtClean="0">
                <a:solidFill>
                  <a:srgbClr val="33CCFF"/>
                </a:solidFill>
                <a:latin typeface="+mj-lt"/>
                <a:cs typeface="Segoe UI"/>
              </a:rPr>
              <a:t>«</a:t>
            </a:r>
            <a:r>
              <a:rPr lang="ru-RU" sz="3000" b="1" dirty="0" err="1" smtClean="0">
                <a:solidFill>
                  <a:srgbClr val="33CCFF"/>
                </a:solidFill>
                <a:latin typeface="+mj-lt"/>
                <a:cs typeface="Segoe UI"/>
              </a:rPr>
              <a:t>Ромгиль</a:t>
            </a:r>
            <a:r>
              <a:rPr lang="ru-RU" sz="3000" b="1" dirty="0" smtClean="0">
                <a:solidFill>
                  <a:srgbClr val="33CCFF"/>
                </a:solidFill>
                <a:latin typeface="+mj-lt"/>
                <a:cs typeface="Segoe UI"/>
              </a:rPr>
              <a:t>-Текс»</a:t>
            </a:r>
            <a:endParaRPr sz="3000" b="1" dirty="0">
              <a:solidFill>
                <a:srgbClr val="33CCFF"/>
              </a:solidFill>
              <a:latin typeface="+mj-lt"/>
              <a:cs typeface="Segoe UI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698000" y="5105400"/>
            <a:ext cx="2160000" cy="648000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Жакет м.ТН454</a:t>
            </a:r>
          </a:p>
          <a:p>
            <a:pPr algn="ctr"/>
            <a:r>
              <a:rPr lang="ru-RU" sz="1000" b="1" dirty="0">
                <a:solidFill>
                  <a:schemeClr val="bg1"/>
                </a:solidFill>
              </a:rPr>
              <a:t>Размер </a:t>
            </a:r>
            <a:r>
              <a:rPr lang="ru-RU" sz="1000" b="1" dirty="0" smtClean="0">
                <a:solidFill>
                  <a:schemeClr val="bg1"/>
                </a:solidFill>
              </a:rPr>
              <a:t>60-84</a:t>
            </a:r>
          </a:p>
          <a:p>
            <a:pPr algn="ctr"/>
            <a:r>
              <a:rPr lang="ru-RU" sz="1000" b="1" dirty="0" smtClean="0">
                <a:solidFill>
                  <a:schemeClr val="bg1"/>
                </a:solidFill>
              </a:rPr>
              <a:t>шерсть </a:t>
            </a:r>
            <a:r>
              <a:rPr lang="ru-RU" sz="1000" b="1" dirty="0">
                <a:solidFill>
                  <a:schemeClr val="bg1"/>
                </a:solidFill>
              </a:rPr>
              <a:t>30%, ПАН 70%</a:t>
            </a:r>
          </a:p>
          <a:p>
            <a:pPr algn="ctr"/>
            <a:endParaRPr lang="ru-RU" sz="1000" b="1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698000" y="8877000"/>
            <a:ext cx="2160000" cy="648000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Джемпер м.ТН243</a:t>
            </a:r>
          </a:p>
          <a:p>
            <a:pPr algn="ctr"/>
            <a:r>
              <a:rPr lang="ru-RU" sz="1000" b="1" dirty="0">
                <a:solidFill>
                  <a:schemeClr val="bg1"/>
                </a:solidFill>
              </a:rPr>
              <a:t>Размер </a:t>
            </a:r>
            <a:r>
              <a:rPr lang="ru-RU" sz="1000" b="1" dirty="0" smtClean="0">
                <a:solidFill>
                  <a:schemeClr val="bg1"/>
                </a:solidFill>
              </a:rPr>
              <a:t>60-84 </a:t>
            </a:r>
          </a:p>
          <a:p>
            <a:pPr algn="ctr"/>
            <a:r>
              <a:rPr lang="ru-RU" sz="1000" b="1" dirty="0" smtClean="0">
                <a:solidFill>
                  <a:schemeClr val="bg1"/>
                </a:solidFill>
              </a:rPr>
              <a:t>шерсть 30%, ПАН 70%</a:t>
            </a:r>
          </a:p>
          <a:p>
            <a:pPr algn="ctr">
              <a:spcBef>
                <a:spcPts val="400"/>
              </a:spcBef>
            </a:pPr>
            <a:endParaRPr lang="ru-RU" sz="200" b="1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488200" y="8877000"/>
            <a:ext cx="2160000" cy="648000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Жилет м.ТЗ102</a:t>
            </a:r>
          </a:p>
          <a:p>
            <a:pPr algn="ctr"/>
            <a:r>
              <a:rPr lang="ru-RU" sz="1000" b="1" dirty="0">
                <a:solidFill>
                  <a:schemeClr val="bg1"/>
                </a:solidFill>
              </a:rPr>
              <a:t>Размер </a:t>
            </a:r>
            <a:r>
              <a:rPr lang="ru-RU" sz="1000" b="1" dirty="0" smtClean="0">
                <a:solidFill>
                  <a:schemeClr val="bg1"/>
                </a:solidFill>
              </a:rPr>
              <a:t>60-84</a:t>
            </a:r>
          </a:p>
          <a:p>
            <a:pPr algn="ctr"/>
            <a:r>
              <a:rPr lang="ru-RU" sz="1000" b="1" dirty="0" smtClean="0">
                <a:solidFill>
                  <a:schemeClr val="bg1"/>
                </a:solidFill>
              </a:rPr>
              <a:t>хлопок 50</a:t>
            </a:r>
            <a:r>
              <a:rPr lang="ru-RU" sz="1000" b="1" dirty="0">
                <a:solidFill>
                  <a:schemeClr val="bg1"/>
                </a:solidFill>
              </a:rPr>
              <a:t>%, </a:t>
            </a:r>
            <a:r>
              <a:rPr lang="ru-RU" sz="1000" b="1" dirty="0" smtClean="0">
                <a:solidFill>
                  <a:schemeClr val="bg1"/>
                </a:solidFill>
              </a:rPr>
              <a:t>ПАН </a:t>
            </a:r>
            <a:r>
              <a:rPr lang="ru-RU" sz="1000" b="1" dirty="0">
                <a:solidFill>
                  <a:schemeClr val="bg1"/>
                </a:solidFill>
              </a:rPr>
              <a:t>50</a:t>
            </a:r>
            <a:r>
              <a:rPr lang="ru-RU" sz="1000" b="1" dirty="0" smtClean="0">
                <a:solidFill>
                  <a:schemeClr val="bg1"/>
                </a:solidFill>
              </a:rPr>
              <a:t>%</a:t>
            </a:r>
          </a:p>
          <a:p>
            <a:pPr algn="ctr">
              <a:spcBef>
                <a:spcPts val="400"/>
              </a:spcBef>
            </a:pPr>
            <a:endParaRPr lang="ru-RU" sz="200" b="1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78400" y="8877000"/>
            <a:ext cx="2160000" cy="648000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Жакет м.АН538</a:t>
            </a:r>
          </a:p>
          <a:p>
            <a:pPr algn="ctr"/>
            <a:r>
              <a:rPr lang="ru-RU" sz="1000" b="1" dirty="0" smtClean="0">
                <a:solidFill>
                  <a:schemeClr val="bg1"/>
                </a:solidFill>
              </a:rPr>
              <a:t>Размер 60-84 </a:t>
            </a:r>
          </a:p>
          <a:p>
            <a:pPr algn="ctr"/>
            <a:r>
              <a:rPr lang="ru-RU" sz="1000" b="1" dirty="0" smtClean="0">
                <a:solidFill>
                  <a:schemeClr val="bg1"/>
                </a:solidFill>
              </a:rPr>
              <a:t>шерсть 30%, ПАН 70%</a:t>
            </a:r>
          </a:p>
          <a:p>
            <a:pPr algn="ctr">
              <a:spcBef>
                <a:spcPts val="400"/>
              </a:spcBef>
            </a:pPr>
            <a:endParaRPr lang="ru-RU" sz="200" b="1" dirty="0" smtClean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488200" y="5105400"/>
            <a:ext cx="2160000" cy="648000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Жакет м.ТЗ</a:t>
            </a:r>
            <a:r>
              <a:rPr lang="ru-RU" b="1" dirty="0">
                <a:solidFill>
                  <a:schemeClr val="bg1"/>
                </a:solidFill>
              </a:rPr>
              <a:t>1</a:t>
            </a:r>
            <a:r>
              <a:rPr lang="ru-RU" b="1" dirty="0" smtClean="0">
                <a:solidFill>
                  <a:schemeClr val="bg1"/>
                </a:solidFill>
              </a:rPr>
              <a:t>03</a:t>
            </a:r>
          </a:p>
          <a:p>
            <a:pPr algn="ctr"/>
            <a:r>
              <a:rPr lang="ru-RU" sz="1000" b="1" dirty="0">
                <a:solidFill>
                  <a:schemeClr val="bg1"/>
                </a:solidFill>
              </a:rPr>
              <a:t>Размер </a:t>
            </a:r>
            <a:r>
              <a:rPr lang="ru-RU" sz="1000" b="1" dirty="0" smtClean="0">
                <a:solidFill>
                  <a:schemeClr val="bg1"/>
                </a:solidFill>
              </a:rPr>
              <a:t>60-84</a:t>
            </a:r>
          </a:p>
          <a:p>
            <a:pPr algn="ctr"/>
            <a:r>
              <a:rPr lang="ru-RU" sz="1000" b="1" dirty="0" smtClean="0">
                <a:solidFill>
                  <a:schemeClr val="bg1"/>
                </a:solidFill>
              </a:rPr>
              <a:t>хлопок </a:t>
            </a:r>
            <a:r>
              <a:rPr lang="ru-RU" sz="1000" b="1" dirty="0">
                <a:solidFill>
                  <a:schemeClr val="bg1"/>
                </a:solidFill>
              </a:rPr>
              <a:t>50%, </a:t>
            </a:r>
            <a:r>
              <a:rPr lang="ru-RU" sz="1000" b="1" dirty="0" smtClean="0">
                <a:solidFill>
                  <a:schemeClr val="bg1"/>
                </a:solidFill>
              </a:rPr>
              <a:t>ПАН 50%</a:t>
            </a:r>
          </a:p>
          <a:p>
            <a:pPr algn="ctr"/>
            <a:endParaRPr lang="ru-RU" sz="10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8400" y="5105400"/>
            <a:ext cx="2160000" cy="648000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Жилет м.АН578</a:t>
            </a:r>
          </a:p>
          <a:p>
            <a:pPr algn="ctr"/>
            <a:r>
              <a:rPr lang="ru-RU" sz="1000" b="1" dirty="0">
                <a:solidFill>
                  <a:schemeClr val="bg1"/>
                </a:solidFill>
              </a:rPr>
              <a:t>Размер 60-84, </a:t>
            </a:r>
            <a:endParaRPr lang="ru-RU" sz="10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1000" b="1" dirty="0" smtClean="0">
                <a:solidFill>
                  <a:schemeClr val="bg1"/>
                </a:solidFill>
              </a:rPr>
              <a:t>шерсть  30%, ПАН  70%</a:t>
            </a:r>
          </a:p>
          <a:p>
            <a:pPr algn="ctr">
              <a:spcBef>
                <a:spcPts val="400"/>
              </a:spcBef>
            </a:pPr>
            <a:endParaRPr lang="ru-RU" sz="200" b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368407"/>
            <a:ext cx="766762" cy="349612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5638800" y="9629001"/>
            <a:ext cx="1219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dirty="0" smtClean="0">
                <a:hlinkClick r:id="rId10" action="ppaction://hlinksldjump"/>
              </a:rPr>
              <a:t>к  оглавлению</a:t>
            </a:r>
            <a:endParaRPr lang="ru-RU" sz="1200" dirty="0"/>
          </a:p>
        </p:txBody>
      </p:sp>
      <p:sp>
        <p:nvSpPr>
          <p:cNvPr id="32" name="Равнобедренный треугольник 31"/>
          <p:cNvSpPr/>
          <p:nvPr/>
        </p:nvSpPr>
        <p:spPr>
          <a:xfrm>
            <a:off x="4953000" y="1099201"/>
            <a:ext cx="152400" cy="96421"/>
          </a:xfrm>
          <a:prstGeom prst="triangle">
            <a:avLst/>
          </a:prstGeom>
          <a:solidFill>
            <a:srgbClr val="FE9894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0" name="Прямая со стрелкой 39"/>
          <p:cNvCxnSpPr/>
          <p:nvPr/>
        </p:nvCxnSpPr>
        <p:spPr>
          <a:xfrm flipH="1">
            <a:off x="5486400" y="9753601"/>
            <a:ext cx="228602" cy="6950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Рисунок 4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0"/>
            <a:ext cx="6648000" cy="1085285"/>
          </a:xfrm>
          <a:prstGeom prst="rect">
            <a:avLst/>
          </a:prstGeom>
        </p:spPr>
      </p:pic>
      <p:grpSp>
        <p:nvGrpSpPr>
          <p:cNvPr id="42" name="Группа 41"/>
          <p:cNvGrpSpPr/>
          <p:nvPr/>
        </p:nvGrpSpPr>
        <p:grpSpPr>
          <a:xfrm>
            <a:off x="223089" y="5784842"/>
            <a:ext cx="6655800" cy="64577"/>
            <a:chOff x="220800" y="5486400"/>
            <a:chExt cx="6655800" cy="64577"/>
          </a:xfrm>
        </p:grpSpPr>
        <p:cxnSp>
          <p:nvCxnSpPr>
            <p:cNvPr id="44" name="Прямая соединительная линия 43"/>
            <p:cNvCxnSpPr/>
            <p:nvPr/>
          </p:nvCxnSpPr>
          <p:spPr>
            <a:xfrm flipV="1">
              <a:off x="220800" y="5544001"/>
              <a:ext cx="6655800" cy="6976"/>
            </a:xfrm>
            <a:prstGeom prst="line">
              <a:avLst/>
            </a:prstGeom>
            <a:ln w="63500">
              <a:solidFill>
                <a:srgbClr val="66CC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Прямая соединительная линия 44"/>
            <p:cNvCxnSpPr/>
            <p:nvPr/>
          </p:nvCxnSpPr>
          <p:spPr>
            <a:xfrm flipV="1">
              <a:off x="228600" y="5486400"/>
              <a:ext cx="6648000" cy="2400"/>
            </a:xfrm>
            <a:prstGeom prst="line">
              <a:avLst/>
            </a:prstGeom>
            <a:ln w="635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6" name="Прямая соединительная линия 45"/>
          <p:cNvCxnSpPr/>
          <p:nvPr/>
        </p:nvCxnSpPr>
        <p:spPr>
          <a:xfrm>
            <a:off x="254967" y="9530958"/>
            <a:ext cx="6592045" cy="9255"/>
          </a:xfrm>
          <a:prstGeom prst="line">
            <a:avLst/>
          </a:prstGeom>
          <a:ln w="635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>
            <a:off x="228600" y="9601200"/>
            <a:ext cx="6655800" cy="6950"/>
          </a:xfrm>
          <a:prstGeom prst="line">
            <a:avLst/>
          </a:prstGeom>
          <a:ln w="63500">
            <a:solidFill>
              <a:srgbClr val="66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 flipH="1">
            <a:off x="6847012" y="0"/>
            <a:ext cx="10988" cy="9601200"/>
          </a:xfrm>
          <a:prstGeom prst="line">
            <a:avLst/>
          </a:prstGeom>
          <a:ln w="63500">
            <a:solidFill>
              <a:srgbClr val="66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>
            <a:off x="228600" y="0"/>
            <a:ext cx="34167" cy="9629001"/>
          </a:xfrm>
          <a:prstGeom prst="line">
            <a:avLst/>
          </a:prstGeom>
          <a:ln w="63500">
            <a:solidFill>
              <a:srgbClr val="66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Рисунок 4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34000" y="91422"/>
            <a:ext cx="1438781" cy="21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562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object 41"/>
          <p:cNvSpPr txBox="1">
            <a:spLocks noGrp="1"/>
          </p:cNvSpPr>
          <p:nvPr>
            <p:ph type="title"/>
          </p:nvPr>
        </p:nvSpPr>
        <p:spPr>
          <a:xfrm>
            <a:off x="-54404" y="1553051"/>
            <a:ext cx="6912403" cy="17235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ru-RU" altLang="ru-RU" sz="2800" dirty="0">
                <a:solidFill>
                  <a:schemeClr val="tx1"/>
                </a:solidFill>
              </a:rPr>
              <a:t>Производство и поставку одежды делового стиля для учащихся учреждений общего среднего образования обеспечивают:</a:t>
            </a:r>
            <a:endParaRPr lang="ru-RU" sz="2800" dirty="0">
              <a:solidFill>
                <a:schemeClr val="tx1"/>
              </a:solidFill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1260055"/>
              </p:ext>
            </p:extLst>
          </p:nvPr>
        </p:nvGraphicFramePr>
        <p:xfrm>
          <a:off x="533400" y="3793443"/>
          <a:ext cx="6172200" cy="405515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96320"/>
                <a:gridCol w="2673113"/>
                <a:gridCol w="302767"/>
              </a:tblGrid>
              <a:tr h="276617">
                <a:tc>
                  <a:txBody>
                    <a:bodyPr/>
                    <a:lstStyle/>
                    <a:p>
                      <a:pPr algn="l" fontAlgn="t"/>
                      <a:r>
                        <a:rPr lang="ru-RU" sz="1500" u="none" strike="noStrike" dirty="0" smtClean="0">
                          <a:effectLst/>
                        </a:rPr>
                        <a:t>ОДО «Панда"                                                                                                                                                                                             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486" marR="486" marT="486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sng" strike="noStrike" dirty="0" smtClean="0">
                          <a:effectLst/>
                          <a:hlinkClick r:id="rId3"/>
                        </a:rPr>
                        <a:t>https://www.panda.by</a:t>
                      </a:r>
                      <a:endParaRPr lang="en-US" sz="15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6" marR="486" marT="48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5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hlinkClick r:id="rId4" action="ppaction://hlinksldjump"/>
                        </a:rPr>
                        <a:t>3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86" marR="486" marT="486" marB="0" anchor="b">
                    <a:solidFill>
                      <a:schemeClr val="bg1"/>
                    </a:solidFill>
                  </a:tcPr>
                </a:tc>
              </a:tr>
              <a:tr h="276617">
                <a:tc>
                  <a:txBody>
                    <a:bodyPr/>
                    <a:lstStyle/>
                    <a:p>
                      <a:pPr algn="l" fontAlgn="t"/>
                      <a:r>
                        <a:rPr lang="ru-RU" sz="1500" u="none" strike="noStrike" dirty="0" smtClean="0">
                          <a:effectLst/>
                        </a:rPr>
                        <a:t>ОАО «</a:t>
                      </a:r>
                      <a:r>
                        <a:rPr lang="ru-RU" sz="1500" u="none" strike="noStrike" dirty="0" err="1" smtClean="0">
                          <a:effectLst/>
                        </a:rPr>
                        <a:t>Элиз</a:t>
                      </a:r>
                      <a:r>
                        <a:rPr lang="ru-RU" sz="1500" u="none" strike="noStrike" dirty="0" smtClean="0">
                          <a:effectLst/>
                        </a:rPr>
                        <a:t>"                                                                                                                                                                                             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486" marR="486" marT="486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sng" strike="noStrike" dirty="0" smtClean="0">
                          <a:effectLst/>
                          <a:hlinkClick r:id="rId5"/>
                        </a:rPr>
                        <a:t>http://www.eliz.by/ru</a:t>
                      </a:r>
                      <a:endParaRPr lang="en-US" sz="15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6" marR="486" marT="48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5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hlinkClick r:id="rId6" action="ppaction://hlinksldjump"/>
                        </a:rPr>
                        <a:t>5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86" marR="486" marT="486" marB="0" anchor="b">
                    <a:solidFill>
                      <a:schemeClr val="bg1"/>
                    </a:solidFill>
                  </a:tcPr>
                </a:tc>
              </a:tr>
              <a:tr h="276617">
                <a:tc>
                  <a:txBody>
                    <a:bodyPr/>
                    <a:lstStyle/>
                    <a:p>
                      <a:pPr algn="l" fontAlgn="t"/>
                      <a:r>
                        <a:rPr lang="ru-RU" sz="1500" u="none" strike="noStrike" dirty="0">
                          <a:effectLst/>
                        </a:rPr>
                        <a:t>ОАО </a:t>
                      </a:r>
                      <a:r>
                        <a:rPr lang="ru-RU" sz="1500" u="none" strike="noStrike" dirty="0" smtClean="0">
                          <a:effectLst/>
                        </a:rPr>
                        <a:t>«Коминтерн"                                                                                                                                                                                 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486" marR="486" marT="486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sng" strike="noStrike" dirty="0" smtClean="0">
                          <a:effectLst/>
                          <a:hlinkClick r:id="rId7"/>
                        </a:rPr>
                        <a:t>https://comintern.by</a:t>
                      </a:r>
                      <a:endParaRPr lang="en-US" sz="15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6" marR="486" marT="48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500" u="none" strike="noStrike" dirty="0" smtClean="0">
                          <a:effectLst/>
                          <a:latin typeface="+mn-lt"/>
                          <a:hlinkClick r:id="rId8" action="ppaction://hlinksldjump"/>
                        </a:rPr>
                        <a:t>6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86" marR="486" marT="486" marB="0" anchor="b">
                    <a:solidFill>
                      <a:schemeClr val="bg1"/>
                    </a:solidFill>
                  </a:tcPr>
                </a:tc>
              </a:tr>
              <a:tr h="276617">
                <a:tc>
                  <a:txBody>
                    <a:bodyPr/>
                    <a:lstStyle/>
                    <a:p>
                      <a:pPr algn="l" fontAlgn="t"/>
                      <a:r>
                        <a:rPr lang="ru-RU" sz="1500" u="none" strike="noStrike" dirty="0" smtClean="0">
                          <a:effectLst/>
                        </a:rPr>
                        <a:t>ОАО «</a:t>
                      </a:r>
                      <a:r>
                        <a:rPr lang="ru-RU" sz="1500" u="none" strike="noStrike" dirty="0" err="1" smtClean="0">
                          <a:effectLst/>
                        </a:rPr>
                        <a:t>Элод</a:t>
                      </a:r>
                      <a:r>
                        <a:rPr lang="ru-RU" sz="1500" u="none" strike="noStrike" dirty="0" smtClean="0">
                          <a:effectLst/>
                        </a:rPr>
                        <a:t>"                                                                                                                                                                                       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486" marR="486" marT="486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sng" strike="noStrike" dirty="0" smtClean="0">
                          <a:effectLst/>
                          <a:hlinkClick r:id="rId9"/>
                        </a:rPr>
                        <a:t>http://www.elod.by</a:t>
                      </a:r>
                      <a:endParaRPr lang="en-US" sz="15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6" marR="486" marT="48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5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hlinkClick r:id="rId10" action="ppaction://hlinksldjump"/>
                        </a:rPr>
                        <a:t>7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86" marR="486" marT="486" marB="0" anchor="b">
                    <a:solidFill>
                      <a:schemeClr val="bg1"/>
                    </a:solidFill>
                  </a:tcPr>
                </a:tc>
              </a:tr>
              <a:tr h="301664">
                <a:tc>
                  <a:txBody>
                    <a:bodyPr/>
                    <a:lstStyle/>
                    <a:p>
                      <a:pPr algn="l" fontAlgn="t"/>
                      <a:r>
                        <a:rPr lang="ru-RU" sz="1500" u="none" strike="noStrike" dirty="0">
                          <a:effectLst/>
                        </a:rPr>
                        <a:t>ОАО </a:t>
                      </a:r>
                      <a:r>
                        <a:rPr lang="ru-RU" sz="1500" u="none" strike="noStrike" dirty="0" smtClean="0">
                          <a:effectLst/>
                        </a:rPr>
                        <a:t>«</a:t>
                      </a:r>
                      <a:r>
                        <a:rPr lang="ru-RU" sz="1500" u="none" strike="noStrike" dirty="0" err="1" smtClean="0">
                          <a:effectLst/>
                        </a:rPr>
                        <a:t>Жлобинская</a:t>
                      </a:r>
                      <a:r>
                        <a:rPr lang="ru-RU" sz="1500" u="none" strike="noStrike" baseline="0" dirty="0" smtClean="0">
                          <a:effectLst/>
                        </a:rPr>
                        <a:t> ШФ</a:t>
                      </a:r>
                      <a:r>
                        <a:rPr lang="ru-RU" sz="1500" u="none" strike="noStrike" dirty="0" smtClean="0">
                          <a:effectLst/>
                        </a:rPr>
                        <a:t>"                                                                                                                                                                                      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486" marR="486" marT="486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sng" strike="noStrike" dirty="0" smtClean="0">
                          <a:effectLst/>
                          <a:hlinkClick r:id="rId11"/>
                        </a:rPr>
                        <a:t>http://fabric.by</a:t>
                      </a:r>
                      <a:endParaRPr lang="en-US" sz="15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6" marR="486" marT="48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500" u="none" strike="noStrike" dirty="0" smtClean="0">
                          <a:effectLst/>
                          <a:latin typeface="+mn-lt"/>
                          <a:hlinkClick r:id="rId12" action="ppaction://hlinksldjump"/>
                        </a:rPr>
                        <a:t>8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86" marR="486" marT="486" marB="0" anchor="b">
                    <a:solidFill>
                      <a:schemeClr val="bg1"/>
                    </a:solidFill>
                  </a:tcPr>
                </a:tc>
              </a:tr>
              <a:tr h="276617">
                <a:tc>
                  <a:txBody>
                    <a:bodyPr/>
                    <a:lstStyle/>
                    <a:p>
                      <a:pPr algn="l" fontAlgn="t"/>
                      <a:r>
                        <a:rPr lang="ru-RU" sz="1500" u="none" strike="noStrike" dirty="0">
                          <a:effectLst/>
                        </a:rPr>
                        <a:t>ОАО </a:t>
                      </a:r>
                      <a:r>
                        <a:rPr lang="ru-RU" sz="1500" u="none" strike="noStrike" dirty="0" smtClean="0">
                          <a:effectLst/>
                        </a:rPr>
                        <a:t>«Калинка"                                                                                                                                                                                   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486" marR="486" marT="486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sng" strike="noStrike" dirty="0" smtClean="0">
                          <a:effectLst/>
                          <a:hlinkClick r:id="rId13" tooltip="http://www.kalinka.com.by/ru"/>
                        </a:rPr>
                        <a:t>http://www.kalinka.com.by/ru</a:t>
                      </a:r>
                      <a:endParaRPr lang="en-US" sz="15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6" marR="486" marT="48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5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hlinkClick r:id="rId14" action="ppaction://hlinksldjump"/>
                        </a:rPr>
                        <a:t>10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86" marR="486" marT="486" marB="0" anchor="b">
                    <a:solidFill>
                      <a:schemeClr val="bg1"/>
                    </a:solidFill>
                  </a:tcPr>
                </a:tc>
              </a:tr>
              <a:tr h="276617">
                <a:tc>
                  <a:txBody>
                    <a:bodyPr/>
                    <a:lstStyle/>
                    <a:p>
                      <a:pPr algn="l" fontAlgn="t"/>
                      <a:r>
                        <a:rPr lang="ru-RU" sz="1500" u="none" strike="noStrike" dirty="0">
                          <a:effectLst/>
                        </a:rPr>
                        <a:t>ОАО </a:t>
                      </a:r>
                      <a:r>
                        <a:rPr lang="ru-RU" sz="1500" u="none" strike="noStrike" dirty="0" smtClean="0">
                          <a:effectLst/>
                        </a:rPr>
                        <a:t>«</a:t>
                      </a:r>
                      <a:r>
                        <a:rPr lang="ru-RU" sz="1500" u="none" strike="noStrike" dirty="0" err="1" smtClean="0">
                          <a:effectLst/>
                        </a:rPr>
                        <a:t>БелКредо</a:t>
                      </a:r>
                      <a:r>
                        <a:rPr lang="ru-RU" sz="1500" u="none" strike="noStrike" dirty="0" smtClean="0">
                          <a:effectLst/>
                        </a:rPr>
                        <a:t>"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486" marR="486" marT="486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sng" strike="noStrike" dirty="0" smtClean="0">
                          <a:effectLst/>
                          <a:hlinkClick r:id="rId15"/>
                        </a:rPr>
                        <a:t>http://belcredo.by/ru</a:t>
                      </a:r>
                      <a:r>
                        <a:rPr lang="en-US" sz="1500" u="sng" strike="noStrike" dirty="0" smtClean="0">
                          <a:effectLst/>
                        </a:rPr>
                        <a:t> </a:t>
                      </a:r>
                      <a:endParaRPr lang="en-US" sz="15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6" marR="486" marT="48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5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hlinkClick r:id="rId16" action="ppaction://hlinksldjump"/>
                        </a:rPr>
                        <a:t>12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86" marR="486" marT="486" marB="0" anchor="b">
                    <a:solidFill>
                      <a:schemeClr val="bg1"/>
                    </a:solidFill>
                  </a:tcPr>
                </a:tc>
              </a:tr>
              <a:tr h="299113">
                <a:tc>
                  <a:txBody>
                    <a:bodyPr/>
                    <a:lstStyle/>
                    <a:p>
                      <a:pPr algn="l" fontAlgn="t"/>
                      <a:r>
                        <a:rPr lang="ru-RU" sz="1500" u="none" strike="noStrike" dirty="0" smtClean="0">
                          <a:effectLst/>
                        </a:rPr>
                        <a:t>ОАО «</a:t>
                      </a:r>
                      <a:r>
                        <a:rPr lang="ru-RU" sz="1500" u="none" strike="noStrike" dirty="0" err="1" smtClean="0">
                          <a:effectLst/>
                        </a:rPr>
                        <a:t>Надэкс</a:t>
                      </a:r>
                      <a:r>
                        <a:rPr lang="ru-RU" sz="1500" u="none" strike="noStrike" dirty="0" smtClean="0">
                          <a:effectLst/>
                        </a:rPr>
                        <a:t>"                                                                                                                                                                                       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486" marR="486" marT="486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sng" strike="noStrike" dirty="0" smtClean="0">
                          <a:effectLst/>
                          <a:hlinkClick r:id="rId17"/>
                        </a:rPr>
                        <a:t>http://www.nadex.by</a:t>
                      </a:r>
                      <a:endParaRPr lang="en-US" sz="1500" b="0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6" marR="486" marT="48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hlinkClick r:id="rId18" action="ppaction://hlinksldjump"/>
                        </a:rPr>
                        <a:t>13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86" marR="486" marT="486" marB="0" anchor="b">
                    <a:solidFill>
                      <a:schemeClr val="bg1"/>
                    </a:solidFill>
                  </a:tcPr>
                </a:tc>
              </a:tr>
              <a:tr h="299113">
                <a:tc>
                  <a:txBody>
                    <a:bodyPr/>
                    <a:lstStyle/>
                    <a:p>
                      <a:pPr algn="l" fontAlgn="t"/>
                      <a:r>
                        <a:rPr lang="ru-RU" sz="1500" u="none" strike="noStrike" dirty="0">
                          <a:effectLst/>
                        </a:rPr>
                        <a:t>ОАО </a:t>
                      </a:r>
                      <a:r>
                        <a:rPr lang="ru-RU" sz="1500" u="none" strike="noStrike" dirty="0" smtClean="0">
                          <a:effectLst/>
                        </a:rPr>
                        <a:t>«Славянка"                                                                                                                                                     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486" marR="486" marT="486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sng" strike="noStrike" dirty="0" smtClean="0">
                          <a:effectLst/>
                          <a:hlinkClick r:id="rId19"/>
                        </a:rPr>
                        <a:t>http://www.slavianka.by</a:t>
                      </a:r>
                      <a:r>
                        <a:rPr lang="en-US" sz="1500" u="sng" strike="noStrike" dirty="0" smtClean="0">
                          <a:effectLst/>
                        </a:rPr>
                        <a:t> </a:t>
                      </a:r>
                      <a:endParaRPr lang="en-US" sz="15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6" marR="486" marT="48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5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hlinkClick r:id="rId20" action="ppaction://hlinksldjump"/>
                        </a:rPr>
                        <a:t>14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86" marR="486" marT="486" marB="0" anchor="b">
                    <a:solidFill>
                      <a:schemeClr val="bg1"/>
                    </a:solidFill>
                  </a:tcPr>
                </a:tc>
              </a:tr>
              <a:tr h="299113">
                <a:tc>
                  <a:txBody>
                    <a:bodyPr/>
                    <a:lstStyle/>
                    <a:p>
                      <a:pPr algn="l" fontAlgn="t"/>
                      <a:r>
                        <a:rPr lang="ru-RU" sz="1500" u="none" strike="noStrike" dirty="0">
                          <a:effectLst/>
                        </a:rPr>
                        <a:t>ОАО </a:t>
                      </a:r>
                      <a:r>
                        <a:rPr lang="ru-RU" sz="1500" u="none" strike="noStrike" dirty="0" smtClean="0">
                          <a:effectLst/>
                        </a:rPr>
                        <a:t>«Полесье"                                                                                                                                                                                         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486" marR="486" marT="486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sng" strike="noStrike" dirty="0" smtClean="0">
                          <a:effectLst/>
                          <a:hlinkClick r:id="rId21"/>
                        </a:rPr>
                        <a:t>http://polesie.by</a:t>
                      </a:r>
                      <a:endParaRPr lang="en-US" sz="15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6" marR="486" marT="48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5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hlinkClick r:id="rId22" action="ppaction://hlinksldjump"/>
                        </a:rPr>
                        <a:t>16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86" marR="486" marT="486" marB="0" anchor="b">
                    <a:solidFill>
                      <a:schemeClr val="bg1"/>
                    </a:solidFill>
                  </a:tcPr>
                </a:tc>
              </a:tr>
              <a:tr h="299113">
                <a:tc>
                  <a:txBody>
                    <a:bodyPr/>
                    <a:lstStyle/>
                    <a:p>
                      <a:pPr algn="l" fontAlgn="t"/>
                      <a:r>
                        <a:rPr lang="ru-RU" sz="1500" u="none" strike="noStrike" dirty="0" smtClean="0">
                          <a:effectLst/>
                        </a:rPr>
                        <a:t>ОАО «</a:t>
                      </a:r>
                      <a:r>
                        <a:rPr lang="ru-RU" sz="1500" u="none" strike="noStrike" dirty="0" err="1" smtClean="0">
                          <a:effectLst/>
                        </a:rPr>
                        <a:t>Св</a:t>
                      </a:r>
                      <a:r>
                        <a:rPr lang="en-US" sz="1500" u="none" strike="noStrike" dirty="0" err="1" smtClean="0">
                          <a:effectLst/>
                        </a:rPr>
                        <a:t>i</a:t>
                      </a:r>
                      <a:r>
                        <a:rPr lang="ru-RU" sz="1500" u="none" strike="noStrike" dirty="0" err="1" smtClean="0">
                          <a:effectLst/>
                        </a:rPr>
                        <a:t>танак</a:t>
                      </a:r>
                      <a:r>
                        <a:rPr lang="ru-RU" sz="1500" u="none" strike="noStrike" dirty="0" smtClean="0">
                          <a:effectLst/>
                        </a:rPr>
                        <a:t>" </a:t>
                      </a:r>
                      <a:r>
                        <a:rPr lang="ru-RU" sz="1500" u="none" strike="noStrike" dirty="0" err="1" smtClean="0">
                          <a:effectLst/>
                        </a:rPr>
                        <a:t>г.Жодино</a:t>
                      </a:r>
                      <a:r>
                        <a:rPr lang="ru-RU" sz="1500" u="none" strike="noStrike" dirty="0" smtClean="0">
                          <a:effectLst/>
                        </a:rPr>
                        <a:t>                                                                                                                                                                         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486" marR="486" marT="486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sng" strike="noStrike" dirty="0" smtClean="0">
                          <a:effectLst/>
                          <a:hlinkClick r:id="rId23"/>
                        </a:rPr>
                        <a:t>http://www.svitanak.by</a:t>
                      </a:r>
                      <a:endParaRPr lang="en-US" sz="15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6" marR="486" marT="48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500" u="none" strike="noStrike" dirty="0">
                          <a:effectLst/>
                          <a:latin typeface="+mn-lt"/>
                        </a:rPr>
                        <a:t> </a:t>
                      </a:r>
                      <a:r>
                        <a:rPr lang="ru-RU" sz="1500" u="none" strike="noStrike" dirty="0" smtClean="0">
                          <a:effectLst/>
                          <a:latin typeface="+mn-lt"/>
                          <a:hlinkClick r:id="rId24" action="ppaction://hlinksldjump"/>
                        </a:rPr>
                        <a:t>17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86" marR="486" marT="486" marB="0" anchor="b">
                    <a:solidFill>
                      <a:schemeClr val="bg1"/>
                    </a:solidFill>
                  </a:tcPr>
                </a:tc>
              </a:tr>
              <a:tr h="299113">
                <a:tc>
                  <a:txBody>
                    <a:bodyPr/>
                    <a:lstStyle/>
                    <a:p>
                      <a:pPr algn="l" fontAlgn="t"/>
                      <a:r>
                        <a:rPr lang="ru-RU" sz="1500" u="none" strike="noStrike" dirty="0">
                          <a:effectLst/>
                        </a:rPr>
                        <a:t>ОАО </a:t>
                      </a:r>
                      <a:r>
                        <a:rPr lang="ru-RU" sz="1500" u="none" strike="noStrike" dirty="0" smtClean="0">
                          <a:effectLst/>
                        </a:rPr>
                        <a:t>«8 Марта"                                                                                                                                                                                              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486" marR="486" marT="486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sng" strike="noStrike" dirty="0" smtClean="0">
                          <a:effectLst/>
                          <a:hlinkClick r:id="rId25"/>
                        </a:rPr>
                        <a:t>http://www.8marta.com</a:t>
                      </a:r>
                      <a:endParaRPr lang="en-US" sz="15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6" marR="486" marT="48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hlinkClick r:id="rId26" action="ppaction://hlinksldjump"/>
                        </a:rPr>
                        <a:t>18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86" marR="486" marT="486" marB="0" anchor="b">
                    <a:solidFill>
                      <a:schemeClr val="bg1"/>
                    </a:solidFill>
                  </a:tcPr>
                </a:tc>
              </a:tr>
              <a:tr h="299113">
                <a:tc>
                  <a:txBody>
                    <a:bodyPr/>
                    <a:lstStyle/>
                    <a:p>
                      <a:pPr algn="l" fontAlgn="t"/>
                      <a:r>
                        <a:rPr lang="ru-RU" sz="1500" u="none" strike="noStrike" dirty="0" smtClean="0">
                          <a:effectLst/>
                        </a:rPr>
                        <a:t>Частное предприятие «</a:t>
                      </a:r>
                      <a:r>
                        <a:rPr lang="ru-RU" sz="1500" u="none" strike="noStrike" dirty="0" err="1" smtClean="0">
                          <a:effectLst/>
                        </a:rPr>
                        <a:t>Ромгиль</a:t>
                      </a:r>
                      <a:r>
                        <a:rPr lang="ru-RU" sz="1500" u="none" strike="noStrike" dirty="0" smtClean="0">
                          <a:effectLst/>
                        </a:rPr>
                        <a:t>-Текс"                                                                                                                                                                                              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486" marR="486" marT="486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sng" strike="noStrike" dirty="0" smtClean="0">
                          <a:effectLst/>
                          <a:hlinkClick r:id="rId27"/>
                        </a:rPr>
                        <a:t>http://www.romgil.com</a:t>
                      </a:r>
                      <a:endParaRPr lang="en-US" sz="15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6" marR="486" marT="48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5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hlinkClick r:id="rId28" action="ppaction://hlinksldjump"/>
                        </a:rPr>
                        <a:t>19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86" marR="486" marT="486" marB="0" anchor="b">
                    <a:solidFill>
                      <a:schemeClr val="bg1"/>
                    </a:solidFill>
                  </a:tcPr>
                </a:tc>
              </a:tr>
              <a:tr h="299113">
                <a:tc>
                  <a:txBody>
                    <a:bodyPr/>
                    <a:lstStyle/>
                    <a:p>
                      <a:pPr algn="l" fontAlgn="t"/>
                      <a:r>
                        <a:rPr lang="ru-RU" sz="1500" u="none" strike="noStrike" dirty="0" smtClean="0">
                          <a:effectLst/>
                        </a:rPr>
                        <a:t>ОАО «</a:t>
                      </a:r>
                      <a:r>
                        <a:rPr lang="ru-RU" sz="1500" u="none" strike="noStrike" dirty="0" err="1" smtClean="0">
                          <a:effectLst/>
                        </a:rPr>
                        <a:t>Купалинка</a:t>
                      </a:r>
                      <a:r>
                        <a:rPr lang="ru-RU" sz="1500" u="none" strike="noStrike" dirty="0" smtClean="0">
                          <a:effectLst/>
                        </a:rPr>
                        <a:t>"                                                                                                                                                                                       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486" marR="486" marT="486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sng" strike="noStrike" dirty="0" smtClean="0">
                          <a:effectLst/>
                          <a:hlinkClick r:id="rId29"/>
                        </a:rPr>
                        <a:t>http://www.kupalinka.com</a:t>
                      </a:r>
                      <a:endParaRPr lang="en-US" sz="15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6" marR="486" marT="48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5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hlinkClick r:id="rId30" action="ppaction://hlinksldjump"/>
                        </a:rPr>
                        <a:t>20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86" marR="486" marT="486" marB="0" anchor="b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cxnSp>
        <p:nvCxnSpPr>
          <p:cNvPr id="19" name="Прямая соединительная линия 18"/>
          <p:cNvCxnSpPr/>
          <p:nvPr/>
        </p:nvCxnSpPr>
        <p:spPr>
          <a:xfrm>
            <a:off x="228600" y="9532070"/>
            <a:ext cx="6618412" cy="8021"/>
          </a:xfrm>
          <a:prstGeom prst="line">
            <a:avLst/>
          </a:prstGeom>
          <a:ln w="635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202200" y="9601200"/>
            <a:ext cx="6655800" cy="0"/>
          </a:xfrm>
          <a:prstGeom prst="line">
            <a:avLst/>
          </a:prstGeom>
          <a:ln w="63500">
            <a:solidFill>
              <a:srgbClr val="66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0"/>
            <a:ext cx="6648000" cy="1085285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5334000" y="91422"/>
            <a:ext cx="1438781" cy="213378"/>
          </a:xfrm>
          <a:prstGeom prst="rect">
            <a:avLst/>
          </a:prstGeom>
        </p:spPr>
      </p:pic>
      <p:cxnSp>
        <p:nvCxnSpPr>
          <p:cNvPr id="17" name="Прямая соединительная линия 16"/>
          <p:cNvCxnSpPr/>
          <p:nvPr/>
        </p:nvCxnSpPr>
        <p:spPr>
          <a:xfrm flipH="1">
            <a:off x="6847012" y="0"/>
            <a:ext cx="10988" cy="9601200"/>
          </a:xfrm>
          <a:prstGeom prst="line">
            <a:avLst/>
          </a:prstGeom>
          <a:ln w="63500">
            <a:solidFill>
              <a:srgbClr val="66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220800" y="0"/>
            <a:ext cx="7800" cy="9601200"/>
          </a:xfrm>
          <a:prstGeom prst="line">
            <a:avLst/>
          </a:prstGeom>
          <a:ln w="63500">
            <a:solidFill>
              <a:srgbClr val="66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020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5638800" y="9629001"/>
            <a:ext cx="1219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dirty="0" smtClean="0">
                <a:hlinkClick r:id="rId3" action="ppaction://hlinksldjump"/>
              </a:rPr>
              <a:t>к  оглавлению</a:t>
            </a:r>
            <a:endParaRPr lang="ru-RU" sz="12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400" y="5904000"/>
            <a:ext cx="2007600" cy="3011400"/>
          </a:xfrm>
          <a:prstGeom prst="rect">
            <a:avLst/>
          </a:prstGeom>
        </p:spPr>
      </p:pic>
      <p:pic>
        <p:nvPicPr>
          <p:cNvPr id="19" name="Рисунок 18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827800"/>
            <a:ext cx="2160000" cy="3240000"/>
          </a:xfrm>
          <a:prstGeom prst="rect">
            <a:avLst/>
          </a:prstGeom>
        </p:spPr>
      </p:pic>
      <p:pic>
        <p:nvPicPr>
          <p:cNvPr id="20" name="Рисунок 19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5791200"/>
            <a:ext cx="2160000" cy="32400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447800"/>
            <a:ext cx="2160000" cy="3509069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000" y="1636800"/>
            <a:ext cx="2160000" cy="3240000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00" y="1636800"/>
            <a:ext cx="2160000" cy="3240000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143000"/>
            <a:ext cx="680281" cy="480279"/>
          </a:xfrm>
          <a:prstGeom prst="rect">
            <a:avLst/>
          </a:prstGeom>
        </p:spPr>
      </p:pic>
      <p:sp>
        <p:nvSpPr>
          <p:cNvPr id="36" name="object 7"/>
          <p:cNvSpPr txBox="1"/>
          <p:nvPr/>
        </p:nvSpPr>
        <p:spPr>
          <a:xfrm>
            <a:off x="381000" y="1138418"/>
            <a:ext cx="3886200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687"/>
            <a:r>
              <a:rPr lang="ru-RU" sz="3000" b="1" dirty="0" smtClean="0">
                <a:solidFill>
                  <a:srgbClr val="33CCFF"/>
                </a:solidFill>
                <a:latin typeface="+mj-lt"/>
                <a:cs typeface="Segoe UI"/>
              </a:rPr>
              <a:t>ОАО «</a:t>
            </a:r>
            <a:r>
              <a:rPr lang="ru-RU" sz="3000" b="1" dirty="0" err="1" smtClean="0">
                <a:solidFill>
                  <a:srgbClr val="33CCFF"/>
                </a:solidFill>
                <a:latin typeface="+mj-lt"/>
                <a:cs typeface="Segoe UI"/>
              </a:rPr>
              <a:t>Купалинка</a:t>
            </a:r>
            <a:r>
              <a:rPr lang="ru-RU" sz="3000" b="1" dirty="0" smtClean="0">
                <a:solidFill>
                  <a:srgbClr val="33CCFF"/>
                </a:solidFill>
                <a:latin typeface="+mj-lt"/>
                <a:cs typeface="Segoe UI"/>
              </a:rPr>
              <a:t>»</a:t>
            </a:r>
            <a:endParaRPr sz="3000" b="1" dirty="0">
              <a:solidFill>
                <a:srgbClr val="33CCFF"/>
              </a:solidFill>
              <a:latin typeface="+mj-lt"/>
              <a:cs typeface="Segoe UI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514600" y="8877000"/>
            <a:ext cx="2160000" cy="648000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Куртка м.752200</a:t>
            </a:r>
          </a:p>
          <a:p>
            <a:pPr algn="ctr"/>
            <a:r>
              <a:rPr lang="ru-RU" sz="1000" b="1" dirty="0" smtClean="0">
                <a:solidFill>
                  <a:schemeClr val="bg1"/>
                </a:solidFill>
              </a:rPr>
              <a:t>Размер 60-68, </a:t>
            </a:r>
          </a:p>
          <a:p>
            <a:pPr algn="ctr"/>
            <a:r>
              <a:rPr lang="ru-RU" sz="1000" b="1" dirty="0" smtClean="0">
                <a:solidFill>
                  <a:schemeClr val="bg1"/>
                </a:solidFill>
              </a:rPr>
              <a:t>хлопок 70%, ПЭ 30%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04800" y="8877000"/>
            <a:ext cx="2160000" cy="648000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Джемпер м.778100</a:t>
            </a:r>
          </a:p>
          <a:p>
            <a:pPr algn="ctr"/>
            <a:r>
              <a:rPr lang="ru-RU" sz="1000" b="1" dirty="0" smtClean="0">
                <a:solidFill>
                  <a:schemeClr val="bg1"/>
                </a:solidFill>
              </a:rPr>
              <a:t>Размер 60-68, </a:t>
            </a:r>
          </a:p>
          <a:p>
            <a:pPr algn="ctr"/>
            <a:r>
              <a:rPr lang="ru-RU" sz="1000" b="1" dirty="0" smtClean="0">
                <a:solidFill>
                  <a:schemeClr val="bg1"/>
                </a:solidFill>
              </a:rPr>
              <a:t>хлопок 66%, ПЭ 34%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724400" y="8877000"/>
            <a:ext cx="2160000" cy="648000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Джемпер м.778000</a:t>
            </a:r>
          </a:p>
          <a:p>
            <a:pPr algn="ctr"/>
            <a:r>
              <a:rPr lang="ru-RU" sz="1000" b="1" dirty="0" smtClean="0">
                <a:solidFill>
                  <a:schemeClr val="bg1"/>
                </a:solidFill>
              </a:rPr>
              <a:t>Размер 60-68, хлопок 66%, ПЭ 34%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488200" y="4914600"/>
            <a:ext cx="2160000" cy="648000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Комплект м.794700</a:t>
            </a:r>
          </a:p>
          <a:p>
            <a:pPr algn="ctr"/>
            <a:r>
              <a:rPr lang="ru-RU" sz="1000" b="1" dirty="0" smtClean="0">
                <a:solidFill>
                  <a:schemeClr val="bg1"/>
                </a:solidFill>
              </a:rPr>
              <a:t>Размер 60-68, вискоза 67%, </a:t>
            </a:r>
          </a:p>
          <a:p>
            <a:pPr algn="ctr"/>
            <a:r>
              <a:rPr lang="ru-RU" sz="1000" b="1" dirty="0" smtClean="0">
                <a:solidFill>
                  <a:schemeClr val="bg1"/>
                </a:solidFill>
              </a:rPr>
              <a:t>ПЭ 28%, </a:t>
            </a:r>
            <a:r>
              <a:rPr lang="ru-RU" sz="1000" b="1" dirty="0" err="1" smtClean="0">
                <a:solidFill>
                  <a:schemeClr val="bg1"/>
                </a:solidFill>
              </a:rPr>
              <a:t>эластан</a:t>
            </a:r>
            <a:r>
              <a:rPr lang="ru-RU" sz="1000" b="1" dirty="0" smtClean="0">
                <a:solidFill>
                  <a:schemeClr val="bg1"/>
                </a:solidFill>
              </a:rPr>
              <a:t> 5%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698000" y="4914600"/>
            <a:ext cx="2160000" cy="648000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Джемпер м.794403</a:t>
            </a:r>
          </a:p>
          <a:p>
            <a:pPr algn="ctr"/>
            <a:r>
              <a:rPr lang="ru-RU" sz="1000" b="1" dirty="0" smtClean="0">
                <a:solidFill>
                  <a:schemeClr val="bg1"/>
                </a:solidFill>
              </a:rPr>
              <a:t>Размер 60-68, </a:t>
            </a:r>
          </a:p>
          <a:p>
            <a:pPr algn="ctr"/>
            <a:r>
              <a:rPr lang="ru-RU" sz="1000" b="1" dirty="0" smtClean="0">
                <a:solidFill>
                  <a:schemeClr val="bg1"/>
                </a:solidFill>
              </a:rPr>
              <a:t>хлопок 92%, </a:t>
            </a:r>
            <a:r>
              <a:rPr lang="ru-RU" sz="1000" b="1" dirty="0" err="1" smtClean="0">
                <a:solidFill>
                  <a:schemeClr val="bg1"/>
                </a:solidFill>
              </a:rPr>
              <a:t>эластан</a:t>
            </a:r>
            <a:r>
              <a:rPr lang="ru-RU" sz="1000" b="1" dirty="0" smtClean="0">
                <a:solidFill>
                  <a:schemeClr val="bg1"/>
                </a:solidFill>
              </a:rPr>
              <a:t> 8%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8400" y="4914600"/>
            <a:ext cx="2160000" cy="648000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Комплект м.794200</a:t>
            </a:r>
          </a:p>
          <a:p>
            <a:pPr algn="ctr"/>
            <a:r>
              <a:rPr lang="ru-RU" sz="1000" b="1" dirty="0" smtClean="0">
                <a:solidFill>
                  <a:schemeClr val="bg1"/>
                </a:solidFill>
              </a:rPr>
              <a:t>Размер 60-68, вискоза 65%, </a:t>
            </a:r>
          </a:p>
          <a:p>
            <a:pPr algn="ctr"/>
            <a:r>
              <a:rPr lang="ru-RU" sz="1000" b="1" dirty="0" smtClean="0">
                <a:solidFill>
                  <a:schemeClr val="bg1"/>
                </a:solidFill>
              </a:rPr>
              <a:t>нейлон 30%,  </a:t>
            </a:r>
            <a:r>
              <a:rPr lang="ru-RU" sz="1000" b="1" dirty="0" err="1" smtClean="0">
                <a:solidFill>
                  <a:schemeClr val="bg1"/>
                </a:solidFill>
              </a:rPr>
              <a:t>эластан</a:t>
            </a:r>
            <a:r>
              <a:rPr lang="ru-RU" sz="1000" b="1" dirty="0" smtClean="0">
                <a:solidFill>
                  <a:schemeClr val="bg1"/>
                </a:solidFill>
              </a:rPr>
              <a:t> 5%</a:t>
            </a:r>
          </a:p>
        </p:txBody>
      </p:sp>
      <p:sp>
        <p:nvSpPr>
          <p:cNvPr id="33" name="Равнобедренный треугольник 32"/>
          <p:cNvSpPr/>
          <p:nvPr/>
        </p:nvSpPr>
        <p:spPr>
          <a:xfrm>
            <a:off x="5181600" y="1099201"/>
            <a:ext cx="152400" cy="96421"/>
          </a:xfrm>
          <a:prstGeom prst="triangle">
            <a:avLst/>
          </a:prstGeom>
          <a:solidFill>
            <a:srgbClr val="FE9894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9" name="Прямая со стрелкой 38"/>
          <p:cNvCxnSpPr/>
          <p:nvPr/>
        </p:nvCxnSpPr>
        <p:spPr>
          <a:xfrm flipH="1">
            <a:off x="5486400" y="9753601"/>
            <a:ext cx="228602" cy="6950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Рисунок 3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0"/>
            <a:ext cx="6648000" cy="1085285"/>
          </a:xfrm>
          <a:prstGeom prst="rect">
            <a:avLst/>
          </a:prstGeom>
        </p:spPr>
      </p:pic>
      <p:grpSp>
        <p:nvGrpSpPr>
          <p:cNvPr id="41" name="Группа 40"/>
          <p:cNvGrpSpPr/>
          <p:nvPr/>
        </p:nvGrpSpPr>
        <p:grpSpPr>
          <a:xfrm>
            <a:off x="278400" y="5562600"/>
            <a:ext cx="6579600" cy="76200"/>
            <a:chOff x="220800" y="5486400"/>
            <a:chExt cx="6655800" cy="64577"/>
          </a:xfrm>
        </p:grpSpPr>
        <p:cxnSp>
          <p:nvCxnSpPr>
            <p:cNvPr id="42" name="Прямая соединительная линия 41"/>
            <p:cNvCxnSpPr/>
            <p:nvPr/>
          </p:nvCxnSpPr>
          <p:spPr>
            <a:xfrm flipV="1">
              <a:off x="220800" y="5544001"/>
              <a:ext cx="6655800" cy="6976"/>
            </a:xfrm>
            <a:prstGeom prst="line">
              <a:avLst/>
            </a:prstGeom>
            <a:ln w="63500">
              <a:solidFill>
                <a:srgbClr val="66CC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Прямая соединительная линия 42"/>
            <p:cNvCxnSpPr/>
            <p:nvPr/>
          </p:nvCxnSpPr>
          <p:spPr>
            <a:xfrm flipV="1">
              <a:off x="228600" y="5486400"/>
              <a:ext cx="6648000" cy="2400"/>
            </a:xfrm>
            <a:prstGeom prst="line">
              <a:avLst/>
            </a:prstGeom>
            <a:ln w="635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4" name="Прямая соединительная линия 43"/>
          <p:cNvCxnSpPr/>
          <p:nvPr/>
        </p:nvCxnSpPr>
        <p:spPr>
          <a:xfrm>
            <a:off x="254967" y="9530958"/>
            <a:ext cx="6592045" cy="9255"/>
          </a:xfrm>
          <a:prstGeom prst="line">
            <a:avLst/>
          </a:prstGeom>
          <a:ln w="635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262767" y="9601200"/>
            <a:ext cx="6621633" cy="6950"/>
          </a:xfrm>
          <a:prstGeom prst="line">
            <a:avLst/>
          </a:prstGeom>
          <a:ln w="63500">
            <a:solidFill>
              <a:srgbClr val="66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 flipH="1">
            <a:off x="6847012" y="0"/>
            <a:ext cx="10988" cy="9601200"/>
          </a:xfrm>
          <a:prstGeom prst="line">
            <a:avLst/>
          </a:prstGeom>
          <a:ln w="63500">
            <a:solidFill>
              <a:srgbClr val="66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>
            <a:off x="228600" y="0"/>
            <a:ext cx="49800" cy="9601200"/>
          </a:xfrm>
          <a:prstGeom prst="line">
            <a:avLst/>
          </a:prstGeom>
          <a:ln w="63500">
            <a:solidFill>
              <a:srgbClr val="66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Рисунок 4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34000" y="91422"/>
            <a:ext cx="1438781" cy="21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794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500" y="1676399"/>
            <a:ext cx="2160000" cy="324034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5645835"/>
            <a:ext cx="2160000" cy="32410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645835"/>
            <a:ext cx="2160000" cy="32406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00" y="1684388"/>
            <a:ext cx="2160000" cy="324069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676400"/>
            <a:ext cx="2160000" cy="324034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5647120"/>
            <a:ext cx="2160000" cy="324033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198341"/>
            <a:ext cx="1084261" cy="39726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28600" y="4876800"/>
            <a:ext cx="2160000" cy="648000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Сарафан м.223180</a:t>
            </a:r>
          </a:p>
          <a:p>
            <a:pPr algn="ctr"/>
            <a:r>
              <a:rPr lang="ru-RU" sz="1000" b="1" dirty="0" smtClean="0">
                <a:solidFill>
                  <a:schemeClr val="bg1"/>
                </a:solidFill>
              </a:rPr>
              <a:t>Размер 122-146/60-68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438400" y="4858656"/>
            <a:ext cx="2160000" cy="648000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Юбка м.223350</a:t>
            </a:r>
          </a:p>
          <a:p>
            <a:pPr algn="ctr"/>
            <a:r>
              <a:rPr lang="ru-RU" sz="1000" b="1" dirty="0" smtClean="0">
                <a:solidFill>
                  <a:schemeClr val="bg1"/>
                </a:solidFill>
              </a:rPr>
              <a:t>Размер 122-146/60-68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28600" y="8842375"/>
            <a:ext cx="2160000" cy="648000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Блузка м.224340</a:t>
            </a:r>
          </a:p>
          <a:p>
            <a:pPr algn="ctr"/>
            <a:r>
              <a:rPr lang="ru-RU" sz="1000" b="1" dirty="0" smtClean="0">
                <a:solidFill>
                  <a:schemeClr val="bg1"/>
                </a:solidFill>
              </a:rPr>
              <a:t>Размер 122-146/60-68</a:t>
            </a:r>
            <a:endParaRPr lang="ru-RU" b="1" dirty="0" smtClean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648200" y="8850764"/>
            <a:ext cx="2198812" cy="648000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Джемпер м.223540</a:t>
            </a:r>
          </a:p>
          <a:p>
            <a:pPr algn="ctr"/>
            <a:r>
              <a:rPr lang="ru-RU" sz="1000" b="1" dirty="0" smtClean="0">
                <a:solidFill>
                  <a:schemeClr val="bg1"/>
                </a:solidFill>
              </a:rPr>
              <a:t>Размер 122-146/60-6800</a:t>
            </a:r>
            <a:endParaRPr lang="ru-RU" b="1" dirty="0" smtClean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438400" y="8850764"/>
            <a:ext cx="2160000" cy="648000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Блузка м.224540</a:t>
            </a:r>
          </a:p>
          <a:p>
            <a:pPr algn="ctr"/>
            <a:r>
              <a:rPr lang="ru-RU" sz="1000" b="1" dirty="0" smtClean="0">
                <a:solidFill>
                  <a:schemeClr val="bg1"/>
                </a:solidFill>
              </a:rPr>
              <a:t>Размер 122-146/60-68</a:t>
            </a:r>
          </a:p>
          <a:p>
            <a:pPr algn="ctr"/>
            <a:endParaRPr lang="ru-RU" b="1" dirty="0" smtClean="0">
              <a:solidFill>
                <a:schemeClr val="bg1"/>
              </a:solidFill>
            </a:endParaRPr>
          </a:p>
        </p:txBody>
      </p:sp>
      <p:cxnSp>
        <p:nvCxnSpPr>
          <p:cNvPr id="36" name="Прямая со стрелкой 35"/>
          <p:cNvCxnSpPr/>
          <p:nvPr/>
        </p:nvCxnSpPr>
        <p:spPr>
          <a:xfrm flipH="1">
            <a:off x="5486400" y="9753601"/>
            <a:ext cx="228602" cy="6950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bject 7"/>
          <p:cNvSpPr txBox="1"/>
          <p:nvPr/>
        </p:nvSpPr>
        <p:spPr>
          <a:xfrm>
            <a:off x="381000" y="1138535"/>
            <a:ext cx="3886200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687"/>
            <a:r>
              <a:rPr lang="ru-RU" sz="3000" b="1" dirty="0" smtClean="0">
                <a:solidFill>
                  <a:srgbClr val="33CCFF"/>
                </a:solidFill>
                <a:latin typeface="+mj-lt"/>
                <a:cs typeface="Segoe UI"/>
              </a:rPr>
              <a:t>ОДО «Панда»</a:t>
            </a:r>
            <a:endParaRPr sz="3000" b="1" dirty="0">
              <a:solidFill>
                <a:srgbClr val="33CCFF"/>
              </a:solidFill>
              <a:latin typeface="+mj-lt"/>
              <a:cs typeface="Segoe UI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638800" y="9629001"/>
            <a:ext cx="1219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dirty="0" smtClean="0">
                <a:hlinkClick r:id="rId10" action="ppaction://hlinksldjump"/>
              </a:rPr>
              <a:t>к  оглавлению</a:t>
            </a:r>
            <a:endParaRPr lang="ru-RU" sz="1200" dirty="0"/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0"/>
            <a:ext cx="6648000" cy="1085285"/>
          </a:xfrm>
          <a:prstGeom prst="rect">
            <a:avLst/>
          </a:prstGeom>
        </p:spPr>
      </p:pic>
      <p:sp>
        <p:nvSpPr>
          <p:cNvPr id="35" name="Равнобедренный треугольник 34"/>
          <p:cNvSpPr/>
          <p:nvPr/>
        </p:nvSpPr>
        <p:spPr>
          <a:xfrm>
            <a:off x="914400" y="1099201"/>
            <a:ext cx="152400" cy="96421"/>
          </a:xfrm>
          <a:prstGeom prst="triangle">
            <a:avLst/>
          </a:prstGeom>
          <a:solidFill>
            <a:srgbClr val="FE9894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4659188" y="4858808"/>
            <a:ext cx="2198812" cy="648000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Блузка м.223880</a:t>
            </a:r>
          </a:p>
          <a:p>
            <a:pPr algn="ctr"/>
            <a:r>
              <a:rPr lang="ru-RU" sz="1000" b="1" dirty="0" smtClean="0">
                <a:solidFill>
                  <a:schemeClr val="bg1"/>
                </a:solidFill>
              </a:rPr>
              <a:t>Размер 122-146/60-681</a:t>
            </a:r>
          </a:p>
        </p:txBody>
      </p:sp>
      <p:grpSp>
        <p:nvGrpSpPr>
          <p:cNvPr id="52" name="Группа 51"/>
          <p:cNvGrpSpPr/>
          <p:nvPr/>
        </p:nvGrpSpPr>
        <p:grpSpPr>
          <a:xfrm>
            <a:off x="220800" y="5486400"/>
            <a:ext cx="6655800" cy="64577"/>
            <a:chOff x="220800" y="5486400"/>
            <a:chExt cx="6655800" cy="64577"/>
          </a:xfrm>
        </p:grpSpPr>
        <p:cxnSp>
          <p:nvCxnSpPr>
            <p:cNvPr id="32" name="Прямая соединительная линия 31"/>
            <p:cNvCxnSpPr/>
            <p:nvPr/>
          </p:nvCxnSpPr>
          <p:spPr>
            <a:xfrm flipV="1">
              <a:off x="220800" y="5544001"/>
              <a:ext cx="6655800" cy="6976"/>
            </a:xfrm>
            <a:prstGeom prst="line">
              <a:avLst/>
            </a:prstGeom>
            <a:ln w="63500">
              <a:solidFill>
                <a:srgbClr val="66CC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/>
            <p:cNvCxnSpPr/>
            <p:nvPr/>
          </p:nvCxnSpPr>
          <p:spPr>
            <a:xfrm flipV="1">
              <a:off x="228600" y="5486400"/>
              <a:ext cx="6648000" cy="2400"/>
            </a:xfrm>
            <a:prstGeom prst="line">
              <a:avLst/>
            </a:prstGeom>
            <a:ln w="635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7" name="Прямая соединительная линия 56"/>
          <p:cNvCxnSpPr/>
          <p:nvPr/>
        </p:nvCxnSpPr>
        <p:spPr>
          <a:xfrm>
            <a:off x="254967" y="9530958"/>
            <a:ext cx="6592045" cy="9255"/>
          </a:xfrm>
          <a:prstGeom prst="line">
            <a:avLst/>
          </a:prstGeom>
          <a:ln w="635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>
            <a:off x="202200" y="9601200"/>
            <a:ext cx="6655800" cy="6950"/>
          </a:xfrm>
          <a:prstGeom prst="line">
            <a:avLst/>
          </a:prstGeom>
          <a:ln w="63500">
            <a:solidFill>
              <a:srgbClr val="66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194433" y="0"/>
            <a:ext cx="34167" cy="9629001"/>
          </a:xfrm>
          <a:prstGeom prst="line">
            <a:avLst/>
          </a:prstGeom>
          <a:ln w="63500">
            <a:solidFill>
              <a:srgbClr val="66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Рисунок 5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34000" y="91422"/>
            <a:ext cx="1438781" cy="213378"/>
          </a:xfrm>
          <a:prstGeom prst="rect">
            <a:avLst/>
          </a:prstGeom>
        </p:spPr>
      </p:pic>
      <p:cxnSp>
        <p:nvCxnSpPr>
          <p:cNvPr id="40" name="Прямая соединительная линия 39"/>
          <p:cNvCxnSpPr/>
          <p:nvPr/>
        </p:nvCxnSpPr>
        <p:spPr>
          <a:xfrm flipH="1">
            <a:off x="6847012" y="0"/>
            <a:ext cx="10988" cy="9601200"/>
          </a:xfrm>
          <a:prstGeom prst="line">
            <a:avLst/>
          </a:prstGeom>
          <a:ln w="63500">
            <a:solidFill>
              <a:srgbClr val="66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210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200" y="5638453"/>
            <a:ext cx="2160000" cy="324034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000" y="5638800"/>
            <a:ext cx="2160000" cy="324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00" y="5638800"/>
            <a:ext cx="2160000" cy="32403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954" y="1600200"/>
            <a:ext cx="2160000" cy="32406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200" y="1600200"/>
            <a:ext cx="2160000" cy="324065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60" y="1552576"/>
            <a:ext cx="2164940" cy="32480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198341"/>
            <a:ext cx="1084261" cy="397269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4698000" y="8839200"/>
            <a:ext cx="2160000" cy="648000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Сарафан м.223680</a:t>
            </a:r>
          </a:p>
          <a:p>
            <a:pPr algn="ctr"/>
            <a:r>
              <a:rPr lang="ru-RU" sz="1000" b="1" dirty="0" smtClean="0">
                <a:solidFill>
                  <a:schemeClr val="bg1"/>
                </a:solidFill>
              </a:rPr>
              <a:t>Размер 122-146/60-68</a:t>
            </a:r>
            <a:endParaRPr lang="ru-RU" b="1" dirty="0" smtClean="0">
              <a:solidFill>
                <a:schemeClr val="bg1"/>
              </a:solidFill>
            </a:endParaRPr>
          </a:p>
        </p:txBody>
      </p:sp>
      <p:sp>
        <p:nvSpPr>
          <p:cNvPr id="37" name="object 7"/>
          <p:cNvSpPr txBox="1"/>
          <p:nvPr/>
        </p:nvSpPr>
        <p:spPr>
          <a:xfrm>
            <a:off x="381000" y="1138535"/>
            <a:ext cx="3886200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687"/>
            <a:r>
              <a:rPr lang="ru-RU" sz="3000" b="1" dirty="0" smtClean="0">
                <a:solidFill>
                  <a:srgbClr val="33CCFF"/>
                </a:solidFill>
                <a:latin typeface="+mj-lt"/>
                <a:cs typeface="Segoe UI"/>
              </a:rPr>
              <a:t>ОДО «Панда»</a:t>
            </a:r>
            <a:endParaRPr sz="3000" b="1" dirty="0">
              <a:solidFill>
                <a:srgbClr val="33CCFF"/>
              </a:solidFill>
              <a:latin typeface="+mj-lt"/>
              <a:cs typeface="Segoe U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638800" y="9629001"/>
            <a:ext cx="1219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dirty="0" smtClean="0">
                <a:hlinkClick r:id="rId10" action="ppaction://hlinksldjump"/>
              </a:rPr>
              <a:t>к  оглавлению</a:t>
            </a:r>
            <a:endParaRPr lang="ru-RU" sz="1200" dirty="0"/>
          </a:p>
        </p:txBody>
      </p:sp>
      <p:sp>
        <p:nvSpPr>
          <p:cNvPr id="30" name="TextBox 29"/>
          <p:cNvSpPr txBox="1"/>
          <p:nvPr/>
        </p:nvSpPr>
        <p:spPr>
          <a:xfrm>
            <a:off x="2514600" y="8839200"/>
            <a:ext cx="2160000" cy="648000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Платье м.223980</a:t>
            </a:r>
          </a:p>
          <a:p>
            <a:pPr algn="ctr"/>
            <a:r>
              <a:rPr lang="ru-RU" sz="1000" b="1" dirty="0" smtClean="0">
                <a:solidFill>
                  <a:schemeClr val="bg1"/>
                </a:solidFill>
              </a:rPr>
              <a:t>Размер 122-128/60-64</a:t>
            </a:r>
            <a:endParaRPr lang="ru-RU" b="1" dirty="0" smtClean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78400" y="8844396"/>
            <a:ext cx="2160000" cy="648000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Платье м.223480</a:t>
            </a:r>
          </a:p>
          <a:p>
            <a:pPr algn="ctr"/>
            <a:r>
              <a:rPr lang="ru-RU" sz="1000" b="1" dirty="0" smtClean="0">
                <a:solidFill>
                  <a:schemeClr val="bg1"/>
                </a:solidFill>
              </a:rPr>
              <a:t>Размер 122-146/60-68</a:t>
            </a:r>
            <a:endParaRPr lang="ru-RU" b="1" dirty="0" smtClean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488200" y="4800600"/>
            <a:ext cx="2160000" cy="648000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Платье м.206881</a:t>
            </a:r>
          </a:p>
          <a:p>
            <a:pPr algn="ctr"/>
            <a:r>
              <a:rPr lang="ru-RU" sz="1000" b="1" dirty="0" smtClean="0">
                <a:solidFill>
                  <a:schemeClr val="bg1"/>
                </a:solidFill>
              </a:rPr>
              <a:t>Размер 158-170/80-84</a:t>
            </a:r>
            <a:endParaRPr lang="ru-RU" b="1" dirty="0" smtClean="0">
              <a:solidFill>
                <a:schemeClr val="bg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78400" y="4800600"/>
            <a:ext cx="2160000" cy="648000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b="1" dirty="0" smtClean="0">
                <a:solidFill>
                  <a:schemeClr val="bg1"/>
                </a:solidFill>
              </a:rPr>
              <a:t>Пиджак м.07630</a:t>
            </a:r>
          </a:p>
          <a:p>
            <a:pPr algn="ctr">
              <a:lnSpc>
                <a:spcPct val="70000"/>
              </a:lnSpc>
            </a:pPr>
            <a:r>
              <a:rPr lang="ru-RU" b="1" dirty="0" smtClean="0">
                <a:solidFill>
                  <a:schemeClr val="bg1"/>
                </a:solidFill>
              </a:rPr>
              <a:t>Брюки м.222960</a:t>
            </a:r>
          </a:p>
          <a:p>
            <a:pPr algn="ctr"/>
            <a:r>
              <a:rPr lang="ru-RU" sz="1000" b="1" dirty="0" smtClean="0">
                <a:solidFill>
                  <a:schemeClr val="bg1"/>
                </a:solidFill>
              </a:rPr>
              <a:t>Размер 116-146/56-68</a:t>
            </a:r>
            <a:endParaRPr lang="ru-RU" b="1" dirty="0" smtClean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698000" y="4800600"/>
            <a:ext cx="2160000" cy="648000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b="1" dirty="0" smtClean="0">
                <a:solidFill>
                  <a:schemeClr val="bg1"/>
                </a:solidFill>
              </a:rPr>
              <a:t>Кардиган м.223030</a:t>
            </a:r>
          </a:p>
          <a:p>
            <a:pPr algn="ctr">
              <a:lnSpc>
                <a:spcPct val="70000"/>
              </a:lnSpc>
            </a:pPr>
            <a:r>
              <a:rPr lang="ru-RU" b="1" dirty="0" smtClean="0">
                <a:solidFill>
                  <a:schemeClr val="bg1"/>
                </a:solidFill>
              </a:rPr>
              <a:t>Брюки м.222860</a:t>
            </a:r>
          </a:p>
          <a:p>
            <a:pPr algn="ctr"/>
            <a:r>
              <a:rPr lang="ru-RU" sz="1000" b="1" dirty="0" smtClean="0">
                <a:solidFill>
                  <a:schemeClr val="bg1"/>
                </a:solidFill>
              </a:rPr>
              <a:t>Размер 116-146/56-68</a:t>
            </a:r>
            <a:endParaRPr lang="ru-RU" b="1" dirty="0" smtClean="0">
              <a:solidFill>
                <a:schemeClr val="bg1"/>
              </a:solidFill>
            </a:endParaRPr>
          </a:p>
        </p:txBody>
      </p:sp>
      <p:sp>
        <p:nvSpPr>
          <p:cNvPr id="29" name="Равнобедренный треугольник 28"/>
          <p:cNvSpPr/>
          <p:nvPr/>
        </p:nvSpPr>
        <p:spPr>
          <a:xfrm>
            <a:off x="1143000" y="1093225"/>
            <a:ext cx="152400" cy="96421"/>
          </a:xfrm>
          <a:prstGeom prst="triangle">
            <a:avLst/>
          </a:prstGeom>
          <a:solidFill>
            <a:srgbClr val="FE9894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1" name="Прямая со стрелкой 40"/>
          <p:cNvCxnSpPr/>
          <p:nvPr/>
        </p:nvCxnSpPr>
        <p:spPr>
          <a:xfrm flipH="1">
            <a:off x="5486400" y="9753601"/>
            <a:ext cx="228602" cy="6950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Рисунок 4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0"/>
            <a:ext cx="6648000" cy="1085285"/>
          </a:xfrm>
          <a:prstGeom prst="rect">
            <a:avLst/>
          </a:prstGeom>
        </p:spPr>
      </p:pic>
      <p:grpSp>
        <p:nvGrpSpPr>
          <p:cNvPr id="43" name="Группа 42"/>
          <p:cNvGrpSpPr/>
          <p:nvPr/>
        </p:nvGrpSpPr>
        <p:grpSpPr>
          <a:xfrm>
            <a:off x="220800" y="5486400"/>
            <a:ext cx="6655800" cy="64577"/>
            <a:chOff x="220800" y="5486400"/>
            <a:chExt cx="6655800" cy="64577"/>
          </a:xfrm>
        </p:grpSpPr>
        <p:cxnSp>
          <p:nvCxnSpPr>
            <p:cNvPr id="44" name="Прямая соединительная линия 43"/>
            <p:cNvCxnSpPr/>
            <p:nvPr/>
          </p:nvCxnSpPr>
          <p:spPr>
            <a:xfrm flipV="1">
              <a:off x="220800" y="5544001"/>
              <a:ext cx="6655800" cy="6976"/>
            </a:xfrm>
            <a:prstGeom prst="line">
              <a:avLst/>
            </a:prstGeom>
            <a:ln w="63500">
              <a:solidFill>
                <a:srgbClr val="66CC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Прямая соединительная линия 44"/>
            <p:cNvCxnSpPr/>
            <p:nvPr/>
          </p:nvCxnSpPr>
          <p:spPr>
            <a:xfrm flipV="1">
              <a:off x="228600" y="5486400"/>
              <a:ext cx="6648000" cy="2400"/>
            </a:xfrm>
            <a:prstGeom prst="line">
              <a:avLst/>
            </a:prstGeom>
            <a:ln w="635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9" name="Прямая соединительная линия 48"/>
          <p:cNvCxnSpPr/>
          <p:nvPr/>
        </p:nvCxnSpPr>
        <p:spPr>
          <a:xfrm>
            <a:off x="254967" y="9530958"/>
            <a:ext cx="6592045" cy="9255"/>
          </a:xfrm>
          <a:prstGeom prst="line">
            <a:avLst/>
          </a:prstGeom>
          <a:ln w="635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>
            <a:off x="228600" y="9601200"/>
            <a:ext cx="6655800" cy="6950"/>
          </a:xfrm>
          <a:prstGeom prst="line">
            <a:avLst/>
          </a:prstGeom>
          <a:ln w="63500">
            <a:solidFill>
              <a:srgbClr val="66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>
            <a:off x="228600" y="0"/>
            <a:ext cx="34167" cy="9629001"/>
          </a:xfrm>
          <a:prstGeom prst="line">
            <a:avLst/>
          </a:prstGeom>
          <a:ln w="63500">
            <a:solidFill>
              <a:srgbClr val="66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Рисунок 5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34000" y="91422"/>
            <a:ext cx="1438781" cy="213378"/>
          </a:xfrm>
          <a:prstGeom prst="rect">
            <a:avLst/>
          </a:prstGeom>
        </p:spPr>
      </p:pic>
      <p:cxnSp>
        <p:nvCxnSpPr>
          <p:cNvPr id="51" name="Прямая соединительная линия 50"/>
          <p:cNvCxnSpPr/>
          <p:nvPr/>
        </p:nvCxnSpPr>
        <p:spPr>
          <a:xfrm flipH="1">
            <a:off x="6847012" y="0"/>
            <a:ext cx="10988" cy="9601200"/>
          </a:xfrm>
          <a:prstGeom prst="line">
            <a:avLst/>
          </a:prstGeom>
          <a:ln w="63500">
            <a:solidFill>
              <a:srgbClr val="66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5727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000" y="5791200"/>
            <a:ext cx="2160000" cy="32396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00" y="5791200"/>
            <a:ext cx="2160000" cy="323968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00" y="1865375"/>
            <a:ext cx="2160000" cy="324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200" y="1865400"/>
            <a:ext cx="2160000" cy="324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000" y="1865400"/>
            <a:ext cx="2160000" cy="3240000"/>
          </a:xfrm>
          <a:prstGeom prst="rect">
            <a:avLst/>
          </a:prstGeom>
        </p:spPr>
      </p:pic>
      <p:sp>
        <p:nvSpPr>
          <p:cNvPr id="24" name="object 7"/>
          <p:cNvSpPr txBox="1"/>
          <p:nvPr/>
        </p:nvSpPr>
        <p:spPr>
          <a:xfrm>
            <a:off x="381000" y="1138535"/>
            <a:ext cx="3886200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687"/>
            <a:r>
              <a:rPr lang="ru-RU" sz="3000" b="1" dirty="0" smtClean="0">
                <a:solidFill>
                  <a:srgbClr val="33CCFF"/>
                </a:solidFill>
                <a:latin typeface="+mj-lt"/>
                <a:cs typeface="Segoe UI"/>
              </a:rPr>
              <a:t>ОАО «</a:t>
            </a:r>
            <a:r>
              <a:rPr lang="ru-RU" sz="3000" b="1" dirty="0" err="1" smtClean="0">
                <a:solidFill>
                  <a:srgbClr val="33CCFF"/>
                </a:solidFill>
                <a:latin typeface="+mj-lt"/>
                <a:cs typeface="Segoe UI"/>
              </a:rPr>
              <a:t>Элиз</a:t>
            </a:r>
            <a:r>
              <a:rPr lang="ru-RU" sz="3000" b="1" dirty="0" smtClean="0">
                <a:solidFill>
                  <a:srgbClr val="33CCFF"/>
                </a:solidFill>
                <a:latin typeface="+mj-lt"/>
                <a:cs typeface="Segoe UI"/>
              </a:rPr>
              <a:t>»</a:t>
            </a:r>
            <a:endParaRPr sz="3000" b="1" dirty="0">
              <a:solidFill>
                <a:srgbClr val="33CCFF"/>
              </a:solidFill>
              <a:latin typeface="+mj-lt"/>
              <a:cs typeface="Segoe U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8600" y="4953000"/>
            <a:ext cx="2225400" cy="648000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Сорочка м.4327</a:t>
            </a:r>
          </a:p>
          <a:p>
            <a:pPr algn="ctr"/>
            <a:r>
              <a:rPr lang="ru-RU" sz="1000" b="1" dirty="0" smtClean="0">
                <a:solidFill>
                  <a:schemeClr val="bg1"/>
                </a:solidFill>
              </a:rPr>
              <a:t>Размер 122-146/30-33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488200" y="4953000"/>
            <a:ext cx="2160000" cy="648000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Сорочка м.5342</a:t>
            </a:r>
            <a:endParaRPr lang="ru-RU" b="1" dirty="0">
              <a:solidFill>
                <a:schemeClr val="bg1"/>
              </a:solidFill>
            </a:endParaRPr>
          </a:p>
          <a:p>
            <a:pPr algn="ctr"/>
            <a:r>
              <a:rPr lang="ru-RU" sz="1000" b="1" dirty="0" smtClean="0">
                <a:solidFill>
                  <a:schemeClr val="bg1"/>
                </a:solidFill>
              </a:rPr>
              <a:t>Размер 122-146/30-33</a:t>
            </a:r>
            <a:endParaRPr lang="ru-RU" sz="1000" b="1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698000" y="4953000"/>
            <a:ext cx="2160000" cy="648000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Сорочка м.5339</a:t>
            </a:r>
          </a:p>
          <a:p>
            <a:pPr algn="ctr"/>
            <a:r>
              <a:rPr lang="ru-RU" sz="1000" b="1" dirty="0" smtClean="0">
                <a:solidFill>
                  <a:schemeClr val="bg1"/>
                </a:solidFill>
              </a:rPr>
              <a:t>Размер 122-146/30-33</a:t>
            </a:r>
          </a:p>
          <a:p>
            <a:pPr algn="ctr">
              <a:spcBef>
                <a:spcPts val="400"/>
              </a:spcBef>
            </a:pPr>
            <a:endParaRPr lang="ru-RU" sz="2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223" y="1153091"/>
            <a:ext cx="502377" cy="523309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5638800" y="9629001"/>
            <a:ext cx="1219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dirty="0" smtClean="0">
                <a:hlinkClick r:id="rId9" action="ppaction://hlinksldjump"/>
              </a:rPr>
              <a:t>к  оглавлению</a:t>
            </a:r>
            <a:endParaRPr lang="ru-RU" sz="1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200" y="5791200"/>
            <a:ext cx="2160000" cy="324000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278400" y="8877000"/>
            <a:ext cx="2160000" cy="648000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Сорочка м.5344</a:t>
            </a:r>
          </a:p>
          <a:p>
            <a:pPr algn="ctr"/>
            <a:r>
              <a:rPr lang="ru-RU" sz="1000" b="1" dirty="0" smtClean="0">
                <a:solidFill>
                  <a:schemeClr val="bg1"/>
                </a:solidFill>
              </a:rPr>
              <a:t>Размер 122-146/30-33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699674" y="8877000"/>
            <a:ext cx="2160000" cy="648000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Сорочка м.4327</a:t>
            </a:r>
          </a:p>
          <a:p>
            <a:pPr algn="ctr"/>
            <a:r>
              <a:rPr lang="ru-RU" sz="1000" b="1" dirty="0" smtClean="0">
                <a:solidFill>
                  <a:schemeClr val="bg1"/>
                </a:solidFill>
              </a:rPr>
              <a:t>Размер 152-164/34-36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488200" y="8877000"/>
            <a:ext cx="2160000" cy="648000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Сорочка м.5333</a:t>
            </a:r>
          </a:p>
          <a:p>
            <a:pPr algn="ctr"/>
            <a:r>
              <a:rPr lang="ru-RU" sz="1000" b="1" dirty="0" smtClean="0">
                <a:solidFill>
                  <a:schemeClr val="bg1"/>
                </a:solidFill>
              </a:rPr>
              <a:t>Размер 122-146/30-33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8" name="Равнобедренный треугольник 27"/>
          <p:cNvSpPr/>
          <p:nvPr/>
        </p:nvSpPr>
        <p:spPr>
          <a:xfrm>
            <a:off x="1400273" y="1101164"/>
            <a:ext cx="152400" cy="96421"/>
          </a:xfrm>
          <a:prstGeom prst="triangle">
            <a:avLst/>
          </a:prstGeom>
          <a:solidFill>
            <a:srgbClr val="FE9894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9" name="Прямая со стрелкой 28"/>
          <p:cNvCxnSpPr/>
          <p:nvPr/>
        </p:nvCxnSpPr>
        <p:spPr>
          <a:xfrm flipH="1">
            <a:off x="5486400" y="9753601"/>
            <a:ext cx="228602" cy="6950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Рисунок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0"/>
            <a:ext cx="6648000" cy="1085285"/>
          </a:xfrm>
          <a:prstGeom prst="rect">
            <a:avLst/>
          </a:prstGeom>
        </p:spPr>
      </p:pic>
      <p:grpSp>
        <p:nvGrpSpPr>
          <p:cNvPr id="38" name="Группа 37"/>
          <p:cNvGrpSpPr/>
          <p:nvPr/>
        </p:nvGrpSpPr>
        <p:grpSpPr>
          <a:xfrm>
            <a:off x="228600" y="5650423"/>
            <a:ext cx="6655800" cy="64577"/>
            <a:chOff x="220800" y="5486400"/>
            <a:chExt cx="6655800" cy="64577"/>
          </a:xfrm>
        </p:grpSpPr>
        <p:cxnSp>
          <p:nvCxnSpPr>
            <p:cNvPr id="39" name="Прямая соединительная линия 38"/>
            <p:cNvCxnSpPr/>
            <p:nvPr/>
          </p:nvCxnSpPr>
          <p:spPr>
            <a:xfrm flipV="1">
              <a:off x="220800" y="5544001"/>
              <a:ext cx="6655800" cy="6976"/>
            </a:xfrm>
            <a:prstGeom prst="line">
              <a:avLst/>
            </a:prstGeom>
            <a:ln w="63500">
              <a:solidFill>
                <a:srgbClr val="66CC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39"/>
            <p:cNvCxnSpPr/>
            <p:nvPr/>
          </p:nvCxnSpPr>
          <p:spPr>
            <a:xfrm flipV="1">
              <a:off x="228600" y="5486400"/>
              <a:ext cx="6648000" cy="2400"/>
            </a:xfrm>
            <a:prstGeom prst="line">
              <a:avLst/>
            </a:prstGeom>
            <a:ln w="635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4" name="Прямая соединительная линия 43"/>
          <p:cNvCxnSpPr/>
          <p:nvPr/>
        </p:nvCxnSpPr>
        <p:spPr>
          <a:xfrm>
            <a:off x="254967" y="9530958"/>
            <a:ext cx="6592045" cy="9255"/>
          </a:xfrm>
          <a:prstGeom prst="line">
            <a:avLst/>
          </a:prstGeom>
          <a:ln w="635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228600" y="9601200"/>
            <a:ext cx="6655800" cy="6950"/>
          </a:xfrm>
          <a:prstGeom prst="line">
            <a:avLst/>
          </a:prstGeom>
          <a:ln w="63500">
            <a:solidFill>
              <a:srgbClr val="66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>
            <a:off x="228600" y="0"/>
            <a:ext cx="34167" cy="9629001"/>
          </a:xfrm>
          <a:prstGeom prst="line">
            <a:avLst/>
          </a:prstGeom>
          <a:ln w="63500">
            <a:solidFill>
              <a:srgbClr val="66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 flipH="1">
            <a:off x="6847012" y="0"/>
            <a:ext cx="10988" cy="9601200"/>
          </a:xfrm>
          <a:prstGeom prst="line">
            <a:avLst/>
          </a:prstGeom>
          <a:ln w="63500">
            <a:solidFill>
              <a:srgbClr val="66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Рисунок 4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34000" y="91422"/>
            <a:ext cx="1438781" cy="21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106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67" y="5791200"/>
            <a:ext cx="2180245" cy="311207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200" y="5791200"/>
            <a:ext cx="2160000" cy="323648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000" y="5791200"/>
            <a:ext cx="2160000" cy="32364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200" y="1752600"/>
            <a:ext cx="2160000" cy="324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000" y="1752600"/>
            <a:ext cx="2160000" cy="323646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766057"/>
            <a:ext cx="2209800" cy="323681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10000" y="4953000"/>
            <a:ext cx="2228400" cy="648000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b="1" dirty="0" smtClean="0">
                <a:solidFill>
                  <a:schemeClr val="bg1"/>
                </a:solidFill>
              </a:rPr>
              <a:t>Пиджак м.9006</a:t>
            </a:r>
          </a:p>
          <a:p>
            <a:pPr algn="ctr">
              <a:lnSpc>
                <a:spcPct val="70000"/>
              </a:lnSpc>
            </a:pPr>
            <a:r>
              <a:rPr lang="ru-RU" b="1" dirty="0" smtClean="0">
                <a:solidFill>
                  <a:schemeClr val="bg1"/>
                </a:solidFill>
              </a:rPr>
              <a:t>Брюки м.900</a:t>
            </a:r>
          </a:p>
          <a:p>
            <a:pPr algn="ctr"/>
            <a:r>
              <a:rPr lang="ru-RU" sz="1000" b="1" dirty="0" smtClean="0">
                <a:solidFill>
                  <a:schemeClr val="bg1"/>
                </a:solidFill>
              </a:rPr>
              <a:t>Размер 98-128/52-60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2" name="object 7"/>
          <p:cNvSpPr txBox="1"/>
          <p:nvPr/>
        </p:nvSpPr>
        <p:spPr>
          <a:xfrm>
            <a:off x="381000" y="1138535"/>
            <a:ext cx="3886200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687"/>
            <a:r>
              <a:rPr lang="ru-RU" sz="3000" b="1" dirty="0" smtClean="0">
                <a:solidFill>
                  <a:srgbClr val="33CCFF"/>
                </a:solidFill>
                <a:latin typeface="+mj-lt"/>
                <a:cs typeface="Segoe UI"/>
              </a:rPr>
              <a:t>ОАО «Коминтерн»</a:t>
            </a:r>
            <a:endParaRPr sz="3000" b="1" dirty="0">
              <a:solidFill>
                <a:srgbClr val="33CCFF"/>
              </a:solidFill>
              <a:latin typeface="+mj-lt"/>
              <a:cs typeface="Segoe UI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1281050"/>
            <a:ext cx="975333" cy="16675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5638800" y="9629001"/>
            <a:ext cx="1219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dirty="0" smtClean="0">
                <a:hlinkClick r:id="rId10" action="ppaction://hlinksldjump"/>
              </a:rPr>
              <a:t>к  оглавлению</a:t>
            </a:r>
            <a:endParaRPr lang="ru-RU" sz="1200" dirty="0"/>
          </a:p>
        </p:txBody>
      </p:sp>
      <p:sp>
        <p:nvSpPr>
          <p:cNvPr id="36" name="TextBox 35"/>
          <p:cNvSpPr txBox="1"/>
          <p:nvPr/>
        </p:nvSpPr>
        <p:spPr>
          <a:xfrm>
            <a:off x="2488200" y="4953000"/>
            <a:ext cx="2160000" cy="648000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b="1" dirty="0" smtClean="0">
                <a:solidFill>
                  <a:schemeClr val="bg1"/>
                </a:solidFill>
              </a:rPr>
              <a:t>Пиджак м.</a:t>
            </a:r>
            <a:r>
              <a:rPr lang="en-US" b="1" dirty="0" smtClean="0">
                <a:solidFill>
                  <a:schemeClr val="bg1"/>
                </a:solidFill>
              </a:rPr>
              <a:t>R</a:t>
            </a:r>
            <a:r>
              <a:rPr lang="ru-RU" b="1" dirty="0" smtClean="0">
                <a:solidFill>
                  <a:schemeClr val="bg1"/>
                </a:solidFill>
              </a:rPr>
              <a:t>9248</a:t>
            </a:r>
          </a:p>
          <a:p>
            <a:pPr algn="ctr">
              <a:lnSpc>
                <a:spcPct val="70000"/>
              </a:lnSpc>
            </a:pPr>
            <a:r>
              <a:rPr lang="ru-RU" b="1" dirty="0" smtClean="0">
                <a:solidFill>
                  <a:schemeClr val="bg1"/>
                </a:solidFill>
              </a:rPr>
              <a:t>Брюки м.</a:t>
            </a:r>
            <a:r>
              <a:rPr lang="en-US" b="1" dirty="0" smtClean="0">
                <a:solidFill>
                  <a:schemeClr val="bg1"/>
                </a:solidFill>
              </a:rPr>
              <a:t>833</a:t>
            </a:r>
            <a:endParaRPr lang="ru-RU" b="1" dirty="0" smtClean="0">
              <a:solidFill>
                <a:schemeClr val="bg1"/>
              </a:solidFill>
            </a:endParaRPr>
          </a:p>
          <a:p>
            <a:pPr algn="ctr"/>
            <a:r>
              <a:rPr lang="ru-RU" sz="1000" b="1" dirty="0" smtClean="0">
                <a:solidFill>
                  <a:schemeClr val="bg1"/>
                </a:solidFill>
              </a:rPr>
              <a:t>Размер 116-146/60-76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698000" y="4953000"/>
            <a:ext cx="2160000" cy="648000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b="1" dirty="0" smtClean="0">
                <a:solidFill>
                  <a:schemeClr val="bg1"/>
                </a:solidFill>
              </a:rPr>
              <a:t>Пиджак м.9006</a:t>
            </a:r>
          </a:p>
          <a:p>
            <a:pPr algn="ctr">
              <a:lnSpc>
                <a:spcPct val="70000"/>
              </a:lnSpc>
            </a:pPr>
            <a:r>
              <a:rPr lang="ru-RU" b="1" dirty="0" smtClean="0">
                <a:solidFill>
                  <a:schemeClr val="bg1"/>
                </a:solidFill>
              </a:rPr>
              <a:t>Брюки м.900</a:t>
            </a:r>
          </a:p>
          <a:p>
            <a:pPr algn="ctr"/>
            <a:r>
              <a:rPr lang="ru-RU" sz="1000" b="1" dirty="0" smtClean="0">
                <a:solidFill>
                  <a:schemeClr val="bg1"/>
                </a:solidFill>
              </a:rPr>
              <a:t>Размер 98-128/52-60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698000" y="8830174"/>
            <a:ext cx="2160000" cy="648000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b="1" dirty="0" smtClean="0">
                <a:solidFill>
                  <a:schemeClr val="bg1"/>
                </a:solidFill>
              </a:rPr>
              <a:t>Костюм м.</a:t>
            </a:r>
            <a:r>
              <a:rPr lang="en-US" b="1" dirty="0" smtClean="0">
                <a:solidFill>
                  <a:schemeClr val="bg1"/>
                </a:solidFill>
              </a:rPr>
              <a:t>9427</a:t>
            </a:r>
            <a:r>
              <a:rPr lang="ru-RU" b="1" dirty="0" smtClean="0">
                <a:solidFill>
                  <a:schemeClr val="bg1"/>
                </a:solidFill>
              </a:rPr>
              <a:t>/896</a:t>
            </a:r>
          </a:p>
          <a:p>
            <a:pPr algn="ctr">
              <a:lnSpc>
                <a:spcPct val="70000"/>
              </a:lnSpc>
            </a:pPr>
            <a:r>
              <a:rPr lang="ru-RU" b="1" dirty="0" smtClean="0">
                <a:solidFill>
                  <a:schemeClr val="bg1"/>
                </a:solidFill>
              </a:rPr>
              <a:t>Костюм м.9446/916</a:t>
            </a:r>
          </a:p>
          <a:p>
            <a:pPr algn="ctr"/>
            <a:r>
              <a:rPr lang="ru-RU" sz="1000" b="1" dirty="0" smtClean="0">
                <a:solidFill>
                  <a:schemeClr val="bg1"/>
                </a:solidFill>
              </a:rPr>
              <a:t>Размер 146-182/68-84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488200" y="8839200"/>
            <a:ext cx="2160000" cy="648000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b="1" dirty="0" smtClean="0">
                <a:solidFill>
                  <a:schemeClr val="bg1"/>
                </a:solidFill>
              </a:rPr>
              <a:t>Пиджак м.9006 Брюки м.900</a:t>
            </a:r>
          </a:p>
          <a:p>
            <a:pPr algn="ctr"/>
            <a:r>
              <a:rPr lang="ru-RU" sz="1000" b="1" dirty="0" smtClean="0">
                <a:solidFill>
                  <a:schemeClr val="bg1"/>
                </a:solidFill>
              </a:rPr>
              <a:t>Размер 98-128/52-60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20800" y="8848423"/>
            <a:ext cx="2217600" cy="648000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1600" b="1" dirty="0" smtClean="0">
                <a:solidFill>
                  <a:schemeClr val="bg1"/>
                </a:solidFill>
              </a:rPr>
              <a:t>Пиджак м.</a:t>
            </a:r>
            <a:r>
              <a:rPr lang="en-US" sz="1600" b="1" dirty="0" smtClean="0">
                <a:solidFill>
                  <a:schemeClr val="bg1"/>
                </a:solidFill>
              </a:rPr>
              <a:t>9255/9252</a:t>
            </a:r>
            <a:endParaRPr lang="en-US" sz="1600" b="1" dirty="0">
              <a:solidFill>
                <a:schemeClr val="bg1"/>
              </a:solidFill>
            </a:endParaRPr>
          </a:p>
          <a:p>
            <a:pPr algn="ctr">
              <a:lnSpc>
                <a:spcPct val="70000"/>
              </a:lnSpc>
            </a:pPr>
            <a:r>
              <a:rPr lang="ru-RU" sz="1500" b="1" dirty="0" smtClean="0">
                <a:solidFill>
                  <a:schemeClr val="bg1"/>
                </a:solidFill>
              </a:rPr>
              <a:t>Брюки </a:t>
            </a:r>
            <a:r>
              <a:rPr lang="ru-RU" sz="1600" b="1" dirty="0" smtClean="0">
                <a:solidFill>
                  <a:schemeClr val="bg1"/>
                </a:solidFill>
              </a:rPr>
              <a:t>м.833</a:t>
            </a:r>
          </a:p>
          <a:p>
            <a:pPr algn="ctr"/>
            <a:r>
              <a:rPr lang="ru-RU" sz="1000" b="1" dirty="0" smtClean="0">
                <a:solidFill>
                  <a:schemeClr val="bg1"/>
                </a:solidFill>
              </a:rPr>
              <a:t>Размер 116-146/60-76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7" name="Равнобедренный треугольник 26"/>
          <p:cNvSpPr/>
          <p:nvPr/>
        </p:nvSpPr>
        <p:spPr>
          <a:xfrm>
            <a:off x="1676400" y="1105551"/>
            <a:ext cx="152400" cy="96421"/>
          </a:xfrm>
          <a:prstGeom prst="triangle">
            <a:avLst/>
          </a:prstGeom>
          <a:solidFill>
            <a:srgbClr val="FE9894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8" name="Прямая со стрелкой 27"/>
          <p:cNvCxnSpPr/>
          <p:nvPr/>
        </p:nvCxnSpPr>
        <p:spPr>
          <a:xfrm flipH="1">
            <a:off x="5486400" y="9753601"/>
            <a:ext cx="228602" cy="6950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Рисунок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0"/>
            <a:ext cx="6648000" cy="1085285"/>
          </a:xfrm>
          <a:prstGeom prst="rect">
            <a:avLst/>
          </a:prstGeom>
        </p:spPr>
      </p:pic>
      <p:grpSp>
        <p:nvGrpSpPr>
          <p:cNvPr id="30" name="Группа 29"/>
          <p:cNvGrpSpPr/>
          <p:nvPr/>
        </p:nvGrpSpPr>
        <p:grpSpPr>
          <a:xfrm>
            <a:off x="220800" y="5650423"/>
            <a:ext cx="6655800" cy="64577"/>
            <a:chOff x="220800" y="5486400"/>
            <a:chExt cx="6655800" cy="64577"/>
          </a:xfrm>
        </p:grpSpPr>
        <p:cxnSp>
          <p:nvCxnSpPr>
            <p:cNvPr id="39" name="Прямая соединительная линия 38"/>
            <p:cNvCxnSpPr/>
            <p:nvPr/>
          </p:nvCxnSpPr>
          <p:spPr>
            <a:xfrm flipV="1">
              <a:off x="220800" y="5544001"/>
              <a:ext cx="6655800" cy="6976"/>
            </a:xfrm>
            <a:prstGeom prst="line">
              <a:avLst/>
            </a:prstGeom>
            <a:ln w="63500">
              <a:solidFill>
                <a:srgbClr val="66CC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Прямая соединительная линия 40"/>
            <p:cNvCxnSpPr/>
            <p:nvPr/>
          </p:nvCxnSpPr>
          <p:spPr>
            <a:xfrm flipV="1">
              <a:off x="228600" y="5486400"/>
              <a:ext cx="6648000" cy="2400"/>
            </a:xfrm>
            <a:prstGeom prst="line">
              <a:avLst/>
            </a:prstGeom>
            <a:ln w="635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3" name="Прямая соединительная линия 42"/>
          <p:cNvCxnSpPr/>
          <p:nvPr/>
        </p:nvCxnSpPr>
        <p:spPr>
          <a:xfrm>
            <a:off x="254967" y="9530958"/>
            <a:ext cx="6592045" cy="9255"/>
          </a:xfrm>
          <a:prstGeom prst="line">
            <a:avLst/>
          </a:prstGeom>
          <a:ln w="635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>
            <a:off x="202200" y="9601200"/>
            <a:ext cx="6655800" cy="6950"/>
          </a:xfrm>
          <a:prstGeom prst="line">
            <a:avLst/>
          </a:prstGeom>
          <a:ln w="63500">
            <a:solidFill>
              <a:srgbClr val="66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 flipH="1">
            <a:off x="6847012" y="0"/>
            <a:ext cx="10988" cy="9601200"/>
          </a:xfrm>
          <a:prstGeom prst="line">
            <a:avLst/>
          </a:prstGeom>
          <a:ln w="63500">
            <a:solidFill>
              <a:srgbClr val="66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228600" y="-15769"/>
            <a:ext cx="7800" cy="9629001"/>
          </a:xfrm>
          <a:prstGeom prst="line">
            <a:avLst/>
          </a:prstGeom>
          <a:ln w="63500">
            <a:solidFill>
              <a:srgbClr val="66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Рисунок 4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34000" y="91422"/>
            <a:ext cx="1438781" cy="21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18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00" y="5841501"/>
            <a:ext cx="2160000" cy="302336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000" y="5841856"/>
            <a:ext cx="2160000" cy="3023363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200" y="5841501"/>
            <a:ext cx="2160000" cy="302371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00" y="1929578"/>
            <a:ext cx="2160000" cy="309962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000" y="1905000"/>
            <a:ext cx="2165898" cy="31013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200" y="1937167"/>
            <a:ext cx="2160000" cy="302336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78400" y="4990800"/>
            <a:ext cx="2160000" cy="648000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Платье м.Л268064</a:t>
            </a:r>
          </a:p>
          <a:p>
            <a:pPr algn="ctr"/>
            <a:r>
              <a:rPr lang="ru-RU" sz="1000" b="1" dirty="0" smtClean="0">
                <a:solidFill>
                  <a:schemeClr val="bg1"/>
                </a:solidFill>
              </a:rPr>
              <a:t>Размер 158-170/80-96</a:t>
            </a:r>
            <a:endParaRPr lang="ru-RU" sz="1000" b="1" dirty="0">
              <a:solidFill>
                <a:schemeClr val="bg1"/>
              </a:solidFill>
            </a:endParaRPr>
          </a:p>
          <a:p>
            <a:pPr algn="ctr"/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698000" y="4990800"/>
            <a:ext cx="2160000" cy="648000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Юбка м.Ш278061</a:t>
            </a:r>
          </a:p>
          <a:p>
            <a:pPr algn="ctr"/>
            <a:r>
              <a:rPr lang="ru-RU" sz="1000" b="1" dirty="0" smtClean="0">
                <a:solidFill>
                  <a:schemeClr val="bg1"/>
                </a:solidFill>
              </a:rPr>
              <a:t>Размер 146-164/76-84</a:t>
            </a:r>
            <a:endParaRPr lang="ru-RU" sz="200" b="1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698000" y="8839200"/>
            <a:ext cx="2160000" cy="648000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b="1" dirty="0">
                <a:solidFill>
                  <a:schemeClr val="bg1"/>
                </a:solidFill>
              </a:rPr>
              <a:t>Блузка м.Ш078011</a:t>
            </a:r>
          </a:p>
          <a:p>
            <a:pPr algn="ctr">
              <a:lnSpc>
                <a:spcPct val="70000"/>
              </a:lnSpc>
            </a:pPr>
            <a:r>
              <a:rPr lang="ru-RU" b="1" dirty="0" smtClean="0">
                <a:solidFill>
                  <a:schemeClr val="bg1"/>
                </a:solidFill>
              </a:rPr>
              <a:t>Юбка м.Л278063</a:t>
            </a:r>
          </a:p>
          <a:p>
            <a:pPr algn="ctr">
              <a:spcBef>
                <a:spcPts val="400"/>
              </a:spcBef>
            </a:pPr>
            <a:r>
              <a:rPr lang="ru-RU" sz="900" b="1" dirty="0">
                <a:solidFill>
                  <a:schemeClr val="bg1"/>
                </a:solidFill>
              </a:rPr>
              <a:t>Размер </a:t>
            </a:r>
            <a:r>
              <a:rPr lang="ru-RU" sz="900" b="1" dirty="0" smtClean="0">
                <a:solidFill>
                  <a:schemeClr val="bg1"/>
                </a:solidFill>
              </a:rPr>
              <a:t>152-164/76-84</a:t>
            </a:r>
            <a:endParaRPr lang="ru-RU" sz="900" b="1" dirty="0">
              <a:solidFill>
                <a:schemeClr val="bg1"/>
              </a:solidFill>
            </a:endParaRPr>
          </a:p>
          <a:p>
            <a:pPr algn="ctr">
              <a:spcBef>
                <a:spcPts val="400"/>
              </a:spcBef>
            </a:pPr>
            <a:endParaRPr lang="ru-RU" sz="200" b="1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488200" y="8828245"/>
            <a:ext cx="2160000" cy="648000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pPr algn="ctr"/>
            <a:endParaRPr lang="ru-RU" sz="900" b="1" dirty="0" smtClean="0">
              <a:solidFill>
                <a:schemeClr val="bg1"/>
              </a:solidFill>
            </a:endParaRPr>
          </a:p>
          <a:p>
            <a:pPr algn="ctr">
              <a:spcBef>
                <a:spcPts val="400"/>
              </a:spcBef>
            </a:pPr>
            <a:endParaRPr lang="ru-RU" sz="200" b="1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78400" y="8835777"/>
            <a:ext cx="2160000" cy="648000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Жилет м.Л788058</a:t>
            </a:r>
            <a:endParaRPr lang="ru-RU" b="1" dirty="0">
              <a:solidFill>
                <a:schemeClr val="bg1"/>
              </a:solidFill>
            </a:endParaRPr>
          </a:p>
          <a:p>
            <a:pPr algn="ctr"/>
            <a:r>
              <a:rPr lang="ru-RU" sz="1000" b="1" dirty="0" smtClean="0">
                <a:solidFill>
                  <a:schemeClr val="bg1"/>
                </a:solidFill>
              </a:rPr>
              <a:t>Размер 164-170/80-96</a:t>
            </a:r>
            <a:endParaRPr lang="ru-RU" sz="1000" b="1" dirty="0">
              <a:solidFill>
                <a:schemeClr val="bg1"/>
              </a:solidFill>
            </a:endParaRPr>
          </a:p>
        </p:txBody>
      </p:sp>
      <p:sp>
        <p:nvSpPr>
          <p:cNvPr id="35" name="object 7"/>
          <p:cNvSpPr txBox="1"/>
          <p:nvPr/>
        </p:nvSpPr>
        <p:spPr>
          <a:xfrm>
            <a:off x="381000" y="1138535"/>
            <a:ext cx="3886200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687"/>
            <a:r>
              <a:rPr lang="ru-RU" sz="3000" b="1" dirty="0" smtClean="0">
                <a:solidFill>
                  <a:srgbClr val="33CCFF"/>
                </a:solidFill>
                <a:latin typeface="+mj-lt"/>
                <a:cs typeface="Segoe UI"/>
              </a:rPr>
              <a:t>ОАО «</a:t>
            </a:r>
            <a:r>
              <a:rPr lang="ru-RU" sz="3000" b="1" dirty="0" err="1" smtClean="0">
                <a:solidFill>
                  <a:srgbClr val="33CCFF"/>
                </a:solidFill>
                <a:latin typeface="+mj-lt"/>
                <a:cs typeface="Segoe UI"/>
              </a:rPr>
              <a:t>Элод</a:t>
            </a:r>
            <a:r>
              <a:rPr lang="ru-RU" sz="3000" b="1" dirty="0" smtClean="0">
                <a:solidFill>
                  <a:srgbClr val="33CCFF"/>
                </a:solidFill>
                <a:latin typeface="+mj-lt"/>
                <a:cs typeface="Segoe UI"/>
              </a:rPr>
              <a:t>»</a:t>
            </a:r>
            <a:endParaRPr sz="3000" b="1" dirty="0">
              <a:solidFill>
                <a:srgbClr val="33CCFF"/>
              </a:solidFill>
              <a:latin typeface="+mj-lt"/>
              <a:cs typeface="Segoe UI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166151"/>
            <a:ext cx="712120" cy="357849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5638800" y="9629001"/>
            <a:ext cx="1219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dirty="0" smtClean="0">
                <a:hlinkClick r:id="rId10" action="ppaction://hlinksldjump"/>
              </a:rPr>
              <a:t>к  оглавлению</a:t>
            </a:r>
            <a:endParaRPr lang="ru-RU" sz="1200" dirty="0"/>
          </a:p>
        </p:txBody>
      </p:sp>
      <p:sp>
        <p:nvSpPr>
          <p:cNvPr id="33" name="TextBox 32"/>
          <p:cNvSpPr txBox="1"/>
          <p:nvPr/>
        </p:nvSpPr>
        <p:spPr>
          <a:xfrm>
            <a:off x="2488200" y="4990800"/>
            <a:ext cx="2160000" cy="648000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b="1" dirty="0" smtClean="0">
                <a:solidFill>
                  <a:schemeClr val="bg1"/>
                </a:solidFill>
              </a:rPr>
              <a:t>Блузка м.Ш078065</a:t>
            </a:r>
          </a:p>
          <a:p>
            <a:pPr algn="ctr">
              <a:lnSpc>
                <a:spcPct val="70000"/>
              </a:lnSpc>
            </a:pPr>
            <a:r>
              <a:rPr lang="ru-RU" b="1" dirty="0" smtClean="0">
                <a:solidFill>
                  <a:schemeClr val="bg1"/>
                </a:solidFill>
              </a:rPr>
              <a:t>Брюки м.Ш068059</a:t>
            </a:r>
          </a:p>
          <a:p>
            <a:pPr algn="ctr"/>
            <a:r>
              <a:rPr lang="ru-RU" sz="1000" b="1" dirty="0" smtClean="0">
                <a:solidFill>
                  <a:schemeClr val="bg1"/>
                </a:solidFill>
              </a:rPr>
              <a:t>Размер 152-164/76-84</a:t>
            </a:r>
            <a:endParaRPr lang="ru-RU" sz="200" b="1" dirty="0">
              <a:solidFill>
                <a:schemeClr val="bg1"/>
              </a:solidFill>
            </a:endParaRPr>
          </a:p>
        </p:txBody>
      </p:sp>
      <p:sp>
        <p:nvSpPr>
          <p:cNvPr id="30" name="Равнобедренный треугольник 29"/>
          <p:cNvSpPr/>
          <p:nvPr/>
        </p:nvSpPr>
        <p:spPr>
          <a:xfrm>
            <a:off x="1905000" y="1105551"/>
            <a:ext cx="152400" cy="96421"/>
          </a:xfrm>
          <a:prstGeom prst="triangle">
            <a:avLst/>
          </a:prstGeom>
          <a:solidFill>
            <a:srgbClr val="FE9894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0" name="Прямая со стрелкой 39"/>
          <p:cNvCxnSpPr/>
          <p:nvPr/>
        </p:nvCxnSpPr>
        <p:spPr>
          <a:xfrm flipH="1">
            <a:off x="5486400" y="9753601"/>
            <a:ext cx="228602" cy="6950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Рисунок 4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0"/>
            <a:ext cx="6648000" cy="1085285"/>
          </a:xfrm>
          <a:prstGeom prst="rect">
            <a:avLst/>
          </a:prstGeom>
        </p:spPr>
      </p:pic>
      <p:grpSp>
        <p:nvGrpSpPr>
          <p:cNvPr id="42" name="Группа 41"/>
          <p:cNvGrpSpPr/>
          <p:nvPr/>
        </p:nvGrpSpPr>
        <p:grpSpPr>
          <a:xfrm>
            <a:off x="154097" y="5694317"/>
            <a:ext cx="6655800" cy="64577"/>
            <a:chOff x="220800" y="5486400"/>
            <a:chExt cx="6655800" cy="64577"/>
          </a:xfrm>
        </p:grpSpPr>
        <p:cxnSp>
          <p:nvCxnSpPr>
            <p:cNvPr id="43" name="Прямая соединительная линия 42"/>
            <p:cNvCxnSpPr/>
            <p:nvPr/>
          </p:nvCxnSpPr>
          <p:spPr>
            <a:xfrm flipV="1">
              <a:off x="220800" y="5544001"/>
              <a:ext cx="6655800" cy="6976"/>
            </a:xfrm>
            <a:prstGeom prst="line">
              <a:avLst/>
            </a:prstGeom>
            <a:ln w="63500">
              <a:solidFill>
                <a:srgbClr val="66CC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Прямая соединительная линия 44"/>
            <p:cNvCxnSpPr/>
            <p:nvPr/>
          </p:nvCxnSpPr>
          <p:spPr>
            <a:xfrm flipV="1">
              <a:off x="228600" y="5486400"/>
              <a:ext cx="6648000" cy="2400"/>
            </a:xfrm>
            <a:prstGeom prst="line">
              <a:avLst/>
            </a:prstGeom>
            <a:ln w="635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6" name="Прямая соединительная линия 45"/>
          <p:cNvCxnSpPr/>
          <p:nvPr/>
        </p:nvCxnSpPr>
        <p:spPr>
          <a:xfrm>
            <a:off x="254967" y="9530958"/>
            <a:ext cx="6592045" cy="9255"/>
          </a:xfrm>
          <a:prstGeom prst="line">
            <a:avLst/>
          </a:prstGeom>
          <a:ln w="635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>
            <a:off x="228600" y="9601200"/>
            <a:ext cx="6655800" cy="6950"/>
          </a:xfrm>
          <a:prstGeom prst="line">
            <a:avLst/>
          </a:prstGeom>
          <a:ln w="63500">
            <a:solidFill>
              <a:srgbClr val="66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 flipH="1">
            <a:off x="6847012" y="0"/>
            <a:ext cx="10988" cy="9601200"/>
          </a:xfrm>
          <a:prstGeom prst="line">
            <a:avLst/>
          </a:prstGeom>
          <a:ln w="63500">
            <a:solidFill>
              <a:srgbClr val="66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>
            <a:off x="228600" y="0"/>
            <a:ext cx="34167" cy="9629001"/>
          </a:xfrm>
          <a:prstGeom prst="line">
            <a:avLst/>
          </a:prstGeom>
          <a:ln w="63500">
            <a:solidFill>
              <a:srgbClr val="66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Рисунок 4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34000" y="91422"/>
            <a:ext cx="1438781" cy="21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38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737" y="5861606"/>
            <a:ext cx="2103263" cy="297759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37" y="5715000"/>
            <a:ext cx="2103263" cy="312833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200" y="1717962"/>
            <a:ext cx="2160000" cy="32029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000" y="1708811"/>
            <a:ext cx="2160000" cy="324418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00" y="1747951"/>
            <a:ext cx="2160000" cy="321258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438400" y="4953000"/>
            <a:ext cx="2160000" cy="648000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Платье м.Ш-2319</a:t>
            </a:r>
            <a:endParaRPr lang="ru-RU" b="1" dirty="0">
              <a:solidFill>
                <a:schemeClr val="bg1"/>
              </a:solidFill>
            </a:endParaRPr>
          </a:p>
          <a:p>
            <a:pPr algn="ctr"/>
            <a:r>
              <a:rPr lang="ru-RU" sz="1000" b="1" dirty="0" smtClean="0">
                <a:solidFill>
                  <a:schemeClr val="bg1"/>
                </a:solidFill>
              </a:rPr>
              <a:t>Размер 122-146/60-76</a:t>
            </a:r>
            <a:endParaRPr lang="ru-RU" sz="1000" b="1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648200" y="4953000"/>
            <a:ext cx="2160000" cy="648000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Сарафан м.Ш-2283</a:t>
            </a:r>
          </a:p>
          <a:p>
            <a:pPr algn="ctr"/>
            <a:r>
              <a:rPr lang="ru-RU" sz="1000" b="1" dirty="0" smtClean="0">
                <a:solidFill>
                  <a:schemeClr val="bg1"/>
                </a:solidFill>
              </a:rPr>
              <a:t>Размер 122-146/60-76</a:t>
            </a:r>
          </a:p>
        </p:txBody>
      </p:sp>
      <p:sp>
        <p:nvSpPr>
          <p:cNvPr id="32" name="object 7"/>
          <p:cNvSpPr txBox="1"/>
          <p:nvPr/>
        </p:nvSpPr>
        <p:spPr>
          <a:xfrm>
            <a:off x="381000" y="1138535"/>
            <a:ext cx="4038600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687"/>
            <a:r>
              <a:rPr lang="ru-RU" sz="3000" b="1" dirty="0" smtClean="0">
                <a:solidFill>
                  <a:srgbClr val="33CCFF"/>
                </a:solidFill>
                <a:latin typeface="+mj-lt"/>
                <a:cs typeface="Segoe UI"/>
              </a:rPr>
              <a:t>ОАО «</a:t>
            </a:r>
            <a:r>
              <a:rPr lang="ru-RU" sz="3000" b="1" dirty="0" err="1" smtClean="0">
                <a:solidFill>
                  <a:srgbClr val="33CCFF"/>
                </a:solidFill>
                <a:latin typeface="+mj-lt"/>
                <a:cs typeface="Segoe UI"/>
              </a:rPr>
              <a:t>Жлобинская</a:t>
            </a:r>
            <a:r>
              <a:rPr lang="ru-RU" sz="3000" b="1" dirty="0" smtClean="0">
                <a:solidFill>
                  <a:srgbClr val="33CCFF"/>
                </a:solidFill>
                <a:latin typeface="+mj-lt"/>
                <a:cs typeface="Segoe UI"/>
              </a:rPr>
              <a:t> ШФ»</a:t>
            </a:r>
            <a:endParaRPr sz="3000" b="1" dirty="0">
              <a:solidFill>
                <a:srgbClr val="33CCFF"/>
              </a:solidFill>
              <a:latin typeface="+mj-lt"/>
              <a:cs typeface="Segoe UI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1128713"/>
            <a:ext cx="807429" cy="319087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5638800" y="9629001"/>
            <a:ext cx="1219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dirty="0" smtClean="0">
                <a:hlinkClick r:id="rId9" action="ppaction://hlinksldjump"/>
              </a:rPr>
              <a:t>к  оглавлению</a:t>
            </a:r>
            <a:endParaRPr lang="ru-RU" sz="12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275" y="5815537"/>
            <a:ext cx="2160000" cy="3023663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308737" y="8854953"/>
            <a:ext cx="2160000" cy="648000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Сарафан м.Ш-2300</a:t>
            </a:r>
          </a:p>
          <a:p>
            <a:pPr algn="ctr"/>
            <a:r>
              <a:rPr lang="ru-RU" sz="1000" b="1" dirty="0" smtClean="0">
                <a:solidFill>
                  <a:schemeClr val="bg1"/>
                </a:solidFill>
              </a:rPr>
              <a:t>Размер 122-146/60-76</a:t>
            </a:r>
            <a:endParaRPr lang="ru-RU" sz="1000" b="1" dirty="0">
              <a:solidFill>
                <a:schemeClr val="bg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497874" y="8861079"/>
            <a:ext cx="2160000" cy="648000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b="1" dirty="0" smtClean="0">
                <a:solidFill>
                  <a:schemeClr val="bg1"/>
                </a:solidFill>
              </a:rPr>
              <a:t>Жилет м.25</a:t>
            </a:r>
          </a:p>
          <a:p>
            <a:pPr algn="ctr">
              <a:lnSpc>
                <a:spcPct val="70000"/>
              </a:lnSpc>
            </a:pPr>
            <a:r>
              <a:rPr lang="ru-RU" b="1" dirty="0" smtClean="0">
                <a:solidFill>
                  <a:schemeClr val="bg1"/>
                </a:solidFill>
              </a:rPr>
              <a:t>Брюки м.16</a:t>
            </a:r>
          </a:p>
          <a:p>
            <a:pPr algn="ctr"/>
            <a:r>
              <a:rPr lang="ru-RU" sz="1000" b="1" dirty="0" smtClean="0">
                <a:solidFill>
                  <a:schemeClr val="bg1"/>
                </a:solidFill>
              </a:rPr>
              <a:t>Размер 122-146/60-76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682831" y="8861079"/>
            <a:ext cx="2160000" cy="648000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Блузка м.Ш-2449</a:t>
            </a:r>
          </a:p>
          <a:p>
            <a:pPr algn="ctr"/>
            <a:r>
              <a:rPr lang="ru-RU" sz="1000" b="1" dirty="0" smtClean="0">
                <a:solidFill>
                  <a:schemeClr val="bg1"/>
                </a:solidFill>
              </a:rPr>
              <a:t>Размер 122-146/60-76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8" name="Равнобедренный треугольник 27"/>
          <p:cNvSpPr/>
          <p:nvPr/>
        </p:nvSpPr>
        <p:spPr>
          <a:xfrm>
            <a:off x="2133600" y="1089893"/>
            <a:ext cx="152400" cy="96421"/>
          </a:xfrm>
          <a:prstGeom prst="triangle">
            <a:avLst/>
          </a:prstGeom>
          <a:solidFill>
            <a:srgbClr val="FE9894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9" name="Прямая со стрелкой 28"/>
          <p:cNvCxnSpPr/>
          <p:nvPr/>
        </p:nvCxnSpPr>
        <p:spPr>
          <a:xfrm flipH="1">
            <a:off x="5486400" y="9753601"/>
            <a:ext cx="228602" cy="6950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Рисунок 2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0"/>
            <a:ext cx="6648000" cy="1085285"/>
          </a:xfrm>
          <a:prstGeom prst="rect">
            <a:avLst/>
          </a:prstGeom>
        </p:spPr>
      </p:pic>
      <p:grpSp>
        <p:nvGrpSpPr>
          <p:cNvPr id="39" name="Группа 38"/>
          <p:cNvGrpSpPr/>
          <p:nvPr/>
        </p:nvGrpSpPr>
        <p:grpSpPr>
          <a:xfrm>
            <a:off x="220800" y="5638800"/>
            <a:ext cx="6655800" cy="64577"/>
            <a:chOff x="220800" y="5486400"/>
            <a:chExt cx="6655800" cy="64577"/>
          </a:xfrm>
        </p:grpSpPr>
        <p:cxnSp>
          <p:nvCxnSpPr>
            <p:cNvPr id="40" name="Прямая соединительная линия 39"/>
            <p:cNvCxnSpPr/>
            <p:nvPr/>
          </p:nvCxnSpPr>
          <p:spPr>
            <a:xfrm flipV="1">
              <a:off x="220800" y="5544001"/>
              <a:ext cx="6655800" cy="6976"/>
            </a:xfrm>
            <a:prstGeom prst="line">
              <a:avLst/>
            </a:prstGeom>
            <a:ln w="63500">
              <a:solidFill>
                <a:srgbClr val="66CC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Прямая соединительная линия 40"/>
            <p:cNvCxnSpPr/>
            <p:nvPr/>
          </p:nvCxnSpPr>
          <p:spPr>
            <a:xfrm flipV="1">
              <a:off x="228600" y="5486400"/>
              <a:ext cx="6648000" cy="2400"/>
            </a:xfrm>
            <a:prstGeom prst="line">
              <a:avLst/>
            </a:prstGeom>
            <a:ln w="635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228600" y="4953000"/>
            <a:ext cx="2160000" cy="648000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Сарафан м.Ш-2309</a:t>
            </a:r>
          </a:p>
          <a:p>
            <a:pPr algn="ctr"/>
            <a:r>
              <a:rPr lang="ru-RU" sz="1000" b="1" dirty="0" smtClean="0">
                <a:solidFill>
                  <a:schemeClr val="bg1"/>
                </a:solidFill>
              </a:rPr>
              <a:t>Размер 122-146/60-76</a:t>
            </a:r>
            <a:endParaRPr lang="ru-RU" b="1" dirty="0">
              <a:solidFill>
                <a:schemeClr val="bg1"/>
              </a:solidFill>
            </a:endParaRPr>
          </a:p>
        </p:txBody>
      </p:sp>
      <p:cxnSp>
        <p:nvCxnSpPr>
          <p:cNvPr id="42" name="Прямая соединительная линия 41"/>
          <p:cNvCxnSpPr/>
          <p:nvPr/>
        </p:nvCxnSpPr>
        <p:spPr>
          <a:xfrm>
            <a:off x="254967" y="9530958"/>
            <a:ext cx="6592045" cy="9255"/>
          </a:xfrm>
          <a:prstGeom prst="line">
            <a:avLst/>
          </a:prstGeom>
          <a:ln w="635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>
            <a:off x="228600" y="9601200"/>
            <a:ext cx="6655800" cy="6950"/>
          </a:xfrm>
          <a:prstGeom prst="line">
            <a:avLst/>
          </a:prstGeom>
          <a:ln w="63500">
            <a:solidFill>
              <a:srgbClr val="66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 flipH="1">
            <a:off x="6847012" y="0"/>
            <a:ext cx="10988" cy="9601200"/>
          </a:xfrm>
          <a:prstGeom prst="line">
            <a:avLst/>
          </a:prstGeom>
          <a:ln w="63500">
            <a:solidFill>
              <a:srgbClr val="66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>
            <a:off x="228600" y="0"/>
            <a:ext cx="34167" cy="9629001"/>
          </a:xfrm>
          <a:prstGeom prst="line">
            <a:avLst/>
          </a:prstGeom>
          <a:ln w="63500">
            <a:solidFill>
              <a:srgbClr val="66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Рисунок 4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34000" y="91422"/>
            <a:ext cx="1438781" cy="21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44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 descr="\\Server\общие_документы\Коммерческий отдел\Светлана Татаринова ВАЙЛДБЕРРИЗ\фото школа\18с-106н-с78-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48350" y="5694752"/>
            <a:ext cx="2160000" cy="32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815" y="1749600"/>
            <a:ext cx="2159185" cy="3204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499" y="5790305"/>
            <a:ext cx="2030501" cy="304889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200" y="1708774"/>
            <a:ext cx="2160000" cy="32436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67" y="1749600"/>
            <a:ext cx="2183433" cy="3204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78400" y="4953000"/>
            <a:ext cx="2160000" cy="648000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b="1" dirty="0" smtClean="0">
                <a:solidFill>
                  <a:schemeClr val="bg1"/>
                </a:solidFill>
              </a:rPr>
              <a:t>Жилет м.60</a:t>
            </a:r>
          </a:p>
          <a:p>
            <a:pPr algn="ctr">
              <a:lnSpc>
                <a:spcPct val="70000"/>
              </a:lnSpc>
            </a:pPr>
            <a:r>
              <a:rPr lang="ru-RU" b="1" dirty="0" smtClean="0">
                <a:solidFill>
                  <a:schemeClr val="bg1"/>
                </a:solidFill>
              </a:rPr>
              <a:t>Брюки м.51.2</a:t>
            </a:r>
          </a:p>
          <a:p>
            <a:pPr algn="ctr"/>
            <a:r>
              <a:rPr lang="ru-RU" sz="1000" b="1" dirty="0" smtClean="0">
                <a:solidFill>
                  <a:schemeClr val="bg1"/>
                </a:solidFill>
              </a:rPr>
              <a:t>Размер 122-146/60-76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488200" y="4953000"/>
            <a:ext cx="2160000" cy="648000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Юбка м.Ш-2259</a:t>
            </a:r>
            <a:endParaRPr lang="ru-RU" b="1" dirty="0">
              <a:solidFill>
                <a:schemeClr val="bg1"/>
              </a:solidFill>
            </a:endParaRPr>
          </a:p>
          <a:p>
            <a:pPr algn="ctr"/>
            <a:r>
              <a:rPr lang="ru-RU" sz="1000" b="1" dirty="0" smtClean="0">
                <a:solidFill>
                  <a:schemeClr val="bg1"/>
                </a:solidFill>
              </a:rPr>
              <a:t>Размер 122-146/60-76</a:t>
            </a:r>
            <a:endParaRPr lang="ru-RU" sz="1000" b="1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698000" y="4953000"/>
            <a:ext cx="2160000" cy="648000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Юбка м.Ш-2311</a:t>
            </a:r>
          </a:p>
          <a:p>
            <a:pPr algn="ctr"/>
            <a:r>
              <a:rPr lang="ru-RU" sz="1000" b="1" dirty="0" smtClean="0">
                <a:solidFill>
                  <a:schemeClr val="bg1"/>
                </a:solidFill>
              </a:rPr>
              <a:t>Размер 98-122/52-60</a:t>
            </a:r>
          </a:p>
        </p:txBody>
      </p:sp>
      <p:sp>
        <p:nvSpPr>
          <p:cNvPr id="32" name="object 7"/>
          <p:cNvSpPr txBox="1"/>
          <p:nvPr/>
        </p:nvSpPr>
        <p:spPr>
          <a:xfrm>
            <a:off x="381000" y="1138535"/>
            <a:ext cx="4038600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687"/>
            <a:r>
              <a:rPr lang="ru-RU" sz="3000" b="1" dirty="0" smtClean="0">
                <a:solidFill>
                  <a:srgbClr val="33CCFF"/>
                </a:solidFill>
                <a:latin typeface="+mj-lt"/>
                <a:cs typeface="Segoe UI"/>
              </a:rPr>
              <a:t>ОАО «</a:t>
            </a:r>
            <a:r>
              <a:rPr lang="ru-RU" sz="3000" b="1" dirty="0" err="1" smtClean="0">
                <a:solidFill>
                  <a:srgbClr val="33CCFF"/>
                </a:solidFill>
                <a:latin typeface="+mj-lt"/>
                <a:cs typeface="Segoe UI"/>
              </a:rPr>
              <a:t>Жлобинская</a:t>
            </a:r>
            <a:r>
              <a:rPr lang="ru-RU" sz="3000" b="1" dirty="0" smtClean="0">
                <a:solidFill>
                  <a:srgbClr val="33CCFF"/>
                </a:solidFill>
                <a:latin typeface="+mj-lt"/>
                <a:cs typeface="Segoe UI"/>
              </a:rPr>
              <a:t> ШФ»</a:t>
            </a:r>
            <a:endParaRPr sz="3000" b="1" dirty="0">
              <a:solidFill>
                <a:srgbClr val="33CCFF"/>
              </a:solidFill>
              <a:latin typeface="+mj-lt"/>
              <a:cs typeface="Segoe UI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1128713"/>
            <a:ext cx="807429" cy="319087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5638800" y="9629001"/>
            <a:ext cx="1219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dirty="0" smtClean="0">
                <a:hlinkClick r:id="rId9" action="ppaction://hlinksldjump"/>
              </a:rPr>
              <a:t>к  оглавлению</a:t>
            </a:r>
            <a:endParaRPr lang="ru-RU" sz="1200" dirty="0"/>
          </a:p>
        </p:txBody>
      </p:sp>
      <p:sp>
        <p:nvSpPr>
          <p:cNvPr id="36" name="TextBox 35"/>
          <p:cNvSpPr txBox="1"/>
          <p:nvPr/>
        </p:nvSpPr>
        <p:spPr>
          <a:xfrm>
            <a:off x="278400" y="8846857"/>
            <a:ext cx="2160000" cy="648000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Б</a:t>
            </a:r>
            <a:r>
              <a:rPr lang="ru-RU" b="1" dirty="0" smtClean="0">
                <a:solidFill>
                  <a:schemeClr val="bg1"/>
                </a:solidFill>
              </a:rPr>
              <a:t>рюки м.78</a:t>
            </a:r>
          </a:p>
          <a:p>
            <a:pPr algn="ctr"/>
            <a:r>
              <a:rPr lang="ru-RU" sz="1000" b="1" dirty="0" smtClean="0">
                <a:solidFill>
                  <a:schemeClr val="bg1"/>
                </a:solidFill>
              </a:rPr>
              <a:t>Размер 122-146/60-76</a:t>
            </a:r>
            <a:endParaRPr lang="ru-RU" sz="1000" b="1" dirty="0">
              <a:solidFill>
                <a:schemeClr val="bg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484388" y="8853618"/>
            <a:ext cx="2160000" cy="648000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Жилет м.Ш2344</a:t>
            </a:r>
          </a:p>
          <a:p>
            <a:pPr algn="ctr"/>
            <a:r>
              <a:rPr lang="ru-RU" sz="1000" b="1" dirty="0" smtClean="0">
                <a:solidFill>
                  <a:schemeClr val="bg1"/>
                </a:solidFill>
              </a:rPr>
              <a:t>Размер 122-146/60-76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693949" y="8852672"/>
            <a:ext cx="2160000" cy="648000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Костюм м.Ш-8Э-16</a:t>
            </a:r>
          </a:p>
          <a:p>
            <a:pPr algn="ctr"/>
            <a:r>
              <a:rPr lang="ru-RU" sz="1000" b="1" dirty="0" smtClean="0">
                <a:solidFill>
                  <a:schemeClr val="bg1"/>
                </a:solidFill>
              </a:rPr>
              <a:t>Размер 98-122/40-60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05" y="5829961"/>
            <a:ext cx="1984895" cy="2980795"/>
          </a:xfrm>
          <a:prstGeom prst="rect">
            <a:avLst/>
          </a:prstGeom>
        </p:spPr>
      </p:pic>
      <p:sp>
        <p:nvSpPr>
          <p:cNvPr id="29" name="Равнобедренный треугольник 28"/>
          <p:cNvSpPr/>
          <p:nvPr/>
        </p:nvSpPr>
        <p:spPr>
          <a:xfrm>
            <a:off x="2438400" y="1105551"/>
            <a:ext cx="152400" cy="96421"/>
          </a:xfrm>
          <a:prstGeom prst="triangle">
            <a:avLst/>
          </a:prstGeom>
          <a:solidFill>
            <a:srgbClr val="FE9894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0" name="Прямая со стрелкой 29"/>
          <p:cNvCxnSpPr/>
          <p:nvPr/>
        </p:nvCxnSpPr>
        <p:spPr>
          <a:xfrm flipH="1">
            <a:off x="5486400" y="9753601"/>
            <a:ext cx="228602" cy="6950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Рисунок 3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0"/>
            <a:ext cx="6648000" cy="1085285"/>
          </a:xfrm>
          <a:prstGeom prst="rect">
            <a:avLst/>
          </a:prstGeom>
        </p:spPr>
      </p:pic>
      <p:grpSp>
        <p:nvGrpSpPr>
          <p:cNvPr id="40" name="Группа 39"/>
          <p:cNvGrpSpPr/>
          <p:nvPr/>
        </p:nvGrpSpPr>
        <p:grpSpPr>
          <a:xfrm>
            <a:off x="220800" y="5638800"/>
            <a:ext cx="6655800" cy="64577"/>
            <a:chOff x="220800" y="5486400"/>
            <a:chExt cx="6655800" cy="64577"/>
          </a:xfrm>
        </p:grpSpPr>
        <p:cxnSp>
          <p:nvCxnSpPr>
            <p:cNvPr id="41" name="Прямая соединительная линия 40"/>
            <p:cNvCxnSpPr/>
            <p:nvPr/>
          </p:nvCxnSpPr>
          <p:spPr>
            <a:xfrm flipV="1">
              <a:off x="220800" y="5544001"/>
              <a:ext cx="6655800" cy="6976"/>
            </a:xfrm>
            <a:prstGeom prst="line">
              <a:avLst/>
            </a:prstGeom>
            <a:ln w="63500">
              <a:solidFill>
                <a:srgbClr val="66CC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/>
            <p:cNvCxnSpPr/>
            <p:nvPr/>
          </p:nvCxnSpPr>
          <p:spPr>
            <a:xfrm flipV="1">
              <a:off x="228600" y="5486400"/>
              <a:ext cx="6648000" cy="2400"/>
            </a:xfrm>
            <a:prstGeom prst="line">
              <a:avLst/>
            </a:prstGeom>
            <a:ln w="635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3" name="Прямая соединительная линия 42"/>
          <p:cNvCxnSpPr/>
          <p:nvPr/>
        </p:nvCxnSpPr>
        <p:spPr>
          <a:xfrm>
            <a:off x="254967" y="9530958"/>
            <a:ext cx="6592045" cy="9255"/>
          </a:xfrm>
          <a:prstGeom prst="line">
            <a:avLst/>
          </a:prstGeom>
          <a:ln w="635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228600" y="9601200"/>
            <a:ext cx="6655800" cy="6950"/>
          </a:xfrm>
          <a:prstGeom prst="line">
            <a:avLst/>
          </a:prstGeom>
          <a:ln w="63500">
            <a:solidFill>
              <a:srgbClr val="66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 flipH="1">
            <a:off x="6847012" y="0"/>
            <a:ext cx="10988" cy="9601200"/>
          </a:xfrm>
          <a:prstGeom prst="line">
            <a:avLst/>
          </a:prstGeom>
          <a:ln w="63500">
            <a:solidFill>
              <a:srgbClr val="66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>
            <a:off x="228600" y="0"/>
            <a:ext cx="34167" cy="9629001"/>
          </a:xfrm>
          <a:prstGeom prst="line">
            <a:avLst/>
          </a:prstGeom>
          <a:ln w="63500">
            <a:solidFill>
              <a:srgbClr val="66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Рисунок 4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34000" y="91422"/>
            <a:ext cx="1438781" cy="21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50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Другая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9592</TotalTime>
  <Words>1002</Words>
  <Application>Microsoft Office PowerPoint</Application>
  <PresentationFormat>Лист A4 (210x297 мм)</PresentationFormat>
  <Paragraphs>373</Paragraphs>
  <Slides>20</Slides>
  <Notes>20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 Cyr</vt:lpstr>
      <vt:lpstr>Calibri</vt:lpstr>
      <vt:lpstr>Segoe UI</vt:lpstr>
      <vt:lpstr>Segoe UI Light</vt:lpstr>
      <vt:lpstr>Office Theme</vt:lpstr>
      <vt:lpstr>Презентация PowerPoint</vt:lpstr>
      <vt:lpstr>Производство и поставку одежды делового стиля для учащихся учреждений общего среднего образования обеспечивают: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Doctor Chikhin</dc:creator>
  <cp:lastModifiedBy>Core</cp:lastModifiedBy>
  <cp:revision>770</cp:revision>
  <cp:lastPrinted>2018-07-11T13:24:51Z</cp:lastPrinted>
  <dcterms:created xsi:type="dcterms:W3CDTF">2017-04-21T10:59:05Z</dcterms:created>
  <dcterms:modified xsi:type="dcterms:W3CDTF">2018-07-16T07:58:47Z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2017-04-12T00:00:00Z</vt:filetime>
  </property>
  <property fmtid="{D5CDD505-2E9C-101B-9397-08002B2CF9AE}" pid="3" name="Creator">
    <vt:lpwstr>Acrobat PDFMaker 11 для PowerPoint</vt:lpwstr>
  </property>
  <property fmtid="{D5CDD505-2E9C-101B-9397-08002B2CF9AE}" pid="4" name="LastSaved">
    <vt:filetime>2017-04-21T00:00:00Z</vt:filetime>
  </property>
</Properties>
</file>