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3" r:id="rId1"/>
  </p:sldMasterIdLst>
  <p:notesMasterIdLst>
    <p:notesMasterId r:id="rId58"/>
  </p:notesMasterIdLst>
  <p:sldIdLst>
    <p:sldId id="264" r:id="rId2"/>
    <p:sldId id="258" r:id="rId3"/>
    <p:sldId id="341" r:id="rId4"/>
    <p:sldId id="280" r:id="rId5"/>
    <p:sldId id="342" r:id="rId6"/>
    <p:sldId id="281" r:id="rId7"/>
    <p:sldId id="344" r:id="rId8"/>
    <p:sldId id="279" r:id="rId9"/>
    <p:sldId id="346" r:id="rId10"/>
    <p:sldId id="284" r:id="rId11"/>
    <p:sldId id="372" r:id="rId12"/>
    <p:sldId id="287" r:id="rId13"/>
    <p:sldId id="373" r:id="rId14"/>
    <p:sldId id="278" r:id="rId15"/>
    <p:sldId id="374" r:id="rId16"/>
    <p:sldId id="285" r:id="rId17"/>
    <p:sldId id="375" r:id="rId18"/>
    <p:sldId id="277" r:id="rId19"/>
    <p:sldId id="376" r:id="rId20"/>
    <p:sldId id="288" r:id="rId21"/>
    <p:sldId id="377" r:id="rId22"/>
    <p:sldId id="276" r:id="rId23"/>
    <p:sldId id="378" r:id="rId24"/>
    <p:sldId id="292" r:id="rId25"/>
    <p:sldId id="379" r:id="rId26"/>
    <p:sldId id="301" r:id="rId27"/>
    <p:sldId id="405" r:id="rId28"/>
    <p:sldId id="406" r:id="rId29"/>
    <p:sldId id="407" r:id="rId30"/>
    <p:sldId id="408" r:id="rId31"/>
    <p:sldId id="409" r:id="rId32"/>
    <p:sldId id="410" r:id="rId33"/>
    <p:sldId id="413" r:id="rId34"/>
    <p:sldId id="414" r:id="rId35"/>
    <p:sldId id="415" r:id="rId36"/>
    <p:sldId id="416" r:id="rId37"/>
    <p:sldId id="293" r:id="rId38"/>
    <p:sldId id="328" r:id="rId39"/>
    <p:sldId id="383" r:id="rId40"/>
    <p:sldId id="329" r:id="rId41"/>
    <p:sldId id="384" r:id="rId42"/>
    <p:sldId id="330" r:id="rId43"/>
    <p:sldId id="385" r:id="rId44"/>
    <p:sldId id="331" r:id="rId45"/>
    <p:sldId id="386" r:id="rId46"/>
    <p:sldId id="332" r:id="rId47"/>
    <p:sldId id="387" r:id="rId48"/>
    <p:sldId id="333" r:id="rId49"/>
    <p:sldId id="388" r:id="rId50"/>
    <p:sldId id="334" r:id="rId51"/>
    <p:sldId id="389" r:id="rId52"/>
    <p:sldId id="335" r:id="rId53"/>
    <p:sldId id="390" r:id="rId54"/>
    <p:sldId id="336" r:id="rId55"/>
    <p:sldId id="391" r:id="rId56"/>
    <p:sldId id="316" r:id="rId57"/>
  </p:sldIdLst>
  <p:sldSz cx="9144000" cy="6858000" type="screen4x3"/>
  <p:notesSz cx="6858000" cy="9947275"/>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FFBD"/>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71321" cy="498328"/>
          </a:xfrm>
          <a:prstGeom prst="rect">
            <a:avLst/>
          </a:prstGeom>
        </p:spPr>
        <p:txBody>
          <a:bodyPr vert="horz" lIns="92354" tIns="46177" rIns="92354" bIns="46177" rtlCol="0"/>
          <a:lstStyle>
            <a:lvl1pPr algn="l">
              <a:defRPr sz="1200"/>
            </a:lvl1pPr>
          </a:lstStyle>
          <a:p>
            <a:endParaRPr lang="ru-RU"/>
          </a:p>
        </p:txBody>
      </p:sp>
      <p:sp>
        <p:nvSpPr>
          <p:cNvPr id="3" name="Дата 2"/>
          <p:cNvSpPr>
            <a:spLocks noGrp="1"/>
          </p:cNvSpPr>
          <p:nvPr>
            <p:ph type="dt" idx="1"/>
          </p:nvPr>
        </p:nvSpPr>
        <p:spPr>
          <a:xfrm>
            <a:off x="3885081" y="1"/>
            <a:ext cx="2971321" cy="498328"/>
          </a:xfrm>
          <a:prstGeom prst="rect">
            <a:avLst/>
          </a:prstGeom>
        </p:spPr>
        <p:txBody>
          <a:bodyPr vert="horz" lIns="92354" tIns="46177" rIns="92354" bIns="46177" rtlCol="0"/>
          <a:lstStyle>
            <a:lvl1pPr algn="r">
              <a:defRPr sz="1200"/>
            </a:lvl1pPr>
          </a:lstStyle>
          <a:p>
            <a:fld id="{4D85F072-8030-4453-8E40-F17426F4E10E}" type="datetimeFigureOut">
              <a:rPr lang="ru-RU" smtClean="0"/>
              <a:t>03.05.2018</a:t>
            </a:fld>
            <a:endParaRPr lang="ru-RU"/>
          </a:p>
        </p:txBody>
      </p:sp>
      <p:sp>
        <p:nvSpPr>
          <p:cNvPr id="4" name="Образ слайда 3"/>
          <p:cNvSpPr>
            <a:spLocks noGrp="1" noRot="1" noChangeAspect="1"/>
          </p:cNvSpPr>
          <p:nvPr>
            <p:ph type="sldImg" idx="2"/>
          </p:nvPr>
        </p:nvSpPr>
        <p:spPr>
          <a:xfrm>
            <a:off x="1192213" y="1244600"/>
            <a:ext cx="4473575" cy="3355975"/>
          </a:xfrm>
          <a:prstGeom prst="rect">
            <a:avLst/>
          </a:prstGeom>
          <a:noFill/>
          <a:ln w="12700">
            <a:solidFill>
              <a:prstClr val="black"/>
            </a:solidFill>
          </a:ln>
        </p:spPr>
        <p:txBody>
          <a:bodyPr vert="horz" lIns="92354" tIns="46177" rIns="92354" bIns="46177" rtlCol="0" anchor="ctr"/>
          <a:lstStyle/>
          <a:p>
            <a:endParaRPr lang="ru-RU"/>
          </a:p>
        </p:txBody>
      </p:sp>
      <p:sp>
        <p:nvSpPr>
          <p:cNvPr id="5" name="Заметки 4"/>
          <p:cNvSpPr>
            <a:spLocks noGrp="1"/>
          </p:cNvSpPr>
          <p:nvPr>
            <p:ph type="body" sz="quarter" idx="3"/>
          </p:nvPr>
        </p:nvSpPr>
        <p:spPr>
          <a:xfrm>
            <a:off x="685321" y="4787166"/>
            <a:ext cx="5487358" cy="3917504"/>
          </a:xfrm>
          <a:prstGeom prst="rect">
            <a:avLst/>
          </a:prstGeom>
        </p:spPr>
        <p:txBody>
          <a:bodyPr vert="horz" lIns="92354" tIns="46177" rIns="92354" bIns="46177"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8947"/>
            <a:ext cx="2971321" cy="498328"/>
          </a:xfrm>
          <a:prstGeom prst="rect">
            <a:avLst/>
          </a:prstGeom>
        </p:spPr>
        <p:txBody>
          <a:bodyPr vert="horz" lIns="92354" tIns="46177" rIns="92354" bIns="46177" rtlCol="0" anchor="b"/>
          <a:lstStyle>
            <a:lvl1pPr algn="l">
              <a:defRPr sz="1200"/>
            </a:lvl1pPr>
          </a:lstStyle>
          <a:p>
            <a:endParaRPr lang="ru-RU"/>
          </a:p>
        </p:txBody>
      </p:sp>
      <p:sp>
        <p:nvSpPr>
          <p:cNvPr id="7" name="Номер слайда 6"/>
          <p:cNvSpPr>
            <a:spLocks noGrp="1"/>
          </p:cNvSpPr>
          <p:nvPr>
            <p:ph type="sldNum" sz="quarter" idx="5"/>
          </p:nvPr>
        </p:nvSpPr>
        <p:spPr>
          <a:xfrm>
            <a:off x="3885081" y="9448947"/>
            <a:ext cx="2971321" cy="498328"/>
          </a:xfrm>
          <a:prstGeom prst="rect">
            <a:avLst/>
          </a:prstGeom>
        </p:spPr>
        <p:txBody>
          <a:bodyPr vert="horz" lIns="92354" tIns="46177" rIns="92354" bIns="46177" rtlCol="0" anchor="b"/>
          <a:lstStyle>
            <a:lvl1pPr algn="r">
              <a:defRPr sz="1200"/>
            </a:lvl1pPr>
          </a:lstStyle>
          <a:p>
            <a:fld id="{34904423-56C3-4EEC-AC7B-5BFBDA4CAA21}" type="slidenum">
              <a:rPr lang="ru-RU" smtClean="0"/>
              <a:t>‹#›</a:t>
            </a:fld>
            <a:endParaRPr lang="ru-RU"/>
          </a:p>
        </p:txBody>
      </p:sp>
    </p:spTree>
    <p:extLst>
      <p:ext uri="{BB962C8B-B14F-4D97-AF65-F5344CB8AC3E}">
        <p14:creationId xmlns:p14="http://schemas.microsoft.com/office/powerpoint/2010/main" val="192838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4904423-56C3-4EEC-AC7B-5BFBDA4CAA21}" type="slidenum">
              <a:rPr lang="ru-RU" smtClean="0"/>
              <a:t>2</a:t>
            </a:fld>
            <a:endParaRPr lang="ru-RU"/>
          </a:p>
        </p:txBody>
      </p:sp>
    </p:spTree>
    <p:extLst>
      <p:ext uri="{BB962C8B-B14F-4D97-AF65-F5344CB8AC3E}">
        <p14:creationId xmlns:p14="http://schemas.microsoft.com/office/powerpoint/2010/main" val="157079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4904423-56C3-4EEC-AC7B-5BFBDA4CAA21}" type="slidenum">
              <a:rPr lang="ru-RU" smtClean="0"/>
              <a:t>3</a:t>
            </a:fld>
            <a:endParaRPr lang="ru-RU"/>
          </a:p>
        </p:txBody>
      </p:sp>
    </p:spTree>
    <p:extLst>
      <p:ext uri="{BB962C8B-B14F-4D97-AF65-F5344CB8AC3E}">
        <p14:creationId xmlns:p14="http://schemas.microsoft.com/office/powerpoint/2010/main" val="1755491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4904423-56C3-4EEC-AC7B-5BFBDA4CAA21}" type="slidenum">
              <a:rPr lang="ru-RU" smtClean="0"/>
              <a:t>4</a:t>
            </a:fld>
            <a:endParaRPr lang="ru-RU"/>
          </a:p>
        </p:txBody>
      </p:sp>
    </p:spTree>
    <p:extLst>
      <p:ext uri="{BB962C8B-B14F-4D97-AF65-F5344CB8AC3E}">
        <p14:creationId xmlns:p14="http://schemas.microsoft.com/office/powerpoint/2010/main" val="3859200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4904423-56C3-4EEC-AC7B-5BFBDA4CAA21}" type="slidenum">
              <a:rPr lang="ru-RU" smtClean="0"/>
              <a:t>5</a:t>
            </a:fld>
            <a:endParaRPr lang="ru-RU"/>
          </a:p>
        </p:txBody>
      </p:sp>
    </p:spTree>
    <p:extLst>
      <p:ext uri="{BB962C8B-B14F-4D97-AF65-F5344CB8AC3E}">
        <p14:creationId xmlns:p14="http://schemas.microsoft.com/office/powerpoint/2010/main" val="1870549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4904423-56C3-4EEC-AC7B-5BFBDA4CAA21}" type="slidenum">
              <a:rPr lang="ru-RU" smtClean="0"/>
              <a:t>43</a:t>
            </a:fld>
            <a:endParaRPr lang="ru-RU"/>
          </a:p>
        </p:txBody>
      </p:sp>
    </p:spTree>
    <p:extLst>
      <p:ext uri="{BB962C8B-B14F-4D97-AF65-F5344CB8AC3E}">
        <p14:creationId xmlns:p14="http://schemas.microsoft.com/office/powerpoint/2010/main" val="409023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28157AAB-1274-4208-824B-B4938A173489}" type="datetime4">
              <a:rPr lang="en-US" smtClean="0"/>
              <a:pPr>
                <a:defRPr/>
              </a:pPr>
              <a:t>May 3, 2018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1A19D66-28E6-4412-83E6-C35683E32BE6}" type="slidenum">
              <a:rPr lang="en-US" smtClean="0"/>
              <a:pPr>
                <a:defRPr/>
              </a:pPr>
              <a:t>‹#›</a:t>
            </a:fld>
            <a:endParaRPr lang="en-US" dirty="0"/>
          </a:p>
        </p:txBody>
      </p:sp>
    </p:spTree>
    <p:extLst>
      <p:ext uri="{BB962C8B-B14F-4D97-AF65-F5344CB8AC3E}">
        <p14:creationId xmlns:p14="http://schemas.microsoft.com/office/powerpoint/2010/main" val="2005647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2A6BC63D-4131-4B42-BDE5-336085586CE0}" type="datetime4">
              <a:rPr lang="en-US" smtClean="0"/>
              <a:pPr>
                <a:defRPr/>
              </a:pPr>
              <a:t>May 3, 2018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7898B6C-B151-438E-819B-59E2BAA3CF82}" type="slidenum">
              <a:rPr lang="en-US" smtClean="0"/>
              <a:pPr>
                <a:defRPr/>
              </a:pPr>
              <a:t>‹#›</a:t>
            </a:fld>
            <a:endParaRPr lang="en-US" dirty="0"/>
          </a:p>
        </p:txBody>
      </p:sp>
    </p:spTree>
    <p:extLst>
      <p:ext uri="{BB962C8B-B14F-4D97-AF65-F5344CB8AC3E}">
        <p14:creationId xmlns:p14="http://schemas.microsoft.com/office/powerpoint/2010/main" val="297147685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2A6BC63D-4131-4B42-BDE5-336085586CE0}" type="datetime4">
              <a:rPr lang="en-US" smtClean="0"/>
              <a:pPr>
                <a:defRPr/>
              </a:pPr>
              <a:t>May 3, 2018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7898B6C-B151-438E-819B-59E2BAA3CF82}" type="slidenum">
              <a:rPr lang="en-US" smtClean="0"/>
              <a:pPr>
                <a:defRPr/>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4452096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2A6BC63D-4131-4B42-BDE5-336085586CE0}" type="datetime4">
              <a:rPr lang="en-US" smtClean="0"/>
              <a:pPr>
                <a:defRPr/>
              </a:pPr>
              <a:t>May 3, 2018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7898B6C-B151-438E-819B-59E2BAA3CF82}" type="slidenum">
              <a:rPr lang="en-US" smtClean="0"/>
              <a:pPr>
                <a:defRPr/>
              </a:pPr>
              <a:t>‹#›</a:t>
            </a:fld>
            <a:endParaRPr lang="en-US" dirty="0"/>
          </a:p>
        </p:txBody>
      </p:sp>
    </p:spTree>
    <p:extLst>
      <p:ext uri="{BB962C8B-B14F-4D97-AF65-F5344CB8AC3E}">
        <p14:creationId xmlns:p14="http://schemas.microsoft.com/office/powerpoint/2010/main" val="265535684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2A6BC63D-4131-4B42-BDE5-336085586CE0}" type="datetime4">
              <a:rPr lang="en-US" smtClean="0"/>
              <a:pPr>
                <a:defRPr/>
              </a:pPr>
              <a:t>May 3, 2018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7898B6C-B151-438E-819B-59E2BAA3CF82}" type="slidenum">
              <a:rPr lang="en-US" smtClean="0"/>
              <a:pPr>
                <a:defRPr/>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8371254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2A6BC63D-4131-4B42-BDE5-336085586CE0}" type="datetime4">
              <a:rPr lang="en-US" smtClean="0"/>
              <a:pPr>
                <a:defRPr/>
              </a:pPr>
              <a:t>May 3, 2018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7898B6C-B151-438E-819B-59E2BAA3CF82}" type="slidenum">
              <a:rPr lang="en-US" smtClean="0"/>
              <a:pPr>
                <a:defRPr/>
              </a:pPr>
              <a:t>‹#›</a:t>
            </a:fld>
            <a:endParaRPr lang="en-US" dirty="0"/>
          </a:p>
        </p:txBody>
      </p:sp>
    </p:spTree>
    <p:extLst>
      <p:ext uri="{BB962C8B-B14F-4D97-AF65-F5344CB8AC3E}">
        <p14:creationId xmlns:p14="http://schemas.microsoft.com/office/powerpoint/2010/main" val="222371619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98EC488A-012E-4089-A468-9DE0462C9EE4}" type="datetime4">
              <a:rPr lang="en-US" smtClean="0"/>
              <a:pPr>
                <a:defRPr/>
              </a:pPr>
              <a:t>May 3, 2018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00888A7-3141-465F-A53E-465C6BCCAEBE}" type="slidenum">
              <a:rPr lang="en-US" smtClean="0"/>
              <a:pPr>
                <a:defRPr/>
              </a:pPr>
              <a:t>‹#›</a:t>
            </a:fld>
            <a:endParaRPr lang="en-US" dirty="0"/>
          </a:p>
        </p:txBody>
      </p:sp>
    </p:spTree>
    <p:extLst>
      <p:ext uri="{BB962C8B-B14F-4D97-AF65-F5344CB8AC3E}">
        <p14:creationId xmlns:p14="http://schemas.microsoft.com/office/powerpoint/2010/main" val="3970652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4894584F-4144-4807-B347-F6210417D17C}" type="datetime4">
              <a:rPr lang="en-US" smtClean="0"/>
              <a:pPr>
                <a:defRPr/>
              </a:pPr>
              <a:t>May 3, 2018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EBC1A0-4FC9-4AB1-A8B8-F9AC251DC084}" type="slidenum">
              <a:rPr lang="en-US" smtClean="0"/>
              <a:pPr>
                <a:defRPr/>
              </a:pPr>
              <a:t>‹#›</a:t>
            </a:fld>
            <a:endParaRPr lang="en-US" dirty="0"/>
          </a:p>
        </p:txBody>
      </p:sp>
    </p:spTree>
    <p:extLst>
      <p:ext uri="{BB962C8B-B14F-4D97-AF65-F5344CB8AC3E}">
        <p14:creationId xmlns:p14="http://schemas.microsoft.com/office/powerpoint/2010/main" val="2553140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F45BEEDB-D5FC-4080-B8E8-02E6C4BE0349}" type="datetime4">
              <a:rPr lang="en-US" smtClean="0"/>
              <a:pPr>
                <a:defRPr/>
              </a:pPr>
              <a:t>May 3, 2018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BCC6208-3A36-480D-8EFD-95EA8B354965}" type="slidenum">
              <a:rPr lang="en-US" smtClean="0"/>
              <a:pPr>
                <a:defRPr/>
              </a:pPr>
              <a:t>‹#›</a:t>
            </a:fld>
            <a:endParaRPr lang="en-US" dirty="0"/>
          </a:p>
        </p:txBody>
      </p:sp>
    </p:spTree>
    <p:extLst>
      <p:ext uri="{BB962C8B-B14F-4D97-AF65-F5344CB8AC3E}">
        <p14:creationId xmlns:p14="http://schemas.microsoft.com/office/powerpoint/2010/main" val="4058557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858772CD-A5FB-47A9-BA5B-3182110B05DB}" type="datetime4">
              <a:rPr lang="en-US" smtClean="0"/>
              <a:pPr>
                <a:defRPr/>
              </a:pPr>
              <a:t>May 3, 2018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3B73567-9B5E-4CC7-BA77-A12600679E47}" type="slidenum">
              <a:rPr lang="en-US" smtClean="0"/>
              <a:pPr>
                <a:defRPr/>
              </a:pPr>
              <a:t>‹#›</a:t>
            </a:fld>
            <a:endParaRPr lang="en-US" dirty="0"/>
          </a:p>
        </p:txBody>
      </p:sp>
    </p:spTree>
    <p:extLst>
      <p:ext uri="{BB962C8B-B14F-4D97-AF65-F5344CB8AC3E}">
        <p14:creationId xmlns:p14="http://schemas.microsoft.com/office/powerpoint/2010/main" val="2469226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fld id="{412EE505-0316-4BBE-8384-1FA3F65A6344}" type="datetime4">
              <a:rPr lang="en-US" smtClean="0"/>
              <a:pPr>
                <a:defRPr/>
              </a:pPr>
              <a:t>May 3, 2018</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3386F8C-2CD9-4E4F-B57E-66394203A94E}" type="slidenum">
              <a:rPr lang="en-US" smtClean="0"/>
              <a:pPr>
                <a:defRPr/>
              </a:pPr>
              <a:t>‹#›</a:t>
            </a:fld>
            <a:endParaRPr lang="en-US" dirty="0"/>
          </a:p>
        </p:txBody>
      </p:sp>
    </p:spTree>
    <p:extLst>
      <p:ext uri="{BB962C8B-B14F-4D97-AF65-F5344CB8AC3E}">
        <p14:creationId xmlns:p14="http://schemas.microsoft.com/office/powerpoint/2010/main" val="811503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69A95309-8C97-4679-BAD7-426435801307}" type="datetime4">
              <a:rPr lang="en-US" smtClean="0"/>
              <a:pPr>
                <a:defRPr/>
              </a:pPr>
              <a:t>May 3, 2018</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350C031-5275-4A6B-B9B9-62BA522C1CB2}" type="slidenum">
              <a:rPr lang="en-US" smtClean="0"/>
              <a:pPr>
                <a:defRPr/>
              </a:pPr>
              <a:t>‹#›</a:t>
            </a:fld>
            <a:endParaRPr lang="en-US" dirty="0"/>
          </a:p>
        </p:txBody>
      </p:sp>
    </p:spTree>
    <p:extLst>
      <p:ext uri="{BB962C8B-B14F-4D97-AF65-F5344CB8AC3E}">
        <p14:creationId xmlns:p14="http://schemas.microsoft.com/office/powerpoint/2010/main" val="2678130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3F38D5F3-6D99-4CA6-819D-47BE672EEC74}" type="datetime4">
              <a:rPr lang="en-US" smtClean="0"/>
              <a:pPr>
                <a:defRPr/>
              </a:pPr>
              <a:t>May 3, 2018</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03F7864-3F62-498A-B7DD-CF991133B960}" type="slidenum">
              <a:rPr lang="en-US" smtClean="0"/>
              <a:pPr>
                <a:defRPr/>
              </a:pPr>
              <a:t>‹#›</a:t>
            </a:fld>
            <a:endParaRPr lang="en-US" dirty="0"/>
          </a:p>
        </p:txBody>
      </p:sp>
    </p:spTree>
    <p:extLst>
      <p:ext uri="{BB962C8B-B14F-4D97-AF65-F5344CB8AC3E}">
        <p14:creationId xmlns:p14="http://schemas.microsoft.com/office/powerpoint/2010/main" val="3098834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DE3D667-197D-402C-B8AD-8834BD9E89A9}" type="datetime4">
              <a:rPr lang="en-US" smtClean="0"/>
              <a:pPr>
                <a:defRPr/>
              </a:pPr>
              <a:t>May 3, 2018</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3017D56-2E89-44B8-BED6-019614902F53}" type="slidenum">
              <a:rPr lang="en-US" smtClean="0"/>
              <a:pPr>
                <a:defRPr/>
              </a:pPr>
              <a:t>‹#›</a:t>
            </a:fld>
            <a:endParaRPr lang="en-US" dirty="0"/>
          </a:p>
        </p:txBody>
      </p:sp>
    </p:spTree>
    <p:extLst>
      <p:ext uri="{BB962C8B-B14F-4D97-AF65-F5344CB8AC3E}">
        <p14:creationId xmlns:p14="http://schemas.microsoft.com/office/powerpoint/2010/main" val="3106136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601F8F3A-2A36-41D1-9437-89386891B36D}" type="datetime4">
              <a:rPr lang="en-US" smtClean="0"/>
              <a:pPr>
                <a:defRPr/>
              </a:pPr>
              <a:t>May 3, 2018</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96DD3DC-30A3-470F-A5F1-0082B42E444D}" type="slidenum">
              <a:rPr lang="en-US" smtClean="0"/>
              <a:pPr>
                <a:defRPr/>
              </a:pPr>
              <a:t>‹#›</a:t>
            </a:fld>
            <a:endParaRPr lang="en-US" dirty="0"/>
          </a:p>
        </p:txBody>
      </p:sp>
    </p:spTree>
    <p:extLst>
      <p:ext uri="{BB962C8B-B14F-4D97-AF65-F5344CB8AC3E}">
        <p14:creationId xmlns:p14="http://schemas.microsoft.com/office/powerpoint/2010/main" val="3780471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76CD0C43-B84A-404D-8A96-0DDE4EF352F0}" type="datetime4">
              <a:rPr lang="en-US" smtClean="0"/>
              <a:pPr>
                <a:defRPr/>
              </a:pPr>
              <a:t>May 3, 2018</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55D8468-3F51-4D48-9EDA-F18914C22133}" type="slidenum">
              <a:rPr lang="en-US" smtClean="0"/>
              <a:pPr>
                <a:defRPr/>
              </a:pPr>
              <a:t>‹#›</a:t>
            </a:fld>
            <a:endParaRPr lang="en-US" dirty="0"/>
          </a:p>
        </p:txBody>
      </p:sp>
    </p:spTree>
    <p:extLst>
      <p:ext uri="{BB962C8B-B14F-4D97-AF65-F5344CB8AC3E}">
        <p14:creationId xmlns:p14="http://schemas.microsoft.com/office/powerpoint/2010/main" val="1370814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2A6BC63D-4131-4B42-BDE5-336085586CE0}" type="datetime4">
              <a:rPr lang="en-US" smtClean="0"/>
              <a:pPr>
                <a:defRPr/>
              </a:pPr>
              <a:t>May 3, 2018</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27898B6C-B151-438E-819B-59E2BAA3CF82}" type="slidenum">
              <a:rPr lang="en-US" smtClean="0"/>
              <a:pPr>
                <a:defRPr/>
              </a:pPr>
              <a:t>‹#›</a:t>
            </a:fld>
            <a:endParaRPr lang="en-US" dirty="0"/>
          </a:p>
        </p:txBody>
      </p:sp>
    </p:spTree>
    <p:extLst>
      <p:ext uri="{BB962C8B-B14F-4D97-AF65-F5344CB8AC3E}">
        <p14:creationId xmlns:p14="http://schemas.microsoft.com/office/powerpoint/2010/main" val="3246508612"/>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17" r:id="rId14"/>
    <p:sldLayoutId id="2147484018" r:id="rId15"/>
    <p:sldLayoutId id="214748401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mailto:bydimex@tut.by" TargetMode="External"/><Relationship Id="rId7" Type="http://schemas.openxmlformats.org/officeDocument/2006/relationships/image" Target="../media/image26.jpeg"/><Relationship Id="rId2" Type="http://schemas.openxmlformats.org/officeDocument/2006/relationships/hyperlink" Target="mailto:box@mostovdrev.by" TargetMode="Externa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hyperlink" Target="mailto:motexsecret@mail.r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hyperlink" Target="mailto:info@remzavod.com" TargetMode="External"/><Relationship Id="rId2" Type="http://schemas.openxmlformats.org/officeDocument/2006/relationships/hyperlink" Target="mailto:rzavod@tut.by" TargetMode="Externa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6.jpe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6.jpe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4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4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e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4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e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4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4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4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4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jpe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5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jpe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5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jpe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5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jpe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5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jpeg"/><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5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jpeg"/><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56.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hyperlink" Target="http://www.mosty.grodno-region.by/" TargetMode="External"/><Relationship Id="rId1" Type="http://schemas.openxmlformats.org/officeDocument/2006/relationships/slideLayout" Target="../slideLayouts/slideLayout2.xml"/><Relationship Id="rId4" Type="http://schemas.openxmlformats.org/officeDocument/2006/relationships/image" Target="../media/image98.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Номер слайда 3"/>
          <p:cNvSpPr txBox="1">
            <a:spLocks noGrp="1"/>
          </p:cNvSpPr>
          <p:nvPr/>
        </p:nvSpPr>
        <p:spPr>
          <a:xfrm>
            <a:off x="8543925" y="6356350"/>
            <a:ext cx="561975" cy="365125"/>
          </a:xfrm>
          <a:prstGeom prst="rect">
            <a:avLst/>
          </a:prstGeom>
          <a:noFill/>
        </p:spPr>
        <p:txBody>
          <a:bodyPr lIns="27432" rIns="45720" anchor="ctr"/>
          <a:lstStyle/>
          <a:p>
            <a:pPr fontAlgn="auto">
              <a:spcBef>
                <a:spcPts val="0"/>
              </a:spcBef>
              <a:spcAft>
                <a:spcPts val="0"/>
              </a:spcAft>
              <a:defRPr/>
            </a:pPr>
            <a:fld id="{C1FDFB18-89CB-4243-A22F-5BD9E5237A1B}" type="slidenum">
              <a:rPr lang="en-US" sz="1200">
                <a:solidFill>
                  <a:schemeClr val="tx1">
                    <a:lumMod val="65000"/>
                    <a:lumOff val="35000"/>
                  </a:schemeClr>
                </a:solidFill>
                <a:latin typeface="Century Gothic" pitchFamily="34" charset="0"/>
              </a:rPr>
              <a:pPr fontAlgn="auto">
                <a:spcBef>
                  <a:spcPts val="0"/>
                </a:spcBef>
                <a:spcAft>
                  <a:spcPts val="0"/>
                </a:spcAft>
                <a:defRPr/>
              </a:pPr>
              <a:t>1</a:t>
            </a:fld>
            <a:endParaRPr lang="en-US" sz="1200" dirty="0">
              <a:solidFill>
                <a:schemeClr val="tx1">
                  <a:lumMod val="65000"/>
                  <a:lumOff val="35000"/>
                </a:schemeClr>
              </a:solidFill>
              <a:latin typeface="Century Gothic" pitchFamily="34" charset="0"/>
            </a:endParaRPr>
          </a:p>
        </p:txBody>
      </p:sp>
      <p:sp>
        <p:nvSpPr>
          <p:cNvPr id="21510" name="TextBox 4"/>
          <p:cNvSpPr txBox="1">
            <a:spLocks noChangeArrowheads="1"/>
          </p:cNvSpPr>
          <p:nvPr/>
        </p:nvSpPr>
        <p:spPr bwMode="auto">
          <a:xfrm>
            <a:off x="5004048" y="188640"/>
            <a:ext cx="3672408" cy="1569660"/>
          </a:xfrm>
          <a:prstGeom prst="rect">
            <a:avLst/>
          </a:prstGeom>
          <a:noFill/>
          <a:ln>
            <a:noFill/>
          </a:ln>
          <a:extLst/>
        </p:spPr>
        <p:txBody>
          <a:bodyPr wrap="square">
            <a:spAutoFit/>
          </a:bodyPr>
          <a:lstStyle/>
          <a:p>
            <a:pPr algn="ctr">
              <a:defRPr/>
            </a:pPr>
            <a:r>
              <a:rPr lang="ru-RU" sz="2400" b="1" dirty="0" smtClean="0">
                <a:solidFill>
                  <a:srgbClr val="002060"/>
                </a:solidFill>
                <a:effectLst>
                  <a:outerShdw blurRad="38100" dist="38100" dir="2700000" algn="tl">
                    <a:srgbClr val="C0C0C0"/>
                  </a:outerShdw>
                </a:effectLst>
                <a:cs typeface="Times New Roman" panose="02020603050405020304" pitchFamily="18" charset="0"/>
              </a:rPr>
              <a:t>ИНВЕСТИЦИОННЫЙ КАТАЛОГ МОСТОВСКОГО РАЙОНА</a:t>
            </a:r>
            <a:endParaRPr lang="ru-RU" sz="2400" b="1" dirty="0">
              <a:solidFill>
                <a:srgbClr val="002060"/>
              </a:solidFill>
              <a:effectLst>
                <a:outerShdw blurRad="38100" dist="38100" dir="2700000" algn="tl">
                  <a:srgbClr val="C0C0C0"/>
                </a:outerShdw>
              </a:effectLst>
              <a:cs typeface="Times New Roman" panose="02020603050405020304" pitchFamily="18" charset="0"/>
            </a:endParaRPr>
          </a:p>
        </p:txBody>
      </p:sp>
      <p:pic>
        <p:nvPicPr>
          <p:cNvPr id="1026" name="Picture 2" descr="IMG_4563"/>
          <p:cNvPicPr preferRelativeResize="0">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3429000"/>
            <a:ext cx="4320480" cy="3208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8" descr="D:\Мои документы\Мои документы\Буклеты,презентации, фильмы\Буклет о районе\Для издательства\Обложка буклета\2страница\КАРТА МОСТОВСКОГО РАЙОНА.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3429000"/>
            <a:ext cx="4392488" cy="3208595"/>
          </a:xfrm>
          <a:prstGeom prst="rect">
            <a:avLst/>
          </a:prstGeom>
          <a:solidFill>
            <a:srgbClr val="7030A0"/>
          </a:solidFill>
          <a:ln>
            <a:noFill/>
          </a:ln>
          <a:effectLst>
            <a:outerShdw blurRad="292100" dist="139700" dir="2700000" algn="tl" rotWithShape="0">
              <a:srgbClr val="333333">
                <a:alpha val="65000"/>
              </a:srgbClr>
            </a:outerShdw>
          </a:effectLst>
        </p:spPr>
      </p:pic>
      <p:sp>
        <p:nvSpPr>
          <p:cNvPr id="2" name="Прямоугольник 1"/>
          <p:cNvSpPr/>
          <p:nvPr/>
        </p:nvSpPr>
        <p:spPr>
          <a:xfrm>
            <a:off x="4482244" y="2333505"/>
            <a:ext cx="4572000" cy="830997"/>
          </a:xfrm>
          <a:prstGeom prst="rect">
            <a:avLst/>
          </a:prstGeom>
        </p:spPr>
        <p:txBody>
          <a:bodyPr>
            <a:spAutoFit/>
          </a:bodyPr>
          <a:lstStyle/>
          <a:p>
            <a:pPr lvl="0" algn="ctr"/>
            <a:r>
              <a:rPr lang="en-US" sz="2400" b="1" dirty="0">
                <a:solidFill>
                  <a:srgbClr val="E76618">
                    <a:lumMod val="50000"/>
                  </a:srgbClr>
                </a:solidFill>
              </a:rPr>
              <a:t>INVESTMENT CATALOG OF MOSTY DISTRICT</a:t>
            </a:r>
            <a:endParaRPr lang="ru-RU" sz="2400" b="1" dirty="0">
              <a:solidFill>
                <a:srgbClr val="E76618">
                  <a:lumMod val="50000"/>
                </a:srgbClr>
              </a:solidFill>
            </a:endParaRPr>
          </a:p>
        </p:txBody>
      </p:sp>
      <p:pic>
        <p:nvPicPr>
          <p:cNvPr id="8" name="Рисунок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0451" y="188640"/>
            <a:ext cx="4356417" cy="291021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Прямоугольник 3"/>
          <p:cNvSpPr/>
          <p:nvPr/>
        </p:nvSpPr>
        <p:spPr>
          <a:xfrm>
            <a:off x="2987824" y="0"/>
            <a:ext cx="5724128" cy="6771084"/>
          </a:xfrm>
          <a:prstGeom prst="rect">
            <a:avLst/>
          </a:prstGeom>
        </p:spPr>
        <p:txBody>
          <a:bodyPr wrap="square">
            <a:spAutoFit/>
          </a:bodyPr>
          <a:lstStyle/>
          <a:p>
            <a:r>
              <a:rPr lang="ru-RU" sz="1400" b="1" dirty="0" smtClean="0">
                <a:solidFill>
                  <a:srgbClr val="002060"/>
                </a:solidFill>
                <a:cs typeface="Times New Roman" panose="02020603050405020304" pitchFamily="18" charset="0"/>
              </a:rPr>
              <a:t>ОАО «</a:t>
            </a:r>
            <a:r>
              <a:rPr lang="ru-RU" sz="1400" b="1" dirty="0" err="1" smtClean="0">
                <a:solidFill>
                  <a:srgbClr val="002060"/>
                </a:solidFill>
                <a:cs typeface="Times New Roman" panose="02020603050405020304" pitchFamily="18" charset="0"/>
              </a:rPr>
              <a:t>Мостовдрев</a:t>
            </a:r>
            <a:r>
              <a:rPr lang="ru-RU" sz="1400" b="1" dirty="0" smtClean="0">
                <a:solidFill>
                  <a:srgbClr val="002060"/>
                </a:solidFill>
                <a:cs typeface="Times New Roman" panose="02020603050405020304" pitchFamily="18" charset="0"/>
              </a:rPr>
              <a:t>»</a:t>
            </a:r>
          </a:p>
          <a:p>
            <a:r>
              <a:rPr lang="ru-RU" sz="1400" dirty="0" smtClean="0">
                <a:solidFill>
                  <a:srgbClr val="002060"/>
                </a:solidFill>
                <a:cs typeface="Times New Roman" panose="02020603050405020304" pitchFamily="18" charset="0"/>
              </a:rPr>
              <a:t>Республика Беларусь, Гродненская область, </a:t>
            </a:r>
            <a:r>
              <a:rPr lang="ru-RU" sz="1400" dirty="0" err="1" smtClean="0">
                <a:solidFill>
                  <a:srgbClr val="002060"/>
                </a:solidFill>
                <a:cs typeface="Times New Roman" panose="02020603050405020304" pitchFamily="18" charset="0"/>
              </a:rPr>
              <a:t>г.Мосты</a:t>
            </a:r>
            <a:r>
              <a:rPr lang="ru-RU" sz="1400" dirty="0" smtClean="0">
                <a:solidFill>
                  <a:srgbClr val="002060"/>
                </a:solidFill>
                <a:cs typeface="Times New Roman" panose="02020603050405020304" pitchFamily="18" charset="0"/>
              </a:rPr>
              <a:t>, ул</a:t>
            </a:r>
            <a:r>
              <a:rPr lang="ru-RU" sz="1400" dirty="0">
                <a:solidFill>
                  <a:srgbClr val="002060"/>
                </a:solidFill>
                <a:cs typeface="Times New Roman" panose="02020603050405020304" pitchFamily="18" charset="0"/>
              </a:rPr>
              <a:t>. Советская, 38</a:t>
            </a:r>
            <a:br>
              <a:rPr lang="ru-RU" sz="1400" dirty="0">
                <a:solidFill>
                  <a:srgbClr val="002060"/>
                </a:solidFill>
                <a:cs typeface="Times New Roman" panose="02020603050405020304" pitchFamily="18" charset="0"/>
              </a:rPr>
            </a:br>
            <a:r>
              <a:rPr lang="ru-RU" sz="1400" dirty="0">
                <a:solidFill>
                  <a:srgbClr val="002060"/>
                </a:solidFill>
                <a:cs typeface="Times New Roman" panose="02020603050405020304" pitchFamily="18" charset="0"/>
              </a:rPr>
              <a:t>Факс. +375 1515 33676</a:t>
            </a:r>
            <a:br>
              <a:rPr lang="ru-RU" sz="1400" dirty="0">
                <a:solidFill>
                  <a:srgbClr val="002060"/>
                </a:solidFill>
                <a:cs typeface="Times New Roman" panose="02020603050405020304" pitchFamily="18" charset="0"/>
              </a:rPr>
            </a:br>
            <a:r>
              <a:rPr lang="ru-RU" sz="1400" dirty="0">
                <a:solidFill>
                  <a:srgbClr val="002060"/>
                </a:solidFill>
                <a:cs typeface="Times New Roman" panose="02020603050405020304" pitchFamily="18" charset="0"/>
              </a:rPr>
              <a:t>e-</a:t>
            </a:r>
            <a:r>
              <a:rPr lang="ru-RU" sz="1400" dirty="0" err="1">
                <a:solidFill>
                  <a:srgbClr val="002060"/>
                </a:solidFill>
                <a:cs typeface="Times New Roman" panose="02020603050405020304" pitchFamily="18" charset="0"/>
              </a:rPr>
              <a:t>mail</a:t>
            </a:r>
            <a:r>
              <a:rPr lang="ru-RU" sz="1400" dirty="0">
                <a:solidFill>
                  <a:srgbClr val="002060"/>
                </a:solidFill>
                <a:cs typeface="Times New Roman" panose="02020603050405020304" pitchFamily="18" charset="0"/>
              </a:rPr>
              <a:t>: </a:t>
            </a:r>
            <a:r>
              <a:rPr lang="ru-RU" sz="1400" dirty="0" smtClean="0">
                <a:solidFill>
                  <a:srgbClr val="002060"/>
                </a:solidFill>
                <a:cs typeface="Times New Roman" panose="02020603050405020304" pitchFamily="18" charset="0"/>
                <a:hlinkClick r:id="rId2"/>
              </a:rPr>
              <a:t>box@mostovdrev.by</a:t>
            </a:r>
            <a:endParaRPr lang="ru-RU" sz="1400" dirty="0" smtClean="0">
              <a:solidFill>
                <a:srgbClr val="002060"/>
              </a:solidFill>
              <a:cs typeface="Times New Roman" panose="02020603050405020304" pitchFamily="18" charset="0"/>
            </a:endParaRPr>
          </a:p>
          <a:p>
            <a:r>
              <a:rPr lang="ru-RU" sz="1400" dirty="0" smtClean="0">
                <a:solidFill>
                  <a:srgbClr val="002060"/>
                </a:solidFill>
              </a:rPr>
              <a:t>– </a:t>
            </a:r>
            <a:r>
              <a:rPr lang="ru-RU" sz="1400" dirty="0">
                <a:solidFill>
                  <a:srgbClr val="002060"/>
                </a:solidFill>
              </a:rPr>
              <a:t>изготовление фанеры марки ФК, ФОФ, ФСФ;</a:t>
            </a:r>
            <a:br>
              <a:rPr lang="ru-RU" sz="1400" dirty="0">
                <a:solidFill>
                  <a:srgbClr val="002060"/>
                </a:solidFill>
              </a:rPr>
            </a:br>
            <a:r>
              <a:rPr lang="ru-RU" sz="1400" dirty="0" smtClean="0">
                <a:solidFill>
                  <a:srgbClr val="002060"/>
                </a:solidFill>
              </a:rPr>
              <a:t>- изготовление древесноволокнистых </a:t>
            </a:r>
            <a:r>
              <a:rPr lang="ru-RU" sz="1400" dirty="0">
                <a:solidFill>
                  <a:srgbClr val="002060"/>
                </a:solidFill>
              </a:rPr>
              <a:t>плит - </a:t>
            </a:r>
            <a:r>
              <a:rPr lang="ru-RU" sz="1400" dirty="0" smtClean="0">
                <a:solidFill>
                  <a:srgbClr val="002060"/>
                </a:solidFill>
              </a:rPr>
              <a:t>МДФ/ХДФ</a:t>
            </a:r>
            <a:r>
              <a:rPr lang="ru-RU" sz="1400" dirty="0">
                <a:solidFill>
                  <a:srgbClr val="002060"/>
                </a:solidFill>
              </a:rPr>
              <a:t>, ЛМДФ;</a:t>
            </a:r>
            <a:br>
              <a:rPr lang="ru-RU" sz="1400" dirty="0">
                <a:solidFill>
                  <a:srgbClr val="002060"/>
                </a:solidFill>
              </a:rPr>
            </a:br>
            <a:r>
              <a:rPr lang="ru-RU" sz="1400" dirty="0">
                <a:solidFill>
                  <a:srgbClr val="002060"/>
                </a:solidFill>
              </a:rPr>
              <a:t>- </a:t>
            </a:r>
            <a:r>
              <a:rPr lang="ru-RU" sz="1400" dirty="0" smtClean="0">
                <a:solidFill>
                  <a:srgbClr val="002060"/>
                </a:solidFill>
              </a:rPr>
              <a:t>производство </a:t>
            </a:r>
            <a:r>
              <a:rPr lang="ru-RU" sz="1400" dirty="0">
                <a:solidFill>
                  <a:srgbClr val="002060"/>
                </a:solidFill>
              </a:rPr>
              <a:t>карбамидоформальдегидных смол КФ-НФП, КФ-Ж, КФ-О, КФ-ПС, смол для производства плит МДФ;</a:t>
            </a:r>
            <a:br>
              <a:rPr lang="ru-RU" sz="1400" dirty="0">
                <a:solidFill>
                  <a:srgbClr val="002060"/>
                </a:solidFill>
              </a:rPr>
            </a:br>
            <a:r>
              <a:rPr lang="ru-RU" sz="1400" dirty="0" smtClean="0">
                <a:solidFill>
                  <a:srgbClr val="002060"/>
                </a:solidFill>
              </a:rPr>
              <a:t>– </a:t>
            </a:r>
            <a:r>
              <a:rPr lang="ru-RU" sz="1400" dirty="0">
                <a:solidFill>
                  <a:srgbClr val="002060"/>
                </a:solidFill>
              </a:rPr>
              <a:t>изготовление мебели из массива и плит ДСП и МДФ.</a:t>
            </a:r>
            <a:br>
              <a:rPr lang="ru-RU" sz="1400" dirty="0">
                <a:solidFill>
                  <a:srgbClr val="002060"/>
                </a:solidFill>
              </a:rPr>
            </a:br>
            <a:r>
              <a:rPr lang="ru-RU" sz="1400" dirty="0">
                <a:solidFill>
                  <a:srgbClr val="002060"/>
                </a:solidFill>
              </a:rPr>
              <a:t>- </a:t>
            </a:r>
            <a:r>
              <a:rPr lang="ru-RU" sz="1400" dirty="0" smtClean="0">
                <a:solidFill>
                  <a:srgbClr val="002060"/>
                </a:solidFill>
              </a:rPr>
              <a:t> </a:t>
            </a:r>
            <a:r>
              <a:rPr lang="ru-RU" sz="1400" dirty="0">
                <a:solidFill>
                  <a:srgbClr val="002060"/>
                </a:solidFill>
              </a:rPr>
              <a:t>изготовление </a:t>
            </a:r>
            <a:r>
              <a:rPr lang="ru-RU" sz="1400" dirty="0" smtClean="0">
                <a:solidFill>
                  <a:srgbClr val="002060"/>
                </a:solidFill>
              </a:rPr>
              <a:t>ламинированных полов.</a:t>
            </a:r>
          </a:p>
          <a:p>
            <a:endParaRPr lang="ru-RU" sz="1400" dirty="0" smtClean="0">
              <a:solidFill>
                <a:srgbClr val="002060"/>
              </a:solidFill>
            </a:endParaRPr>
          </a:p>
          <a:p>
            <a:r>
              <a:rPr lang="ru-RU" sz="1400" b="1" dirty="0" smtClean="0">
                <a:solidFill>
                  <a:srgbClr val="002060"/>
                </a:solidFill>
              </a:rPr>
              <a:t>СООО </a:t>
            </a:r>
            <a:r>
              <a:rPr lang="ru-RU" sz="1400" b="1" dirty="0">
                <a:solidFill>
                  <a:srgbClr val="002060"/>
                </a:solidFill>
              </a:rPr>
              <a:t>«</a:t>
            </a:r>
            <a:r>
              <a:rPr lang="ru-RU" sz="1400" b="1" dirty="0" err="1">
                <a:solidFill>
                  <a:srgbClr val="002060"/>
                </a:solidFill>
              </a:rPr>
              <a:t>Байдимэк</a:t>
            </a:r>
            <a:r>
              <a:rPr lang="ru-RU" sz="1400" dirty="0" err="1">
                <a:solidFill>
                  <a:srgbClr val="002060"/>
                </a:solidFill>
              </a:rPr>
              <a:t>с</a:t>
            </a:r>
            <a:r>
              <a:rPr lang="ru-RU" sz="1400" dirty="0">
                <a:solidFill>
                  <a:srgbClr val="002060"/>
                </a:solidFill>
              </a:rPr>
              <a:t>»</a:t>
            </a:r>
            <a:br>
              <a:rPr lang="ru-RU" sz="1400" dirty="0">
                <a:solidFill>
                  <a:srgbClr val="002060"/>
                </a:solidFill>
              </a:rPr>
            </a:br>
            <a:r>
              <a:rPr lang="ru-RU" sz="1400" dirty="0">
                <a:solidFill>
                  <a:srgbClr val="002060"/>
                </a:solidFill>
              </a:rPr>
              <a:t>Адрес: 231600, Гродненская область, город Мосты, улица 30 лет ВЛКСМ, 165/1</a:t>
            </a:r>
            <a:br>
              <a:rPr lang="ru-RU" sz="1400" dirty="0">
                <a:solidFill>
                  <a:srgbClr val="002060"/>
                </a:solidFill>
              </a:rPr>
            </a:br>
            <a:r>
              <a:rPr lang="ru-RU" sz="1400" dirty="0" smtClean="0">
                <a:solidFill>
                  <a:srgbClr val="002060"/>
                </a:solidFill>
              </a:rPr>
              <a:t>Телефон </a:t>
            </a:r>
            <a:r>
              <a:rPr lang="ru-RU" sz="1400" dirty="0">
                <a:solidFill>
                  <a:srgbClr val="002060"/>
                </a:solidFill>
              </a:rPr>
              <a:t>службы маркетинга: +375-15-15-44402, 44403</a:t>
            </a:r>
            <a:br>
              <a:rPr lang="ru-RU" sz="1400" dirty="0">
                <a:solidFill>
                  <a:srgbClr val="002060"/>
                </a:solidFill>
              </a:rPr>
            </a:br>
            <a:r>
              <a:rPr lang="ru-RU" sz="1400" dirty="0">
                <a:solidFill>
                  <a:srgbClr val="002060"/>
                </a:solidFill>
              </a:rPr>
              <a:t>Факс: +375-15-15-44402</a:t>
            </a:r>
            <a:br>
              <a:rPr lang="ru-RU" sz="1400" dirty="0">
                <a:solidFill>
                  <a:srgbClr val="002060"/>
                </a:solidFill>
              </a:rPr>
            </a:br>
            <a:r>
              <a:rPr lang="ru-RU" sz="1400" dirty="0">
                <a:solidFill>
                  <a:srgbClr val="002060"/>
                </a:solidFill>
              </a:rPr>
              <a:t>e-</a:t>
            </a:r>
            <a:r>
              <a:rPr lang="ru-RU" sz="1400" dirty="0" err="1">
                <a:solidFill>
                  <a:srgbClr val="002060"/>
                </a:solidFill>
              </a:rPr>
              <a:t>mail</a:t>
            </a:r>
            <a:r>
              <a:rPr lang="ru-RU" sz="1400" dirty="0">
                <a:solidFill>
                  <a:srgbClr val="002060"/>
                </a:solidFill>
              </a:rPr>
              <a:t>: </a:t>
            </a:r>
            <a:r>
              <a:rPr lang="ru-RU" sz="1400" u="sng" dirty="0">
                <a:solidFill>
                  <a:srgbClr val="002060"/>
                </a:solidFill>
                <a:hlinkClick r:id="rId3"/>
              </a:rPr>
              <a:t>bydimex@tut.by</a:t>
            </a:r>
            <a:endParaRPr lang="ru-RU" sz="1400" dirty="0" smtClean="0">
              <a:solidFill>
                <a:srgbClr val="002060"/>
              </a:solidFill>
              <a:latin typeface="Lucida Grande"/>
            </a:endParaRPr>
          </a:p>
          <a:p>
            <a:r>
              <a:rPr lang="ru-RU" sz="1400" b="1" dirty="0">
                <a:solidFill>
                  <a:srgbClr val="002060"/>
                </a:solidFill>
              </a:rPr>
              <a:t>Выпускаемая продукция:</a:t>
            </a:r>
            <a:br>
              <a:rPr lang="ru-RU" sz="1400" b="1" dirty="0">
                <a:solidFill>
                  <a:srgbClr val="002060"/>
                </a:solidFill>
              </a:rPr>
            </a:br>
            <a:r>
              <a:rPr lang="ru-RU" sz="1400" dirty="0">
                <a:solidFill>
                  <a:srgbClr val="002060"/>
                </a:solidFill>
              </a:rPr>
              <a:t>Мебель деревянная для столовых и жилых комнат (столы, шкафы, комоды, стулья, табуретки</a:t>
            </a:r>
            <a:r>
              <a:rPr lang="ru-RU" sz="1400" dirty="0" smtClean="0">
                <a:solidFill>
                  <a:srgbClr val="002060"/>
                </a:solidFill>
              </a:rPr>
              <a:t>)</a:t>
            </a:r>
          </a:p>
          <a:p>
            <a:r>
              <a:rPr lang="ru-RU" sz="1400" dirty="0">
                <a:solidFill>
                  <a:srgbClr val="002060"/>
                </a:solidFill>
              </a:rPr>
              <a:t> </a:t>
            </a:r>
            <a:br>
              <a:rPr lang="ru-RU" sz="1400" dirty="0">
                <a:solidFill>
                  <a:srgbClr val="002060"/>
                </a:solidFill>
              </a:rPr>
            </a:br>
            <a:r>
              <a:rPr lang="ru-RU" sz="1400" b="1" dirty="0" smtClean="0">
                <a:solidFill>
                  <a:srgbClr val="002060"/>
                </a:solidFill>
                <a:cs typeface="Times New Roman" panose="02020603050405020304" pitchFamily="18" charset="0"/>
              </a:rPr>
              <a:t>ОАО </a:t>
            </a:r>
            <a:r>
              <a:rPr lang="ru-RU" sz="1400" b="1" dirty="0">
                <a:solidFill>
                  <a:srgbClr val="002060"/>
                </a:solidFill>
                <a:cs typeface="Times New Roman" panose="02020603050405020304" pitchFamily="18" charset="0"/>
              </a:rPr>
              <a:t>«</a:t>
            </a:r>
            <a:r>
              <a:rPr lang="ru-RU" sz="1400" b="1" dirty="0" err="1">
                <a:solidFill>
                  <a:srgbClr val="002060"/>
                </a:solidFill>
                <a:cs typeface="Times New Roman" panose="02020603050405020304" pitchFamily="18" charset="0"/>
              </a:rPr>
              <a:t>Мотекс</a:t>
            </a:r>
            <a:r>
              <a:rPr lang="ru-RU" sz="1400" b="1" dirty="0">
                <a:solidFill>
                  <a:srgbClr val="002060"/>
                </a:solidFill>
                <a:cs typeface="Times New Roman" panose="02020603050405020304" pitchFamily="18" charset="0"/>
              </a:rPr>
              <a:t>» </a:t>
            </a:r>
            <a:br>
              <a:rPr lang="ru-RU" sz="1400" b="1" dirty="0">
                <a:solidFill>
                  <a:srgbClr val="002060"/>
                </a:solidFill>
                <a:cs typeface="Times New Roman" panose="02020603050405020304" pitchFamily="18" charset="0"/>
              </a:rPr>
            </a:br>
            <a:r>
              <a:rPr lang="ru-RU" sz="1400" dirty="0">
                <a:solidFill>
                  <a:srgbClr val="002060"/>
                </a:solidFill>
                <a:cs typeface="Times New Roman" panose="02020603050405020304" pitchFamily="18" charset="0"/>
              </a:rPr>
              <a:t>Адрес: 231600, Гродненская область, город Мосты, улица 30 лет ВЛКСМ, 163</a:t>
            </a:r>
            <a:br>
              <a:rPr lang="ru-RU" sz="1400" dirty="0">
                <a:solidFill>
                  <a:srgbClr val="002060"/>
                </a:solidFill>
                <a:cs typeface="Times New Roman" panose="02020603050405020304" pitchFamily="18" charset="0"/>
              </a:rPr>
            </a:br>
            <a:r>
              <a:rPr lang="ru-RU" sz="1400" dirty="0">
                <a:solidFill>
                  <a:srgbClr val="002060"/>
                </a:solidFill>
                <a:cs typeface="Times New Roman" panose="02020603050405020304" pitchFamily="18" charset="0"/>
              </a:rPr>
              <a:t>Телефон директора: +375-15-15-33443</a:t>
            </a:r>
            <a:br>
              <a:rPr lang="ru-RU" sz="1400" dirty="0">
                <a:solidFill>
                  <a:srgbClr val="002060"/>
                </a:solidFill>
                <a:cs typeface="Times New Roman" panose="02020603050405020304" pitchFamily="18" charset="0"/>
              </a:rPr>
            </a:br>
            <a:r>
              <a:rPr lang="ru-RU" sz="1400" dirty="0">
                <a:solidFill>
                  <a:srgbClr val="002060"/>
                </a:solidFill>
                <a:cs typeface="Times New Roman" panose="02020603050405020304" pitchFamily="18" charset="0"/>
              </a:rPr>
              <a:t>Телефон специалисты: +375-15-15-33604 </a:t>
            </a:r>
            <a:br>
              <a:rPr lang="ru-RU" sz="1400" dirty="0">
                <a:solidFill>
                  <a:srgbClr val="002060"/>
                </a:solidFill>
                <a:cs typeface="Times New Roman" panose="02020603050405020304" pitchFamily="18" charset="0"/>
              </a:rPr>
            </a:br>
            <a:r>
              <a:rPr lang="ru-RU" sz="1400" dirty="0">
                <a:solidFill>
                  <a:srgbClr val="002060"/>
                </a:solidFill>
                <a:cs typeface="Times New Roman" panose="02020603050405020304" pitchFamily="18" charset="0"/>
              </a:rPr>
              <a:t>Факс: +375-15-15-33443</a:t>
            </a:r>
            <a:br>
              <a:rPr lang="ru-RU" sz="1400" dirty="0">
                <a:solidFill>
                  <a:srgbClr val="002060"/>
                </a:solidFill>
                <a:cs typeface="Times New Roman" panose="02020603050405020304" pitchFamily="18" charset="0"/>
              </a:rPr>
            </a:br>
            <a:r>
              <a:rPr lang="ru-RU" sz="1400" dirty="0">
                <a:solidFill>
                  <a:srgbClr val="002060"/>
                </a:solidFill>
                <a:cs typeface="Times New Roman" panose="02020603050405020304" pitchFamily="18" charset="0"/>
              </a:rPr>
              <a:t>e-</a:t>
            </a:r>
            <a:r>
              <a:rPr lang="ru-RU" sz="1400" dirty="0" err="1">
                <a:solidFill>
                  <a:srgbClr val="002060"/>
                </a:solidFill>
                <a:cs typeface="Times New Roman" panose="02020603050405020304" pitchFamily="18" charset="0"/>
              </a:rPr>
              <a:t>mail</a:t>
            </a:r>
            <a:r>
              <a:rPr lang="ru-RU" sz="1400" dirty="0">
                <a:solidFill>
                  <a:srgbClr val="002060"/>
                </a:solidFill>
                <a:cs typeface="Times New Roman" panose="02020603050405020304" pitchFamily="18" charset="0"/>
              </a:rPr>
              <a:t>: </a:t>
            </a:r>
            <a:r>
              <a:rPr lang="ru-RU" sz="1400" u="sng" dirty="0">
                <a:solidFill>
                  <a:srgbClr val="002060"/>
                </a:solidFill>
                <a:cs typeface="Times New Roman" panose="02020603050405020304" pitchFamily="18" charset="0"/>
                <a:hlinkClick r:id="rId4"/>
              </a:rPr>
              <a:t>motexsecret@mail.ru</a:t>
            </a:r>
            <a:endParaRPr lang="ru-RU" sz="1400" dirty="0">
              <a:solidFill>
                <a:srgbClr val="002060"/>
              </a:solidFill>
              <a:cs typeface="Times New Roman" panose="02020603050405020304" pitchFamily="18" charset="0"/>
            </a:endParaRPr>
          </a:p>
          <a:p>
            <a:r>
              <a:rPr lang="ru-RU" sz="1400" b="1" dirty="0" smtClean="0">
                <a:solidFill>
                  <a:srgbClr val="002060"/>
                </a:solidFill>
                <a:cs typeface="Times New Roman" panose="02020603050405020304" pitchFamily="18" charset="0"/>
              </a:rPr>
              <a:t>Выпускаемая </a:t>
            </a:r>
            <a:r>
              <a:rPr lang="ru-RU" sz="1400" b="1" dirty="0">
                <a:solidFill>
                  <a:srgbClr val="002060"/>
                </a:solidFill>
                <a:cs typeface="Times New Roman" panose="02020603050405020304" pitchFamily="18" charset="0"/>
              </a:rPr>
              <a:t>продукция: </a:t>
            </a:r>
            <a:br>
              <a:rPr lang="ru-RU" sz="1400" b="1" dirty="0">
                <a:solidFill>
                  <a:srgbClr val="002060"/>
                </a:solidFill>
                <a:cs typeface="Times New Roman" panose="02020603050405020304" pitchFamily="18" charset="0"/>
              </a:rPr>
            </a:br>
            <a:r>
              <a:rPr lang="ru-RU" sz="1400" dirty="0">
                <a:solidFill>
                  <a:srgbClr val="002060"/>
                </a:solidFill>
                <a:cs typeface="Times New Roman" panose="02020603050405020304" pitchFamily="18" charset="0"/>
              </a:rPr>
              <a:t>- </a:t>
            </a:r>
            <a:r>
              <a:rPr lang="ru-RU" sz="1400" dirty="0" err="1">
                <a:solidFill>
                  <a:srgbClr val="002060"/>
                </a:solidFill>
                <a:cs typeface="Times New Roman" panose="02020603050405020304" pitchFamily="18" charset="0"/>
              </a:rPr>
              <a:t>cпецодежда</a:t>
            </a:r>
            <a:r>
              <a:rPr lang="ru-RU" sz="1400" dirty="0">
                <a:solidFill>
                  <a:srgbClr val="002060"/>
                </a:solidFill>
                <a:cs typeface="Times New Roman" panose="02020603050405020304" pitchFamily="18" charset="0"/>
              </a:rPr>
              <a:t> (рубашки форменные мужские, блузы форменные женские, полукомбинезоны</a:t>
            </a:r>
            <a:r>
              <a:rPr lang="ru-RU" sz="1400" dirty="0" smtClean="0">
                <a:solidFill>
                  <a:srgbClr val="002060"/>
                </a:solidFill>
                <a:cs typeface="Times New Roman" panose="02020603050405020304" pitchFamily="18" charset="0"/>
              </a:rPr>
              <a:t>)</a:t>
            </a:r>
            <a:endParaRPr lang="ru-RU" sz="1400" dirty="0" smtClean="0"/>
          </a:p>
        </p:txBody>
      </p:sp>
      <p:pic>
        <p:nvPicPr>
          <p:cNvPr id="3076" name="Picture 4" descr="mostovdrev"/>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973" y="116632"/>
            <a:ext cx="2826674" cy="189286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descr="https://im0-tub-by.yandex.net/i?id=f38fdd4f267d85b4a3d415206a4d1e87&amp;n=33&amp;h=215&amp;w=363"/>
          <p:cNvPicPr/>
          <p:nvPr/>
        </p:nvPicPr>
        <p:blipFill>
          <a:blip r:embed="rId6" cstate="email">
            <a:extLst>
              <a:ext uri="{28A0092B-C50C-407E-A947-70E740481C1C}">
                <a14:useLocalDpi xmlns:a14="http://schemas.microsoft.com/office/drawing/2010/main"/>
              </a:ext>
            </a:extLst>
          </a:blip>
          <a:srcRect/>
          <a:stretch>
            <a:fillRect/>
          </a:stretch>
        </p:blipFill>
        <p:spPr bwMode="auto">
          <a:xfrm>
            <a:off x="73973" y="2204864"/>
            <a:ext cx="2826674" cy="1979042"/>
          </a:xfrm>
          <a:prstGeom prst="rect">
            <a:avLst/>
          </a:prstGeom>
          <a:noFill/>
          <a:ln>
            <a:noFill/>
          </a:ln>
        </p:spPr>
      </p:pic>
      <p:pic>
        <p:nvPicPr>
          <p:cNvPr id="6" name="Рисунок 5" descr="http://www.bizzona.ru/simg/sell_58888a03d1037.jpg"/>
          <p:cNvPicPr/>
          <p:nvPr/>
        </p:nvPicPr>
        <p:blipFill>
          <a:blip r:embed="rId7" cstate="email">
            <a:extLst>
              <a:ext uri="{28A0092B-C50C-407E-A947-70E740481C1C}">
                <a14:useLocalDpi xmlns:a14="http://schemas.microsoft.com/office/drawing/2010/main"/>
              </a:ext>
            </a:extLst>
          </a:blip>
          <a:srcRect/>
          <a:stretch>
            <a:fillRect/>
          </a:stretch>
        </p:blipFill>
        <p:spPr bwMode="auto">
          <a:xfrm>
            <a:off x="73973" y="4437112"/>
            <a:ext cx="2826196" cy="2051938"/>
          </a:xfrm>
          <a:prstGeom prst="rect">
            <a:avLst/>
          </a:prstGeom>
          <a:noFill/>
          <a:ln>
            <a:noFill/>
          </a:ln>
        </p:spPr>
      </p:pic>
    </p:spTree>
    <p:extLst>
      <p:ext uri="{BB962C8B-B14F-4D97-AF65-F5344CB8AC3E}">
        <p14:creationId xmlns:p14="http://schemas.microsoft.com/office/powerpoint/2010/main" val="2054143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Прямоугольник 3"/>
          <p:cNvSpPr/>
          <p:nvPr/>
        </p:nvSpPr>
        <p:spPr>
          <a:xfrm>
            <a:off x="3131840" y="335466"/>
            <a:ext cx="5724128" cy="6124754"/>
          </a:xfrm>
          <a:prstGeom prst="rect">
            <a:avLst/>
          </a:prstGeom>
        </p:spPr>
        <p:txBody>
          <a:bodyPr wrap="square">
            <a:spAutoFit/>
          </a:bodyPr>
          <a:lstStyle/>
          <a:p>
            <a:r>
              <a:rPr lang="en-US" sz="1400" b="1" dirty="0">
                <a:solidFill>
                  <a:srgbClr val="002060"/>
                </a:solidFill>
                <a:cs typeface="Times New Roman" panose="02020603050405020304" pitchFamily="18" charset="0"/>
              </a:rPr>
              <a:t>OJSC </a:t>
            </a:r>
            <a:r>
              <a:rPr lang="en-US" sz="1400" b="1" dirty="0" smtClean="0">
                <a:solidFill>
                  <a:srgbClr val="002060"/>
                </a:solidFill>
                <a:cs typeface="Times New Roman" panose="02020603050405020304" pitchFamily="18" charset="0"/>
              </a:rPr>
              <a:t>“</a:t>
            </a:r>
            <a:r>
              <a:rPr lang="en-US" sz="1400" b="1" dirty="0" err="1" smtClean="0">
                <a:solidFill>
                  <a:srgbClr val="002060"/>
                </a:solidFill>
                <a:cs typeface="Times New Roman" panose="02020603050405020304" pitchFamily="18" charset="0"/>
              </a:rPr>
              <a:t>Mostovdrev</a:t>
            </a:r>
            <a:r>
              <a:rPr lang="en-US" sz="1400" b="1" dirty="0" smtClean="0">
                <a:solidFill>
                  <a:srgbClr val="002060"/>
                </a:solidFill>
                <a:cs typeface="Times New Roman" panose="02020603050405020304" pitchFamily="18" charset="0"/>
              </a:rPr>
              <a:t>”</a:t>
            </a:r>
            <a:endParaRPr lang="en-US" sz="1400" b="1" dirty="0">
              <a:solidFill>
                <a:srgbClr val="002060"/>
              </a:solidFill>
              <a:cs typeface="Times New Roman" panose="02020603050405020304" pitchFamily="18" charset="0"/>
            </a:endParaRPr>
          </a:p>
          <a:p>
            <a:r>
              <a:rPr lang="en-US" sz="1400" b="1" dirty="0">
                <a:solidFill>
                  <a:srgbClr val="002060"/>
                </a:solidFill>
                <a:cs typeface="Times New Roman" panose="02020603050405020304" pitchFamily="18" charset="0"/>
              </a:rPr>
              <a:t>Republic of Belarus, Grodno region, </a:t>
            </a:r>
            <a:r>
              <a:rPr lang="en-US" sz="1400" b="1" dirty="0" err="1" smtClean="0">
                <a:solidFill>
                  <a:srgbClr val="002060"/>
                </a:solidFill>
                <a:cs typeface="Times New Roman" panose="02020603050405020304" pitchFamily="18" charset="0"/>
              </a:rPr>
              <a:t>Mosty</a:t>
            </a:r>
            <a:r>
              <a:rPr lang="en-US" sz="1400" b="1" dirty="0">
                <a:solidFill>
                  <a:srgbClr val="002060"/>
                </a:solidFill>
                <a:cs typeface="Times New Roman" panose="02020603050405020304" pitchFamily="18" charset="0"/>
              </a:rPr>
              <a:t>, </a:t>
            </a:r>
            <a:r>
              <a:rPr lang="en-US" sz="1400" b="1" dirty="0" err="1" smtClean="0">
                <a:solidFill>
                  <a:srgbClr val="002060"/>
                </a:solidFill>
                <a:cs typeface="Times New Roman" panose="02020603050405020304" pitchFamily="18" charset="0"/>
              </a:rPr>
              <a:t>st.</a:t>
            </a:r>
            <a:r>
              <a:rPr lang="en-US" sz="1400" b="1" dirty="0" smtClean="0">
                <a:solidFill>
                  <a:srgbClr val="002060"/>
                </a:solidFill>
                <a:cs typeface="Times New Roman" panose="02020603050405020304" pitchFamily="18" charset="0"/>
              </a:rPr>
              <a:t> Soviet</a:t>
            </a:r>
            <a:r>
              <a:rPr lang="en-US" sz="1400" b="1" dirty="0">
                <a:solidFill>
                  <a:srgbClr val="002060"/>
                </a:solidFill>
                <a:cs typeface="Times New Roman" panose="02020603050405020304" pitchFamily="18" charset="0"/>
              </a:rPr>
              <a:t>, </a:t>
            </a:r>
            <a:r>
              <a:rPr lang="en-US" sz="1400" b="1" dirty="0" smtClean="0">
                <a:solidFill>
                  <a:srgbClr val="002060"/>
                </a:solidFill>
                <a:cs typeface="Times New Roman" panose="02020603050405020304" pitchFamily="18" charset="0"/>
              </a:rPr>
              <a:t>38 </a:t>
            </a:r>
            <a:r>
              <a:rPr lang="en-US" sz="1400" b="1" dirty="0">
                <a:solidFill>
                  <a:srgbClr val="002060"/>
                </a:solidFill>
                <a:cs typeface="Times New Roman" panose="02020603050405020304" pitchFamily="18" charset="0"/>
              </a:rPr>
              <a:t>Fax. +375 1515 33676? E-mail: box@mostovdrev.by</a:t>
            </a:r>
          </a:p>
          <a:p>
            <a:r>
              <a:rPr lang="en-US" sz="1400" b="1" dirty="0">
                <a:solidFill>
                  <a:srgbClr val="002060"/>
                </a:solidFill>
                <a:cs typeface="Times New Roman" panose="02020603050405020304" pitchFamily="18" charset="0"/>
              </a:rPr>
              <a:t>- production of plywood grade FK, FOF, FSF; - production of </a:t>
            </a:r>
            <a:r>
              <a:rPr lang="en-US" sz="1400" b="1" dirty="0" err="1">
                <a:solidFill>
                  <a:srgbClr val="002060"/>
                </a:solidFill>
                <a:cs typeface="Times New Roman" panose="02020603050405020304" pitchFamily="18" charset="0"/>
              </a:rPr>
              <a:t>fibreboard</a:t>
            </a:r>
            <a:r>
              <a:rPr lang="en-US" sz="1400" b="1" dirty="0">
                <a:solidFill>
                  <a:srgbClr val="002060"/>
                </a:solidFill>
                <a:cs typeface="Times New Roman" panose="02020603050405020304" pitchFamily="18" charset="0"/>
              </a:rPr>
              <a:t> - MDF / HDF, LMDF</a:t>
            </a:r>
            <a:r>
              <a:rPr lang="en-US" sz="1400" b="1" dirty="0" smtClean="0">
                <a:solidFill>
                  <a:srgbClr val="002060"/>
                </a:solidFill>
                <a:cs typeface="Times New Roman" panose="02020603050405020304" pitchFamily="18" charset="0"/>
              </a:rPr>
              <a:t>; </a:t>
            </a:r>
            <a:r>
              <a:rPr lang="en-US" sz="1400" b="1" dirty="0">
                <a:solidFill>
                  <a:srgbClr val="002060"/>
                </a:solidFill>
                <a:cs typeface="Times New Roman" panose="02020603050405020304" pitchFamily="18" charset="0"/>
              </a:rPr>
              <a:t>- production of urea-formaldehyde resins KF-NFP, KF-F, KF-O, KF-PS, resins for the production of MDF </a:t>
            </a:r>
            <a:r>
              <a:rPr lang="en-US" sz="1400" b="1" dirty="0" smtClean="0">
                <a:solidFill>
                  <a:srgbClr val="002060"/>
                </a:solidFill>
                <a:cs typeface="Times New Roman" panose="02020603050405020304" pitchFamily="18" charset="0"/>
              </a:rPr>
              <a:t>boards </a:t>
            </a:r>
            <a:r>
              <a:rPr lang="en-US" sz="1400" b="1" dirty="0">
                <a:solidFill>
                  <a:srgbClr val="002060"/>
                </a:solidFill>
                <a:cs typeface="Times New Roman" panose="02020603050405020304" pitchFamily="18" charset="0"/>
              </a:rPr>
              <a:t>- manufacturing of furniture from solid wood and chipboard and MDF boards</a:t>
            </a:r>
            <a:r>
              <a:rPr lang="en-US" sz="1400" b="1" dirty="0" smtClean="0">
                <a:solidFill>
                  <a:srgbClr val="002060"/>
                </a:solidFill>
                <a:cs typeface="Times New Roman" panose="02020603050405020304" pitchFamily="18" charset="0"/>
              </a:rPr>
              <a:t>. </a:t>
            </a:r>
            <a:r>
              <a:rPr lang="en-US" sz="1400" b="1" dirty="0">
                <a:solidFill>
                  <a:srgbClr val="002060"/>
                </a:solidFill>
                <a:cs typeface="Times New Roman" panose="02020603050405020304" pitchFamily="18" charset="0"/>
              </a:rPr>
              <a:t>- manufacturing of laminate floors.</a:t>
            </a:r>
          </a:p>
          <a:p>
            <a:endParaRPr lang="ru-RU" sz="1400" b="1" dirty="0" smtClean="0">
              <a:solidFill>
                <a:srgbClr val="002060"/>
              </a:solidFill>
              <a:cs typeface="Times New Roman" panose="02020603050405020304" pitchFamily="18" charset="0"/>
            </a:endParaRPr>
          </a:p>
          <a:p>
            <a:endParaRPr lang="ru-RU" sz="1400" b="1" dirty="0">
              <a:solidFill>
                <a:srgbClr val="002060"/>
              </a:solidFill>
              <a:cs typeface="Times New Roman" panose="02020603050405020304" pitchFamily="18" charset="0"/>
            </a:endParaRPr>
          </a:p>
          <a:p>
            <a:endParaRPr lang="en-US" sz="1400" b="1" dirty="0">
              <a:solidFill>
                <a:srgbClr val="002060"/>
              </a:solidFill>
              <a:cs typeface="Times New Roman" panose="02020603050405020304" pitchFamily="18" charset="0"/>
            </a:endParaRPr>
          </a:p>
          <a:p>
            <a:r>
              <a:rPr lang="en-US" sz="1400" b="1" dirty="0">
                <a:solidFill>
                  <a:srgbClr val="002060"/>
                </a:solidFill>
                <a:cs typeface="Times New Roman" panose="02020603050405020304" pitchFamily="18" charset="0"/>
              </a:rPr>
              <a:t>LLC "</a:t>
            </a:r>
            <a:r>
              <a:rPr lang="en-US" sz="1400" b="1" dirty="0" err="1">
                <a:solidFill>
                  <a:srgbClr val="002060"/>
                </a:solidFill>
                <a:cs typeface="Times New Roman" panose="02020603050405020304" pitchFamily="18" charset="0"/>
              </a:rPr>
              <a:t>Baidimax</a:t>
            </a:r>
            <a:r>
              <a:rPr lang="en-US" sz="1400" b="1" dirty="0">
                <a:solidFill>
                  <a:srgbClr val="002060"/>
                </a:solidFill>
                <a:cs typeface="Times New Roman" panose="02020603050405020304" pitchFamily="18" charset="0"/>
              </a:rPr>
              <a:t>" </a:t>
            </a:r>
            <a:endParaRPr lang="en-US" sz="1400" b="1" dirty="0" smtClean="0">
              <a:solidFill>
                <a:srgbClr val="002060"/>
              </a:solidFill>
              <a:cs typeface="Times New Roman" panose="02020603050405020304" pitchFamily="18" charset="0"/>
            </a:endParaRPr>
          </a:p>
          <a:p>
            <a:r>
              <a:rPr lang="en-US" sz="1400" b="1" dirty="0" smtClean="0">
                <a:solidFill>
                  <a:srgbClr val="002060"/>
                </a:solidFill>
                <a:cs typeface="Times New Roman" panose="02020603050405020304" pitchFamily="18" charset="0"/>
              </a:rPr>
              <a:t>Address</a:t>
            </a:r>
            <a:r>
              <a:rPr lang="en-US" sz="1400" b="1" dirty="0">
                <a:solidFill>
                  <a:srgbClr val="002060"/>
                </a:solidFill>
                <a:cs typeface="Times New Roman" panose="02020603050405020304" pitchFamily="18" charset="0"/>
              </a:rPr>
              <a:t>: 231600, Grodno region, </a:t>
            </a:r>
            <a:r>
              <a:rPr lang="en-US" sz="1400" b="1" dirty="0" err="1">
                <a:solidFill>
                  <a:srgbClr val="002060"/>
                </a:solidFill>
                <a:cs typeface="Times New Roman" panose="02020603050405020304" pitchFamily="18" charset="0"/>
              </a:rPr>
              <a:t>Mosty</a:t>
            </a:r>
            <a:r>
              <a:rPr lang="en-US" sz="1400" b="1" dirty="0">
                <a:solidFill>
                  <a:srgbClr val="002060"/>
                </a:solidFill>
                <a:cs typeface="Times New Roman" panose="02020603050405020304" pitchFamily="18" charset="0"/>
              </a:rPr>
              <a:t> </a:t>
            </a:r>
            <a:r>
              <a:rPr lang="en-US" sz="1400" b="1" dirty="0" smtClean="0">
                <a:solidFill>
                  <a:srgbClr val="002060"/>
                </a:solidFill>
                <a:cs typeface="Times New Roman" panose="02020603050405020304" pitchFamily="18" charset="0"/>
              </a:rPr>
              <a:t>, </a:t>
            </a:r>
            <a:r>
              <a:rPr lang="en-US" sz="1400" b="1" dirty="0">
                <a:solidFill>
                  <a:srgbClr val="002060"/>
                </a:solidFill>
                <a:cs typeface="Times New Roman" panose="02020603050405020304" pitchFamily="18" charset="0"/>
              </a:rPr>
              <a:t>30-year-old street of the </a:t>
            </a:r>
            <a:r>
              <a:rPr lang="en-US" sz="1400" b="1" dirty="0" err="1">
                <a:solidFill>
                  <a:srgbClr val="002060"/>
                </a:solidFill>
                <a:cs typeface="Times New Roman" panose="02020603050405020304" pitchFamily="18" charset="0"/>
              </a:rPr>
              <a:t>Komsomol</a:t>
            </a:r>
            <a:r>
              <a:rPr lang="en-US" sz="1400" b="1" dirty="0">
                <a:solidFill>
                  <a:srgbClr val="002060"/>
                </a:solidFill>
                <a:cs typeface="Times New Roman" panose="02020603050405020304" pitchFamily="18" charset="0"/>
              </a:rPr>
              <a:t>, </a:t>
            </a:r>
            <a:r>
              <a:rPr lang="en-US" sz="1400" b="1" dirty="0" smtClean="0">
                <a:solidFill>
                  <a:srgbClr val="002060"/>
                </a:solidFill>
                <a:cs typeface="Times New Roman" panose="02020603050405020304" pitchFamily="18" charset="0"/>
              </a:rPr>
              <a:t>165/1 </a:t>
            </a:r>
            <a:r>
              <a:rPr lang="en-US" sz="1400" b="1" dirty="0">
                <a:solidFill>
                  <a:srgbClr val="002060"/>
                </a:solidFill>
                <a:cs typeface="Times New Roman" panose="02020603050405020304" pitchFamily="18" charset="0"/>
              </a:rPr>
              <a:t>Telephone marketing service: + 375-15-15-44402, </a:t>
            </a:r>
            <a:r>
              <a:rPr lang="en-US" sz="1400" b="1" dirty="0" smtClean="0">
                <a:solidFill>
                  <a:srgbClr val="002060"/>
                </a:solidFill>
                <a:cs typeface="Times New Roman" panose="02020603050405020304" pitchFamily="18" charset="0"/>
              </a:rPr>
              <a:t>44403 </a:t>
            </a:r>
            <a:r>
              <a:rPr lang="en-US" sz="1400" b="1" dirty="0">
                <a:solidFill>
                  <a:srgbClr val="002060"/>
                </a:solidFill>
                <a:cs typeface="Times New Roman" panose="02020603050405020304" pitchFamily="18" charset="0"/>
              </a:rPr>
              <a:t>Fax: + 375-15-15-44402? E-mail: bydimex@tut.by</a:t>
            </a:r>
          </a:p>
          <a:p>
            <a:r>
              <a:rPr lang="en-US" sz="1400" b="1" dirty="0">
                <a:solidFill>
                  <a:srgbClr val="002060"/>
                </a:solidFill>
                <a:cs typeface="Times New Roman" panose="02020603050405020304" pitchFamily="18" charset="0"/>
              </a:rPr>
              <a:t>Let out production</a:t>
            </a:r>
            <a:r>
              <a:rPr lang="en-US" sz="1400" b="1" dirty="0" smtClean="0">
                <a:solidFill>
                  <a:srgbClr val="002060"/>
                </a:solidFill>
                <a:cs typeface="Times New Roman" panose="02020603050405020304" pitchFamily="18" charset="0"/>
              </a:rPr>
              <a:t>: </a:t>
            </a:r>
            <a:r>
              <a:rPr lang="en-US" sz="1400" b="1" dirty="0">
                <a:solidFill>
                  <a:srgbClr val="002060"/>
                </a:solidFill>
                <a:cs typeface="Times New Roman" panose="02020603050405020304" pitchFamily="18" charset="0"/>
              </a:rPr>
              <a:t>Wooden furniture for dining rooms and living rooms (tables, cases, chests of drawers, chairs, stools</a:t>
            </a:r>
            <a:r>
              <a:rPr lang="en-US" sz="1400" b="1" dirty="0" smtClean="0">
                <a:solidFill>
                  <a:srgbClr val="002060"/>
                </a:solidFill>
                <a:cs typeface="Times New Roman" panose="02020603050405020304" pitchFamily="18" charset="0"/>
              </a:rPr>
              <a:t>)</a:t>
            </a:r>
          </a:p>
          <a:p>
            <a:endParaRPr lang="ru-RU" sz="1400" b="1" dirty="0" smtClean="0">
              <a:solidFill>
                <a:srgbClr val="002060"/>
              </a:solidFill>
              <a:cs typeface="Times New Roman" panose="02020603050405020304" pitchFamily="18" charset="0"/>
            </a:endParaRPr>
          </a:p>
          <a:p>
            <a:endParaRPr lang="ru-RU" sz="1400" b="1" dirty="0">
              <a:solidFill>
                <a:srgbClr val="002060"/>
              </a:solidFill>
              <a:cs typeface="Times New Roman" panose="02020603050405020304" pitchFamily="18" charset="0"/>
            </a:endParaRPr>
          </a:p>
          <a:p>
            <a:endParaRPr lang="ru-RU" sz="1400" b="1" dirty="0" smtClean="0">
              <a:solidFill>
                <a:srgbClr val="002060"/>
              </a:solidFill>
              <a:cs typeface="Times New Roman" panose="02020603050405020304" pitchFamily="18" charset="0"/>
            </a:endParaRPr>
          </a:p>
          <a:p>
            <a:endParaRPr lang="ru-RU" sz="1400" b="1" dirty="0">
              <a:solidFill>
                <a:srgbClr val="002060"/>
              </a:solidFill>
              <a:cs typeface="Times New Roman" panose="02020603050405020304" pitchFamily="18" charset="0"/>
            </a:endParaRPr>
          </a:p>
          <a:p>
            <a:endParaRPr lang="en-US" sz="1400" b="1" dirty="0">
              <a:solidFill>
                <a:srgbClr val="002060"/>
              </a:solidFill>
              <a:cs typeface="Times New Roman" panose="02020603050405020304" pitchFamily="18" charset="0"/>
            </a:endParaRPr>
          </a:p>
          <a:p>
            <a:r>
              <a:rPr lang="en-US" sz="1400" b="1" dirty="0">
                <a:solidFill>
                  <a:srgbClr val="002060"/>
                </a:solidFill>
                <a:cs typeface="Times New Roman" panose="02020603050405020304" pitchFamily="18" charset="0"/>
              </a:rPr>
              <a:t>OJSC </a:t>
            </a:r>
            <a:r>
              <a:rPr lang="en-US" sz="1400" b="1" dirty="0" smtClean="0">
                <a:solidFill>
                  <a:srgbClr val="002060"/>
                </a:solidFill>
                <a:cs typeface="Times New Roman" panose="02020603050405020304" pitchFamily="18" charset="0"/>
              </a:rPr>
              <a:t>"</a:t>
            </a:r>
            <a:r>
              <a:rPr lang="en-US" sz="1400" b="1" dirty="0" err="1" smtClean="0">
                <a:solidFill>
                  <a:srgbClr val="002060"/>
                </a:solidFill>
                <a:cs typeface="Times New Roman" panose="02020603050405020304" pitchFamily="18" charset="0"/>
              </a:rPr>
              <a:t>Motex</a:t>
            </a:r>
            <a:r>
              <a:rPr lang="en-US" sz="1400" b="1" dirty="0" smtClean="0">
                <a:solidFill>
                  <a:srgbClr val="002060"/>
                </a:solidFill>
                <a:cs typeface="Times New Roman" panose="02020603050405020304" pitchFamily="18" charset="0"/>
              </a:rPr>
              <a:t>“</a:t>
            </a:r>
          </a:p>
          <a:p>
            <a:r>
              <a:rPr lang="en-US" sz="1400" b="1" dirty="0" smtClean="0">
                <a:solidFill>
                  <a:srgbClr val="002060"/>
                </a:solidFill>
                <a:cs typeface="Times New Roman" panose="02020603050405020304" pitchFamily="18" charset="0"/>
              </a:rPr>
              <a:t> </a:t>
            </a:r>
            <a:r>
              <a:rPr lang="en-US" sz="1400" b="1" dirty="0">
                <a:solidFill>
                  <a:srgbClr val="002060"/>
                </a:solidFill>
                <a:cs typeface="Times New Roman" panose="02020603050405020304" pitchFamily="18" charset="0"/>
              </a:rPr>
              <a:t>Address: 231600, Grodno region, </a:t>
            </a:r>
            <a:r>
              <a:rPr lang="en-US" sz="1400" b="1" dirty="0" err="1" smtClean="0">
                <a:solidFill>
                  <a:srgbClr val="002060"/>
                </a:solidFill>
                <a:cs typeface="Times New Roman" panose="02020603050405020304" pitchFamily="18" charset="0"/>
              </a:rPr>
              <a:t>Mosty</a:t>
            </a:r>
            <a:r>
              <a:rPr lang="en-US" sz="1400" b="1" dirty="0">
                <a:solidFill>
                  <a:srgbClr val="002060"/>
                </a:solidFill>
                <a:cs typeface="Times New Roman" panose="02020603050405020304" pitchFamily="18" charset="0"/>
              </a:rPr>
              <a:t>, 30-year-old street VLKSM, </a:t>
            </a:r>
            <a:r>
              <a:rPr lang="en-US" sz="1400" b="1" dirty="0" smtClean="0">
                <a:solidFill>
                  <a:srgbClr val="002060"/>
                </a:solidFill>
                <a:cs typeface="Times New Roman" panose="02020603050405020304" pitchFamily="18" charset="0"/>
              </a:rPr>
              <a:t>163 </a:t>
            </a:r>
            <a:r>
              <a:rPr lang="en-US" sz="1400" b="1" dirty="0">
                <a:solidFill>
                  <a:srgbClr val="002060"/>
                </a:solidFill>
                <a:cs typeface="Times New Roman" panose="02020603050405020304" pitchFamily="18" charset="0"/>
              </a:rPr>
              <a:t>Telephone of the director: + 375-15-15-33443? Telephone specialists: + 375-15-15-33604? Fax: + </a:t>
            </a:r>
            <a:r>
              <a:rPr lang="en-US" sz="1400" b="1" dirty="0" smtClean="0">
                <a:solidFill>
                  <a:srgbClr val="002060"/>
                </a:solidFill>
                <a:cs typeface="Times New Roman" panose="02020603050405020304" pitchFamily="18" charset="0"/>
              </a:rPr>
              <a:t>375-15-15-33443 </a:t>
            </a:r>
            <a:r>
              <a:rPr lang="en-US" sz="1400" b="1" dirty="0">
                <a:solidFill>
                  <a:srgbClr val="002060"/>
                </a:solidFill>
                <a:cs typeface="Times New Roman" panose="02020603050405020304" pitchFamily="18" charset="0"/>
              </a:rPr>
              <a:t>E-mail: motexsecret@mail.ru</a:t>
            </a:r>
          </a:p>
          <a:p>
            <a:r>
              <a:rPr lang="en-US" sz="1400" b="1" dirty="0">
                <a:solidFill>
                  <a:srgbClr val="002060"/>
                </a:solidFill>
                <a:cs typeface="Times New Roman" panose="02020603050405020304" pitchFamily="18" charset="0"/>
              </a:rPr>
              <a:t>Manufactured products- </a:t>
            </a:r>
            <a:r>
              <a:rPr lang="en-US" sz="1400" b="1" dirty="0" err="1">
                <a:solidFill>
                  <a:srgbClr val="002060"/>
                </a:solidFill>
                <a:cs typeface="Times New Roman" panose="02020603050405020304" pitchFamily="18" charset="0"/>
              </a:rPr>
              <a:t>спецодежда</a:t>
            </a:r>
            <a:r>
              <a:rPr lang="en-US" sz="1400" b="1" dirty="0">
                <a:solidFill>
                  <a:srgbClr val="002060"/>
                </a:solidFill>
                <a:cs typeface="Times New Roman" panose="02020603050405020304" pitchFamily="18" charset="0"/>
              </a:rPr>
              <a:t> </a:t>
            </a:r>
            <a:r>
              <a:rPr lang="en-US" sz="1400" b="1" dirty="0" smtClean="0">
                <a:solidFill>
                  <a:srgbClr val="002060"/>
                </a:solidFill>
                <a:cs typeface="Times New Roman" panose="02020603050405020304" pitchFamily="18" charset="0"/>
              </a:rPr>
              <a:t>(man's uniform </a:t>
            </a:r>
            <a:r>
              <a:rPr lang="en-US" sz="1400" b="1" dirty="0">
                <a:solidFill>
                  <a:srgbClr val="002060"/>
                </a:solidFill>
                <a:cs typeface="Times New Roman" panose="02020603050405020304" pitchFamily="18" charset="0"/>
              </a:rPr>
              <a:t>shirts</a:t>
            </a:r>
            <a:r>
              <a:rPr lang="en-US" sz="1400" b="1" dirty="0" smtClean="0">
                <a:solidFill>
                  <a:srgbClr val="002060"/>
                </a:solidFill>
                <a:cs typeface="Times New Roman" panose="02020603050405020304" pitchFamily="18" charset="0"/>
              </a:rPr>
              <a:t>,  </a:t>
            </a:r>
            <a:r>
              <a:rPr lang="en-US" sz="1400" b="1" dirty="0">
                <a:solidFill>
                  <a:srgbClr val="002060"/>
                </a:solidFill>
                <a:cs typeface="Times New Roman" panose="02020603050405020304" pitchFamily="18" charset="0"/>
              </a:rPr>
              <a:t>female </a:t>
            </a:r>
            <a:r>
              <a:rPr lang="en-US" sz="1400" b="1" dirty="0" smtClean="0">
                <a:solidFill>
                  <a:srgbClr val="002060"/>
                </a:solidFill>
                <a:cs typeface="Times New Roman" panose="02020603050405020304" pitchFamily="18" charset="0"/>
              </a:rPr>
              <a:t>uniform blouses, </a:t>
            </a:r>
            <a:r>
              <a:rPr lang="en-US" sz="1400" b="1" dirty="0">
                <a:solidFill>
                  <a:srgbClr val="002060"/>
                </a:solidFill>
                <a:cs typeface="Times New Roman" panose="02020603050405020304" pitchFamily="18" charset="0"/>
              </a:rPr>
              <a:t>overalls)</a:t>
            </a:r>
            <a:endParaRPr lang="ru-RU" sz="1400" dirty="0" smtClean="0"/>
          </a:p>
        </p:txBody>
      </p:sp>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365" y="239493"/>
            <a:ext cx="2934217" cy="2162827"/>
          </a:xfrm>
          <a:prstGeom prst="rect">
            <a:avLst/>
          </a:prstGeom>
        </p:spPr>
      </p:pic>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746" y="4851548"/>
            <a:ext cx="2937058" cy="1609998"/>
          </a:xfrm>
          <a:prstGeom prst="rect">
            <a:avLst/>
          </a:prstGeom>
        </p:spPr>
      </p:pic>
      <p:pic>
        <p:nvPicPr>
          <p:cNvPr id="1028" name="Picture 4" descr="Изготовление мебели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2521" y="2643127"/>
            <a:ext cx="2889906" cy="1926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043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75856" y="260648"/>
            <a:ext cx="5616624" cy="6120680"/>
          </a:xfrm>
        </p:spPr>
        <p:txBody>
          <a:bodyPr>
            <a:normAutofit lnSpcReduction="10000"/>
          </a:bodyPr>
          <a:lstStyle/>
          <a:p>
            <a:pPr marL="0" indent="0">
              <a:spcBef>
                <a:spcPts val="0"/>
              </a:spcBef>
              <a:buNone/>
            </a:pPr>
            <a:r>
              <a:rPr lang="ru-RU" sz="1400" b="1" dirty="0">
                <a:solidFill>
                  <a:srgbClr val="002060"/>
                </a:solidFill>
                <a:latin typeface="Times New Roman" panose="02020603050405020304" pitchFamily="18" charset="0"/>
                <a:cs typeface="Times New Roman" panose="02020603050405020304" pitchFamily="18" charset="0"/>
              </a:rPr>
              <a:t>ОАО «</a:t>
            </a:r>
            <a:r>
              <a:rPr lang="ru-RU" sz="1400" b="1" dirty="0" err="1">
                <a:solidFill>
                  <a:srgbClr val="002060"/>
                </a:solidFill>
                <a:latin typeface="Times New Roman" panose="02020603050405020304" pitchFamily="18" charset="0"/>
                <a:cs typeface="Times New Roman" panose="02020603050405020304" pitchFamily="18" charset="0"/>
              </a:rPr>
              <a:t>Рогозницкий</a:t>
            </a:r>
            <a:r>
              <a:rPr lang="ru-RU" sz="1400" b="1" dirty="0">
                <a:solidFill>
                  <a:srgbClr val="002060"/>
                </a:solidFill>
                <a:latin typeface="Times New Roman" panose="02020603050405020304" pitchFamily="18" charset="0"/>
                <a:cs typeface="Times New Roman" panose="02020603050405020304" pitchFamily="18" charset="0"/>
              </a:rPr>
              <a:t> крахмальный завод»</a:t>
            </a:r>
            <a:endParaRPr lang="ru-RU" sz="1400" b="1" i="1" dirty="0">
              <a:solidFill>
                <a:srgbClr val="002060"/>
              </a:solidFill>
              <a:latin typeface="Times New Roman" panose="02020603050405020304" pitchFamily="18" charset="0"/>
              <a:cs typeface="Times New Roman" panose="02020603050405020304" pitchFamily="18" charset="0"/>
            </a:endParaRPr>
          </a:p>
          <a:p>
            <a:pPr marL="0" indent="0">
              <a:spcBef>
                <a:spcPts val="0"/>
              </a:spcBef>
              <a:buNone/>
            </a:pPr>
            <a:r>
              <a:rPr lang="ru-RU" sz="1400" dirty="0">
                <a:solidFill>
                  <a:srgbClr val="002060"/>
                </a:solidFill>
                <a:latin typeface="Times New Roman" panose="02020603050405020304" pitchFamily="18" charset="0"/>
                <a:cs typeface="Times New Roman" panose="02020603050405020304" pitchFamily="18" charset="0"/>
              </a:rPr>
              <a:t>231593 Гродненская </a:t>
            </a:r>
            <a:r>
              <a:rPr lang="ru-RU" sz="1400" dirty="0" smtClean="0">
                <a:solidFill>
                  <a:srgbClr val="002060"/>
                </a:solidFill>
                <a:latin typeface="Times New Roman" panose="02020603050405020304" pitchFamily="18" charset="0"/>
                <a:cs typeface="Times New Roman" panose="02020603050405020304" pitchFamily="18" charset="0"/>
              </a:rPr>
              <a:t>область, Мостовский </a:t>
            </a:r>
            <a:r>
              <a:rPr lang="ru-RU" sz="1400" dirty="0">
                <a:solidFill>
                  <a:srgbClr val="002060"/>
                </a:solidFill>
                <a:latin typeface="Times New Roman" panose="02020603050405020304" pitchFamily="18" charset="0"/>
                <a:cs typeface="Times New Roman" panose="02020603050405020304" pitchFamily="18" charset="0"/>
              </a:rPr>
              <a:t>район, д. Ляда</a:t>
            </a:r>
          </a:p>
          <a:p>
            <a:pPr marL="0" indent="0">
              <a:spcBef>
                <a:spcPts val="0"/>
              </a:spcBef>
              <a:buNone/>
            </a:pPr>
            <a:r>
              <a:rPr lang="ru-RU" sz="1400" dirty="0">
                <a:solidFill>
                  <a:srgbClr val="002060"/>
                </a:solidFill>
                <a:latin typeface="Times New Roman" panose="02020603050405020304" pitchFamily="18" charset="0"/>
                <a:cs typeface="Times New Roman" panose="02020603050405020304" pitchFamily="18" charset="0"/>
              </a:rPr>
              <a:t>+375 (1515)6-16-73</a:t>
            </a:r>
          </a:p>
          <a:p>
            <a:pPr marL="0" indent="0">
              <a:spcBef>
                <a:spcPts val="0"/>
              </a:spcBef>
              <a:buNone/>
            </a:pPr>
            <a:r>
              <a:rPr lang="ru-RU" sz="1400" dirty="0">
                <a:solidFill>
                  <a:srgbClr val="002060"/>
                </a:solidFill>
                <a:latin typeface="Times New Roman" panose="02020603050405020304" pitchFamily="18" charset="0"/>
                <a:cs typeface="Times New Roman" panose="02020603050405020304" pitchFamily="18" charset="0"/>
              </a:rPr>
              <a:t>Электронная почта: </a:t>
            </a:r>
            <a:r>
              <a:rPr lang="ru-RU" sz="1400" dirty="0">
                <a:solidFill>
                  <a:srgbClr val="002060"/>
                </a:solidFill>
                <a:latin typeface="Times New Roman" panose="02020603050405020304" pitchFamily="18" charset="0"/>
                <a:cs typeface="Times New Roman" panose="02020603050405020304" pitchFamily="18" charset="0"/>
                <a:hlinkClick r:id="rId2"/>
              </a:rPr>
              <a:t>rzavod@tut.by</a:t>
            </a:r>
            <a:endParaRPr lang="ru-RU" sz="1400" dirty="0">
              <a:solidFill>
                <a:srgbClr val="002060"/>
              </a:solidFill>
              <a:latin typeface="Times New Roman" panose="02020603050405020304" pitchFamily="18" charset="0"/>
              <a:cs typeface="Times New Roman" panose="02020603050405020304" pitchFamily="18" charset="0"/>
            </a:endParaRPr>
          </a:p>
          <a:p>
            <a:pPr marL="0" indent="0">
              <a:spcBef>
                <a:spcPts val="0"/>
              </a:spcBef>
              <a:buNone/>
            </a:pPr>
            <a:r>
              <a:rPr lang="ru-RU" sz="1400" dirty="0">
                <a:solidFill>
                  <a:srgbClr val="002060"/>
                </a:solidFill>
                <a:latin typeface="Times New Roman" panose="02020603050405020304" pitchFamily="18" charset="0"/>
                <a:cs typeface="Times New Roman" panose="02020603050405020304" pitchFamily="18" charset="0"/>
              </a:rPr>
              <a:t>Крупнейший производитель сухого картофельного крахмала в Республики Беларусь.</a:t>
            </a:r>
          </a:p>
          <a:p>
            <a:pPr marL="0" indent="0">
              <a:spcBef>
                <a:spcPts val="0"/>
              </a:spcBef>
              <a:buNone/>
            </a:pPr>
            <a:endParaRPr lang="ru-RU" sz="1400" dirty="0" smtClean="0">
              <a:solidFill>
                <a:srgbClr val="002060"/>
              </a:solidFill>
              <a:latin typeface="Times New Roman" panose="02020603050405020304" pitchFamily="18" charset="0"/>
              <a:cs typeface="Times New Roman" panose="02020603050405020304" pitchFamily="18" charset="0"/>
            </a:endParaRPr>
          </a:p>
          <a:p>
            <a:pPr marL="0" indent="0">
              <a:spcBef>
                <a:spcPts val="0"/>
              </a:spcBef>
              <a:buNone/>
            </a:pPr>
            <a:endParaRPr lang="ru-RU" sz="1400" dirty="0" smtClean="0">
              <a:solidFill>
                <a:srgbClr val="002060"/>
              </a:solidFill>
              <a:latin typeface="Times New Roman" panose="02020603050405020304" pitchFamily="18" charset="0"/>
              <a:cs typeface="Times New Roman" panose="02020603050405020304" pitchFamily="18" charset="0"/>
            </a:endParaRPr>
          </a:p>
          <a:p>
            <a:pPr marL="0" indent="0">
              <a:spcBef>
                <a:spcPts val="0"/>
              </a:spcBef>
              <a:buNone/>
            </a:pPr>
            <a:endParaRPr lang="ru-RU" sz="1400" dirty="0">
              <a:solidFill>
                <a:srgbClr val="002060"/>
              </a:solidFill>
              <a:latin typeface="Times New Roman" panose="02020603050405020304" pitchFamily="18" charset="0"/>
              <a:cs typeface="Times New Roman" panose="02020603050405020304" pitchFamily="18" charset="0"/>
            </a:endParaRPr>
          </a:p>
          <a:p>
            <a:pPr marL="0" indent="0">
              <a:spcBef>
                <a:spcPts val="0"/>
              </a:spcBef>
              <a:buNone/>
            </a:pPr>
            <a:endParaRPr lang="ru-RU" sz="1400" dirty="0" smtClean="0">
              <a:solidFill>
                <a:srgbClr val="002060"/>
              </a:solidFill>
              <a:latin typeface="Times New Roman" panose="02020603050405020304" pitchFamily="18" charset="0"/>
              <a:cs typeface="Times New Roman" panose="02020603050405020304" pitchFamily="18" charset="0"/>
            </a:endParaRPr>
          </a:p>
          <a:p>
            <a:pPr marL="0" indent="0">
              <a:spcBef>
                <a:spcPts val="0"/>
              </a:spcBef>
              <a:buNone/>
            </a:pPr>
            <a:endParaRPr lang="ru-RU" sz="1400" dirty="0">
              <a:solidFill>
                <a:srgbClr val="002060"/>
              </a:solidFill>
              <a:latin typeface="Times New Roman" panose="02020603050405020304" pitchFamily="18" charset="0"/>
              <a:cs typeface="Times New Roman" panose="02020603050405020304" pitchFamily="18" charset="0"/>
            </a:endParaRPr>
          </a:p>
          <a:p>
            <a:pPr marL="0" indent="0">
              <a:spcBef>
                <a:spcPts val="0"/>
              </a:spcBef>
              <a:buNone/>
            </a:pPr>
            <a:r>
              <a:rPr lang="ru-RU" sz="1400" b="1" dirty="0">
                <a:solidFill>
                  <a:srgbClr val="002060"/>
                </a:solidFill>
                <a:latin typeface="Times New Roman" panose="02020603050405020304" pitchFamily="18" charset="0"/>
                <a:cs typeface="Times New Roman" panose="02020603050405020304" pitchFamily="18" charset="0"/>
              </a:rPr>
              <a:t>КПУП "Мостовская </a:t>
            </a:r>
            <a:r>
              <a:rPr lang="ru-RU" sz="1400" b="1" dirty="0" smtClean="0">
                <a:solidFill>
                  <a:srgbClr val="002060"/>
                </a:solidFill>
                <a:latin typeface="Times New Roman" panose="02020603050405020304" pitchFamily="18" charset="0"/>
                <a:cs typeface="Times New Roman" panose="02020603050405020304" pitchFamily="18" charset="0"/>
              </a:rPr>
              <a:t>сельхозтехника«</a:t>
            </a:r>
            <a:endParaRPr lang="ru-RU" sz="1400" dirty="0">
              <a:solidFill>
                <a:srgbClr val="002060"/>
              </a:solidFill>
              <a:latin typeface="Times New Roman" panose="02020603050405020304" pitchFamily="18" charset="0"/>
              <a:cs typeface="Times New Roman" panose="02020603050405020304" pitchFamily="18" charset="0"/>
            </a:endParaRPr>
          </a:p>
          <a:p>
            <a:pPr marL="0" indent="0">
              <a:spcBef>
                <a:spcPts val="0"/>
              </a:spcBef>
              <a:buNone/>
            </a:pPr>
            <a:r>
              <a:rPr lang="ru-RU" sz="1400" dirty="0" smtClean="0">
                <a:solidFill>
                  <a:srgbClr val="002060"/>
                </a:solidFill>
                <a:latin typeface="Times New Roman" panose="02020603050405020304" pitchFamily="18" charset="0"/>
                <a:cs typeface="Times New Roman" panose="02020603050405020304" pitchFamily="18" charset="0"/>
              </a:rPr>
              <a:t>231600</a:t>
            </a:r>
            <a:r>
              <a:rPr lang="ru-RU" sz="1400" dirty="0">
                <a:solidFill>
                  <a:srgbClr val="002060"/>
                </a:solidFill>
                <a:latin typeface="Times New Roman" panose="02020603050405020304" pitchFamily="18" charset="0"/>
                <a:cs typeface="Times New Roman" panose="02020603050405020304" pitchFamily="18" charset="0"/>
              </a:rPr>
              <a:t>, Республика Беларусь, г. Мосты, ул. Зеленая, </a:t>
            </a:r>
            <a:r>
              <a:rPr lang="ru-RU" sz="1400" dirty="0" smtClean="0">
                <a:solidFill>
                  <a:srgbClr val="002060"/>
                </a:solidFill>
                <a:latin typeface="Times New Roman" panose="02020603050405020304" pitchFamily="18" charset="0"/>
                <a:cs typeface="Times New Roman" panose="02020603050405020304" pitchFamily="18" charset="0"/>
              </a:rPr>
              <a:t>91</a:t>
            </a:r>
          </a:p>
          <a:p>
            <a:pPr marL="0" indent="0">
              <a:spcBef>
                <a:spcPts val="0"/>
              </a:spcBef>
              <a:buNone/>
            </a:pPr>
            <a:r>
              <a:rPr lang="ru-RU" sz="1400" dirty="0" smtClean="0">
                <a:solidFill>
                  <a:srgbClr val="002060"/>
                </a:solidFill>
                <a:latin typeface="Times New Roman" panose="02020603050405020304" pitchFamily="18" charset="0"/>
                <a:cs typeface="Times New Roman" panose="02020603050405020304" pitchFamily="18" charset="0"/>
              </a:rPr>
              <a:t>+375 (1515) 3-34-20, 3-35-39</a:t>
            </a:r>
            <a:endParaRPr lang="ru-RU" sz="1400" dirty="0">
              <a:solidFill>
                <a:srgbClr val="002060"/>
              </a:solidFill>
              <a:latin typeface="Times New Roman" panose="02020603050405020304" pitchFamily="18" charset="0"/>
              <a:cs typeface="Times New Roman" panose="02020603050405020304" pitchFamily="18" charset="0"/>
            </a:endParaRPr>
          </a:p>
          <a:p>
            <a:pPr marL="0" indent="0">
              <a:spcBef>
                <a:spcPts val="0"/>
              </a:spcBef>
              <a:buNone/>
            </a:pPr>
            <a:r>
              <a:rPr lang="ru-RU" sz="1400" dirty="0">
                <a:solidFill>
                  <a:srgbClr val="002060"/>
                </a:solidFill>
                <a:latin typeface="Times New Roman" panose="02020603050405020304" pitchFamily="18" charset="0"/>
                <a:cs typeface="Times New Roman" panose="02020603050405020304" pitchFamily="18" charset="0"/>
              </a:rPr>
              <a:t>Ремонт и обслуживание сельскохозяйственной техники</a:t>
            </a:r>
            <a:r>
              <a:rPr lang="ru-RU" sz="1400" dirty="0" smtClean="0">
                <a:solidFill>
                  <a:srgbClr val="002060"/>
                </a:solidFill>
                <a:latin typeface="Times New Roman" panose="02020603050405020304" pitchFamily="18" charset="0"/>
                <a:cs typeface="Times New Roman" panose="02020603050405020304" pitchFamily="18" charset="0"/>
              </a:rPr>
              <a:t>.</a:t>
            </a:r>
          </a:p>
          <a:p>
            <a:pPr marL="0" indent="0">
              <a:spcBef>
                <a:spcPts val="0"/>
              </a:spcBef>
              <a:buNone/>
            </a:pPr>
            <a:endParaRPr lang="ru-RU" sz="1400" dirty="0" smtClean="0">
              <a:solidFill>
                <a:srgbClr val="002060"/>
              </a:solidFill>
              <a:latin typeface="Times New Roman" panose="02020603050405020304" pitchFamily="18" charset="0"/>
              <a:cs typeface="Times New Roman" panose="02020603050405020304" pitchFamily="18" charset="0"/>
            </a:endParaRPr>
          </a:p>
          <a:p>
            <a:pPr>
              <a:spcBef>
                <a:spcPts val="0"/>
              </a:spcBef>
            </a:pPr>
            <a:endParaRPr lang="ru-RU" sz="1400" dirty="0">
              <a:solidFill>
                <a:srgbClr val="002060"/>
              </a:solidFill>
              <a:latin typeface="Times New Roman" panose="02020603050405020304" pitchFamily="18" charset="0"/>
              <a:cs typeface="Times New Roman" panose="02020603050405020304" pitchFamily="18" charset="0"/>
            </a:endParaRPr>
          </a:p>
          <a:p>
            <a:pPr>
              <a:spcBef>
                <a:spcPts val="0"/>
              </a:spcBef>
            </a:pPr>
            <a:endParaRPr lang="ru-RU" sz="1400" dirty="0">
              <a:solidFill>
                <a:srgbClr val="002060"/>
              </a:solidFill>
              <a:latin typeface="Times New Roman" panose="02020603050405020304" pitchFamily="18" charset="0"/>
              <a:cs typeface="Times New Roman" panose="02020603050405020304" pitchFamily="18" charset="0"/>
            </a:endParaRPr>
          </a:p>
          <a:p>
            <a:pPr>
              <a:spcBef>
                <a:spcPts val="0"/>
              </a:spcBef>
            </a:pPr>
            <a:endParaRPr lang="ru-RU" sz="1400" dirty="0">
              <a:solidFill>
                <a:srgbClr val="002060"/>
              </a:solidFill>
              <a:latin typeface="Times New Roman" panose="02020603050405020304" pitchFamily="18" charset="0"/>
              <a:cs typeface="Times New Roman" panose="02020603050405020304" pitchFamily="18" charset="0"/>
            </a:endParaRPr>
          </a:p>
          <a:p>
            <a:pPr marL="0" indent="0">
              <a:spcBef>
                <a:spcPts val="0"/>
              </a:spcBef>
              <a:buNone/>
            </a:pPr>
            <a:r>
              <a:rPr lang="ru-RU" sz="1400" b="1" smtClean="0">
                <a:solidFill>
                  <a:srgbClr val="002060"/>
                </a:solidFill>
                <a:latin typeface="Times New Roman" panose="02020603050405020304" pitchFamily="18" charset="0"/>
                <a:cs typeface="Times New Roman" panose="02020603050405020304" pitchFamily="18" charset="0"/>
              </a:rPr>
              <a:t>ОАО </a:t>
            </a:r>
            <a:r>
              <a:rPr lang="ru-RU" sz="1400" b="1" dirty="0">
                <a:solidFill>
                  <a:srgbClr val="002060"/>
                </a:solidFill>
                <a:latin typeface="Times New Roman" panose="02020603050405020304" pitchFamily="18" charset="0"/>
                <a:cs typeface="Times New Roman" panose="02020603050405020304" pitchFamily="18" charset="0"/>
              </a:rPr>
              <a:t>«Мостовский ремонтный завод» </a:t>
            </a:r>
          </a:p>
          <a:p>
            <a:pPr marL="0" indent="0">
              <a:spcBef>
                <a:spcPts val="0"/>
              </a:spcBef>
              <a:buNone/>
            </a:pPr>
            <a:r>
              <a:rPr lang="ru-RU" sz="1400" dirty="0">
                <a:solidFill>
                  <a:srgbClr val="002060"/>
                </a:solidFill>
                <a:latin typeface="Times New Roman" panose="02020603050405020304" pitchFamily="18" charset="0"/>
                <a:cs typeface="Times New Roman" panose="02020603050405020304" pitchFamily="18" charset="0"/>
              </a:rPr>
              <a:t>Республика Беларусь</a:t>
            </a:r>
            <a:br>
              <a:rPr lang="ru-RU" sz="1400" dirty="0">
                <a:solidFill>
                  <a:srgbClr val="002060"/>
                </a:solidFill>
                <a:latin typeface="Times New Roman" panose="02020603050405020304" pitchFamily="18" charset="0"/>
                <a:cs typeface="Times New Roman" panose="02020603050405020304" pitchFamily="18" charset="0"/>
              </a:rPr>
            </a:br>
            <a:r>
              <a:rPr lang="ru-RU" sz="1400" dirty="0">
                <a:solidFill>
                  <a:srgbClr val="002060"/>
                </a:solidFill>
                <a:latin typeface="Times New Roman" panose="02020603050405020304" pitchFamily="18" charset="0"/>
                <a:cs typeface="Times New Roman" panose="02020603050405020304" pitchFamily="18" charset="0"/>
              </a:rPr>
              <a:t>231621 Гродненская область,</a:t>
            </a:r>
            <a:br>
              <a:rPr lang="ru-RU" sz="1400" dirty="0">
                <a:solidFill>
                  <a:srgbClr val="002060"/>
                </a:solidFill>
                <a:latin typeface="Times New Roman" panose="02020603050405020304" pitchFamily="18" charset="0"/>
                <a:cs typeface="Times New Roman" panose="02020603050405020304" pitchFamily="18" charset="0"/>
              </a:rPr>
            </a:br>
            <a:r>
              <a:rPr lang="ru-RU" sz="1400" dirty="0">
                <a:solidFill>
                  <a:srgbClr val="002060"/>
                </a:solidFill>
                <a:latin typeface="Times New Roman" panose="02020603050405020304" pitchFamily="18" charset="0"/>
                <a:cs typeface="Times New Roman" panose="02020603050405020304" pitchFamily="18" charset="0"/>
              </a:rPr>
              <a:t>Мостовский район, д. Пески</a:t>
            </a:r>
            <a:br>
              <a:rPr lang="ru-RU" sz="1400" dirty="0">
                <a:solidFill>
                  <a:srgbClr val="002060"/>
                </a:solidFill>
                <a:latin typeface="Times New Roman" panose="02020603050405020304" pitchFamily="18" charset="0"/>
                <a:cs typeface="Times New Roman" panose="02020603050405020304" pitchFamily="18" charset="0"/>
              </a:rPr>
            </a:br>
            <a:r>
              <a:rPr lang="ru-RU" sz="1400" dirty="0">
                <a:solidFill>
                  <a:srgbClr val="002060"/>
                </a:solidFill>
                <a:latin typeface="Times New Roman" panose="02020603050405020304" pitchFamily="18" charset="0"/>
                <a:cs typeface="Times New Roman" panose="02020603050405020304" pitchFamily="18" charset="0"/>
              </a:rPr>
              <a:t>ул. Заводская, 76.</a:t>
            </a:r>
            <a:br>
              <a:rPr lang="ru-RU" sz="1400" dirty="0">
                <a:solidFill>
                  <a:srgbClr val="002060"/>
                </a:solidFill>
                <a:latin typeface="Times New Roman" panose="02020603050405020304" pitchFamily="18" charset="0"/>
                <a:cs typeface="Times New Roman" panose="02020603050405020304" pitchFamily="18" charset="0"/>
              </a:rPr>
            </a:br>
            <a:r>
              <a:rPr lang="ru-RU" sz="1400" dirty="0">
                <a:solidFill>
                  <a:srgbClr val="002060"/>
                </a:solidFill>
                <a:latin typeface="Times New Roman" panose="02020603050405020304" pitchFamily="18" charset="0"/>
                <a:cs typeface="Times New Roman" panose="02020603050405020304" pitchFamily="18" charset="0"/>
              </a:rPr>
              <a:t>e-</a:t>
            </a:r>
            <a:r>
              <a:rPr lang="ru-RU" sz="1400" dirty="0" err="1">
                <a:solidFill>
                  <a:srgbClr val="002060"/>
                </a:solidFill>
                <a:latin typeface="Times New Roman" panose="02020603050405020304" pitchFamily="18" charset="0"/>
                <a:cs typeface="Times New Roman" panose="02020603050405020304" pitchFamily="18" charset="0"/>
              </a:rPr>
              <a:t>mail</a:t>
            </a:r>
            <a:r>
              <a:rPr lang="ru-RU" sz="1400" dirty="0">
                <a:solidFill>
                  <a:srgbClr val="002060"/>
                </a:solidFill>
                <a:latin typeface="Times New Roman" panose="02020603050405020304" pitchFamily="18" charset="0"/>
                <a:cs typeface="Times New Roman" panose="02020603050405020304" pitchFamily="18" charset="0"/>
              </a:rPr>
              <a:t>: </a:t>
            </a:r>
            <a:r>
              <a:rPr lang="ru-RU" sz="1400" u="sng" dirty="0">
                <a:solidFill>
                  <a:srgbClr val="002060"/>
                </a:solidFill>
                <a:latin typeface="Times New Roman" panose="02020603050405020304" pitchFamily="18" charset="0"/>
                <a:cs typeface="Times New Roman" panose="02020603050405020304" pitchFamily="18" charset="0"/>
                <a:hlinkClick r:id="rId3"/>
              </a:rPr>
              <a:t>info@remzavod.com</a:t>
            </a:r>
            <a:endParaRPr lang="ru-RU" sz="1400" b="1" dirty="0">
              <a:solidFill>
                <a:srgbClr val="002060"/>
              </a:solidFill>
              <a:latin typeface="Times New Roman" panose="02020603050405020304" pitchFamily="18" charset="0"/>
              <a:cs typeface="Times New Roman" panose="02020603050405020304" pitchFamily="18" charset="0"/>
            </a:endParaRPr>
          </a:p>
          <a:p>
            <a:pPr marL="0" indent="0">
              <a:spcBef>
                <a:spcPts val="0"/>
              </a:spcBef>
              <a:buNone/>
            </a:pPr>
            <a:r>
              <a:rPr lang="ru-RU" sz="1400" dirty="0">
                <a:solidFill>
                  <a:srgbClr val="002060"/>
                </a:solidFill>
                <a:latin typeface="Times New Roman" panose="02020603050405020304" pitchFamily="18" charset="0"/>
                <a:cs typeface="Times New Roman" panose="02020603050405020304" pitchFamily="18" charset="0"/>
              </a:rPr>
              <a:t>Капитальный ремонт тракторов и агрегатов всех модификаций РУП «Минский тракторный завод».</a:t>
            </a:r>
          </a:p>
          <a:p>
            <a:pPr marL="0" indent="0">
              <a:spcBef>
                <a:spcPts val="0"/>
              </a:spcBef>
              <a:buNone/>
            </a:pPr>
            <a:r>
              <a:rPr lang="ru-RU" sz="1400" dirty="0">
                <a:solidFill>
                  <a:srgbClr val="002060"/>
                </a:solidFill>
                <a:latin typeface="Times New Roman" panose="02020603050405020304" pitchFamily="18" charset="0"/>
                <a:cs typeface="Times New Roman" panose="02020603050405020304" pitchFamily="18" charset="0"/>
              </a:rPr>
              <a:t>Сборка и реализация тракторов МТЗ-80, МТЗ-82, МТЗ-80,1, МТЗ-82.1., МТЗ-1221.</a:t>
            </a:r>
          </a:p>
          <a:p>
            <a:pPr marL="0" indent="0">
              <a:spcBef>
                <a:spcPts val="0"/>
              </a:spcBef>
              <a:buNone/>
            </a:pPr>
            <a:r>
              <a:rPr lang="ru-RU" sz="1400" dirty="0">
                <a:solidFill>
                  <a:srgbClr val="002060"/>
                </a:solidFill>
                <a:latin typeface="Times New Roman" panose="02020603050405020304" pitchFamily="18" charset="0"/>
                <a:cs typeface="Times New Roman" panose="02020603050405020304" pitchFamily="18" charset="0"/>
              </a:rPr>
              <a:t> Продажа и гарантийное сопровождение тракторов МТЗ всех модификаций резидентам Республики Беларусь.</a:t>
            </a:r>
          </a:p>
          <a:p>
            <a:endParaRPr lang="ru-RU" b="1" dirty="0">
              <a:latin typeface="Times New Roman" panose="02020603050405020304" pitchFamily="18" charset="0"/>
              <a:cs typeface="Times New Roman" panose="02020603050405020304" pitchFamily="18" charset="0"/>
            </a:endParaRPr>
          </a:p>
          <a:p>
            <a:endParaRPr lang="ru-RU" dirty="0"/>
          </a:p>
        </p:txBody>
      </p:sp>
      <p:pic>
        <p:nvPicPr>
          <p:cNvPr id="1028" name="Picture 4" descr="http://msht.by/images/1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4062" y="2276872"/>
            <a:ext cx="2880320" cy="1920214"/>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descr="C:\Users\POKLAD~1\AppData\Local\Temp\1328617042_1.jpg"/>
          <p:cNvPicPr/>
          <p:nvPr/>
        </p:nvPicPr>
        <p:blipFill>
          <a:blip r:embed="rId5">
            <a:extLst>
              <a:ext uri="{28A0092B-C50C-407E-A947-70E740481C1C}">
                <a14:useLocalDpi xmlns:a14="http://schemas.microsoft.com/office/drawing/2010/main"/>
              </a:ext>
            </a:extLst>
          </a:blip>
          <a:srcRect/>
          <a:stretch>
            <a:fillRect/>
          </a:stretch>
        </p:blipFill>
        <p:spPr bwMode="auto">
          <a:xfrm>
            <a:off x="334062" y="4317099"/>
            <a:ext cx="2821442" cy="2064229"/>
          </a:xfrm>
          <a:prstGeom prst="rect">
            <a:avLst/>
          </a:prstGeom>
          <a:noFill/>
          <a:ln>
            <a:noFill/>
          </a:ln>
        </p:spPr>
      </p:pic>
      <p:pic>
        <p:nvPicPr>
          <p:cNvPr id="4098" name="Picture 2" descr="http://www.21.by/pub/news/2011/09/131668296456128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66374" y="167089"/>
            <a:ext cx="2789130" cy="1970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507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347864" y="260648"/>
            <a:ext cx="5544616" cy="6120680"/>
          </a:xfrm>
        </p:spPr>
        <p:txBody>
          <a:bodyPr>
            <a:normAutofit lnSpcReduction="10000"/>
          </a:bodyPr>
          <a:lstStyle/>
          <a:p>
            <a:pPr marL="0" indent="0">
              <a:spcBef>
                <a:spcPts val="0"/>
              </a:spcBef>
              <a:buNone/>
            </a:pPr>
            <a:r>
              <a:rPr lang="en-US" sz="1400" b="1" dirty="0">
                <a:solidFill>
                  <a:srgbClr val="002060"/>
                </a:solidFill>
                <a:latin typeface="Times New Roman" panose="02020603050405020304" pitchFamily="18" charset="0"/>
                <a:cs typeface="Times New Roman" panose="02020603050405020304" pitchFamily="18" charset="0"/>
              </a:rPr>
              <a:t>O</a:t>
            </a:r>
            <a:r>
              <a:rPr lang="en-US" sz="1400" b="1" dirty="0" smtClean="0">
                <a:solidFill>
                  <a:srgbClr val="002060"/>
                </a:solidFill>
                <a:latin typeface="Times New Roman" panose="02020603050405020304" pitchFamily="18" charset="0"/>
                <a:cs typeface="Times New Roman" panose="02020603050405020304" pitchFamily="18" charset="0"/>
              </a:rPr>
              <a:t>JSC </a:t>
            </a:r>
            <a:r>
              <a:rPr lang="en-US" sz="1400" b="1" dirty="0">
                <a:solidFill>
                  <a:srgbClr val="002060"/>
                </a:solidFill>
                <a:latin typeface="Times New Roman" panose="02020603050405020304" pitchFamily="18" charset="0"/>
                <a:cs typeface="Times New Roman" panose="02020603050405020304" pitchFamily="18" charset="0"/>
              </a:rPr>
              <a:t>«</a:t>
            </a:r>
            <a:r>
              <a:rPr lang="en-US" sz="1400" b="1" dirty="0" err="1">
                <a:solidFill>
                  <a:srgbClr val="002060"/>
                </a:solidFill>
                <a:latin typeface="Times New Roman" panose="02020603050405020304" pitchFamily="18" charset="0"/>
                <a:cs typeface="Times New Roman" panose="02020603050405020304" pitchFamily="18" charset="0"/>
              </a:rPr>
              <a:t>Rogoznitskiy</a:t>
            </a:r>
            <a:r>
              <a:rPr lang="en-US" sz="1400" b="1" dirty="0">
                <a:solidFill>
                  <a:srgbClr val="002060"/>
                </a:solidFill>
                <a:latin typeface="Times New Roman" panose="02020603050405020304" pitchFamily="18" charset="0"/>
                <a:cs typeface="Times New Roman" panose="02020603050405020304" pitchFamily="18" charset="0"/>
              </a:rPr>
              <a:t> Starch Plant»</a:t>
            </a:r>
          </a:p>
          <a:p>
            <a:pPr marL="0" indent="0">
              <a:spcBef>
                <a:spcPts val="0"/>
              </a:spcBef>
              <a:buNone/>
            </a:pPr>
            <a:r>
              <a:rPr lang="en-US" sz="1400" b="1" dirty="0">
                <a:solidFill>
                  <a:srgbClr val="002060"/>
                </a:solidFill>
                <a:latin typeface="Times New Roman" panose="02020603050405020304" pitchFamily="18" charset="0"/>
                <a:cs typeface="Times New Roman" panose="02020603050405020304" pitchFamily="18" charset="0"/>
              </a:rPr>
              <a:t>231593 Grodno region, </a:t>
            </a:r>
            <a:r>
              <a:rPr lang="en-US" sz="1400" b="1" dirty="0" err="1">
                <a:solidFill>
                  <a:srgbClr val="002060"/>
                </a:solidFill>
                <a:latin typeface="Times New Roman" panose="02020603050405020304" pitchFamily="18" charset="0"/>
                <a:cs typeface="Times New Roman" panose="02020603050405020304" pitchFamily="18" charset="0"/>
              </a:rPr>
              <a:t>Mostovsky</a:t>
            </a:r>
            <a:r>
              <a:rPr lang="en-US" sz="1400" b="1" dirty="0">
                <a:solidFill>
                  <a:srgbClr val="002060"/>
                </a:solidFill>
                <a:latin typeface="Times New Roman" panose="02020603050405020304" pitchFamily="18" charset="0"/>
                <a:cs typeface="Times New Roman" panose="02020603050405020304" pitchFamily="18" charset="0"/>
              </a:rPr>
              <a:t> district, </a:t>
            </a:r>
            <a:r>
              <a:rPr lang="en-US" sz="1400" b="1" dirty="0" err="1">
                <a:solidFill>
                  <a:srgbClr val="002060"/>
                </a:solidFill>
                <a:latin typeface="Times New Roman" panose="02020603050405020304" pitchFamily="18" charset="0"/>
                <a:cs typeface="Times New Roman" panose="02020603050405020304" pitchFamily="18" charset="0"/>
              </a:rPr>
              <a:t>Liada</a:t>
            </a:r>
            <a:r>
              <a:rPr lang="en-US" sz="1400" b="1" dirty="0">
                <a:solidFill>
                  <a:srgbClr val="002060"/>
                </a:solidFill>
                <a:latin typeface="Times New Roman" panose="02020603050405020304" pitchFamily="18" charset="0"/>
                <a:cs typeface="Times New Roman" panose="02020603050405020304" pitchFamily="18" charset="0"/>
              </a:rPr>
              <a:t> village</a:t>
            </a:r>
          </a:p>
          <a:p>
            <a:pPr marL="0" indent="0">
              <a:spcBef>
                <a:spcPts val="0"/>
              </a:spcBef>
              <a:buNone/>
            </a:pPr>
            <a:r>
              <a:rPr lang="en-US" sz="1400" b="1" dirty="0">
                <a:solidFill>
                  <a:srgbClr val="002060"/>
                </a:solidFill>
                <a:latin typeface="Times New Roman" panose="02020603050405020304" pitchFamily="18" charset="0"/>
                <a:cs typeface="Times New Roman" panose="02020603050405020304" pitchFamily="18" charset="0"/>
              </a:rPr>
              <a:t>+375 (1515) 6-16-73</a:t>
            </a:r>
          </a:p>
          <a:p>
            <a:pPr marL="0" indent="0">
              <a:spcBef>
                <a:spcPts val="0"/>
              </a:spcBef>
              <a:buNone/>
            </a:pPr>
            <a:r>
              <a:rPr lang="en-US" sz="1400" b="1" dirty="0">
                <a:solidFill>
                  <a:srgbClr val="002060"/>
                </a:solidFill>
                <a:latin typeface="Times New Roman" panose="02020603050405020304" pitchFamily="18" charset="0"/>
                <a:cs typeface="Times New Roman" panose="02020603050405020304" pitchFamily="18" charset="0"/>
              </a:rPr>
              <a:t>E-mail: rzavod@tut.by</a:t>
            </a:r>
          </a:p>
          <a:p>
            <a:pPr marL="0" indent="0">
              <a:spcBef>
                <a:spcPts val="0"/>
              </a:spcBef>
              <a:buNone/>
            </a:pPr>
            <a:r>
              <a:rPr lang="en-US" sz="1400" b="1" dirty="0">
                <a:solidFill>
                  <a:srgbClr val="002060"/>
                </a:solidFill>
                <a:latin typeface="Times New Roman" panose="02020603050405020304" pitchFamily="18" charset="0"/>
                <a:cs typeface="Times New Roman" panose="02020603050405020304" pitchFamily="18" charset="0"/>
              </a:rPr>
              <a:t>The largest producer of dry potato starch in the Republic of Belarus.</a:t>
            </a:r>
          </a:p>
          <a:p>
            <a:pPr marL="0" indent="0">
              <a:spcBef>
                <a:spcPts val="0"/>
              </a:spcBef>
              <a:buNone/>
            </a:pPr>
            <a:endParaRPr lang="ru-RU" sz="1400" b="1" dirty="0" smtClean="0">
              <a:solidFill>
                <a:srgbClr val="002060"/>
              </a:solidFill>
              <a:latin typeface="Times New Roman" panose="02020603050405020304" pitchFamily="18" charset="0"/>
              <a:cs typeface="Times New Roman" panose="02020603050405020304" pitchFamily="18" charset="0"/>
            </a:endParaRPr>
          </a:p>
          <a:p>
            <a:pPr marL="0" indent="0">
              <a:spcBef>
                <a:spcPts val="0"/>
              </a:spcBef>
              <a:buNone/>
            </a:pPr>
            <a:endParaRPr lang="ru-RU" sz="1400" b="1" dirty="0">
              <a:solidFill>
                <a:srgbClr val="002060"/>
              </a:solidFill>
              <a:latin typeface="Times New Roman" panose="02020603050405020304" pitchFamily="18" charset="0"/>
              <a:cs typeface="Times New Roman" panose="02020603050405020304" pitchFamily="18" charset="0"/>
            </a:endParaRPr>
          </a:p>
          <a:p>
            <a:pPr marL="0" indent="0">
              <a:spcBef>
                <a:spcPts val="0"/>
              </a:spcBef>
              <a:buNone/>
            </a:pPr>
            <a:endParaRPr lang="ru-RU" sz="1400" b="1" dirty="0" smtClean="0">
              <a:solidFill>
                <a:srgbClr val="002060"/>
              </a:solidFill>
              <a:latin typeface="Times New Roman" panose="02020603050405020304" pitchFamily="18" charset="0"/>
              <a:cs typeface="Times New Roman" panose="02020603050405020304" pitchFamily="18" charset="0"/>
            </a:endParaRPr>
          </a:p>
          <a:p>
            <a:pPr marL="0" indent="0">
              <a:spcBef>
                <a:spcPts val="0"/>
              </a:spcBef>
              <a:buNone/>
            </a:pPr>
            <a:endParaRPr lang="ru-RU" sz="1400" b="1" dirty="0">
              <a:solidFill>
                <a:srgbClr val="002060"/>
              </a:solidFill>
              <a:latin typeface="Times New Roman" panose="02020603050405020304" pitchFamily="18" charset="0"/>
              <a:cs typeface="Times New Roman" panose="02020603050405020304" pitchFamily="18" charset="0"/>
            </a:endParaRPr>
          </a:p>
          <a:p>
            <a:pPr marL="0" indent="0">
              <a:spcBef>
                <a:spcPts val="0"/>
              </a:spcBef>
              <a:buNone/>
            </a:pPr>
            <a:endParaRPr lang="ru-RU" sz="1400" b="1" dirty="0" smtClean="0">
              <a:solidFill>
                <a:srgbClr val="002060"/>
              </a:solidFill>
              <a:latin typeface="Times New Roman" panose="02020603050405020304" pitchFamily="18" charset="0"/>
              <a:cs typeface="Times New Roman" panose="02020603050405020304" pitchFamily="18" charset="0"/>
            </a:endParaRPr>
          </a:p>
          <a:p>
            <a:pPr marL="0" indent="0">
              <a:spcBef>
                <a:spcPts val="0"/>
              </a:spcBef>
              <a:buNone/>
            </a:pPr>
            <a:endParaRPr lang="ru-RU" sz="1400" b="1" dirty="0">
              <a:solidFill>
                <a:srgbClr val="002060"/>
              </a:solidFill>
              <a:latin typeface="Times New Roman" panose="02020603050405020304" pitchFamily="18" charset="0"/>
              <a:cs typeface="Times New Roman" panose="02020603050405020304" pitchFamily="18" charset="0"/>
            </a:endParaRPr>
          </a:p>
          <a:p>
            <a:pPr marL="0" indent="0">
              <a:spcBef>
                <a:spcPts val="0"/>
              </a:spcBef>
              <a:buNone/>
            </a:pPr>
            <a:r>
              <a:rPr lang="en-US" sz="1400" b="1" dirty="0" smtClean="0">
                <a:solidFill>
                  <a:srgbClr val="002060"/>
                </a:solidFill>
                <a:latin typeface="Times New Roman" panose="02020603050405020304" pitchFamily="18" charset="0"/>
                <a:cs typeface="Times New Roman" panose="02020603050405020304" pitchFamily="18" charset="0"/>
              </a:rPr>
              <a:t>CUE </a:t>
            </a:r>
            <a:r>
              <a:rPr lang="en-US" sz="1400" b="1" dirty="0">
                <a:solidFill>
                  <a:srgbClr val="002060"/>
                </a:solidFill>
                <a:latin typeface="Times New Roman" panose="02020603050405020304" pitchFamily="18" charset="0"/>
                <a:cs typeface="Times New Roman" panose="02020603050405020304" pitchFamily="18" charset="0"/>
              </a:rPr>
              <a:t>"</a:t>
            </a:r>
            <a:r>
              <a:rPr lang="en-US" sz="1400" b="1" dirty="0" err="1">
                <a:solidFill>
                  <a:srgbClr val="002060"/>
                </a:solidFill>
                <a:latin typeface="Times New Roman" panose="02020603050405020304" pitchFamily="18" charset="0"/>
                <a:cs typeface="Times New Roman" panose="02020603050405020304" pitchFamily="18" charset="0"/>
              </a:rPr>
              <a:t>Mostovskaya</a:t>
            </a:r>
            <a:r>
              <a:rPr lang="en-US" sz="1400" b="1" dirty="0">
                <a:solidFill>
                  <a:srgbClr val="002060"/>
                </a:solidFill>
                <a:latin typeface="Times New Roman" panose="02020603050405020304" pitchFamily="18" charset="0"/>
                <a:cs typeface="Times New Roman" panose="02020603050405020304" pitchFamily="18" charset="0"/>
              </a:rPr>
              <a:t> agricultural machinery"</a:t>
            </a:r>
          </a:p>
          <a:p>
            <a:pPr marL="0" indent="0">
              <a:spcBef>
                <a:spcPts val="0"/>
              </a:spcBef>
              <a:buNone/>
            </a:pPr>
            <a:r>
              <a:rPr lang="en-US" sz="1400" b="1" dirty="0">
                <a:solidFill>
                  <a:srgbClr val="002060"/>
                </a:solidFill>
                <a:latin typeface="Times New Roman" panose="02020603050405020304" pitchFamily="18" charset="0"/>
                <a:cs typeface="Times New Roman" panose="02020603050405020304" pitchFamily="18" charset="0"/>
              </a:rPr>
              <a:t>231600, Republic of Belarus, </a:t>
            </a:r>
            <a:r>
              <a:rPr lang="en-US" sz="1400" b="1" dirty="0" err="1">
                <a:solidFill>
                  <a:srgbClr val="002060"/>
                </a:solidFill>
                <a:latin typeface="Times New Roman" panose="02020603050405020304" pitchFamily="18" charset="0"/>
                <a:cs typeface="Times New Roman" panose="02020603050405020304" pitchFamily="18" charset="0"/>
              </a:rPr>
              <a:t>Mosty</a:t>
            </a:r>
            <a:r>
              <a:rPr lang="en-US" sz="1400" b="1" dirty="0">
                <a:solidFill>
                  <a:srgbClr val="002060"/>
                </a:solidFill>
                <a:latin typeface="Times New Roman" panose="02020603050405020304" pitchFamily="18" charset="0"/>
                <a:cs typeface="Times New Roman" panose="02020603050405020304" pitchFamily="18" charset="0"/>
              </a:rPr>
              <a:t>, </a:t>
            </a:r>
            <a:r>
              <a:rPr lang="en-US" sz="1400" b="1" dirty="0" err="1">
                <a:solidFill>
                  <a:srgbClr val="002060"/>
                </a:solidFill>
                <a:latin typeface="Times New Roman" panose="02020603050405020304" pitchFamily="18" charset="0"/>
                <a:cs typeface="Times New Roman" panose="02020603050405020304" pitchFamily="18" charset="0"/>
              </a:rPr>
              <a:t>ul</a:t>
            </a:r>
            <a:r>
              <a:rPr lang="en-US" sz="1400" b="1" dirty="0">
                <a:solidFill>
                  <a:srgbClr val="002060"/>
                </a:solidFill>
                <a:latin typeface="Times New Roman" panose="02020603050405020304" pitchFamily="18" charset="0"/>
                <a:cs typeface="Times New Roman" panose="02020603050405020304" pitchFamily="18" charset="0"/>
              </a:rPr>
              <a:t>. Green, </a:t>
            </a:r>
            <a:r>
              <a:rPr lang="en-US" sz="1400" b="1" dirty="0" smtClean="0">
                <a:solidFill>
                  <a:srgbClr val="002060"/>
                </a:solidFill>
                <a:latin typeface="Times New Roman" panose="02020603050405020304" pitchFamily="18" charset="0"/>
                <a:cs typeface="Times New Roman" panose="02020603050405020304" pitchFamily="18" charset="0"/>
              </a:rPr>
              <a:t>91</a:t>
            </a:r>
            <a:endParaRPr lang="ru-RU" sz="1400" b="1" dirty="0" smtClean="0">
              <a:solidFill>
                <a:srgbClr val="002060"/>
              </a:solidFill>
              <a:latin typeface="Times New Roman" panose="02020603050405020304" pitchFamily="18" charset="0"/>
              <a:cs typeface="Times New Roman" panose="02020603050405020304" pitchFamily="18" charset="0"/>
            </a:endParaRPr>
          </a:p>
          <a:p>
            <a:pPr marL="0" indent="0">
              <a:spcBef>
                <a:spcPts val="0"/>
              </a:spcBef>
              <a:buNone/>
            </a:pPr>
            <a:r>
              <a:rPr lang="en-US" sz="1400" b="1" dirty="0">
                <a:solidFill>
                  <a:srgbClr val="002060"/>
                </a:solidFill>
                <a:latin typeface="Times New Roman" panose="02020603050405020304" pitchFamily="18" charset="0"/>
                <a:cs typeface="Times New Roman" panose="02020603050405020304" pitchFamily="18" charset="0"/>
              </a:rPr>
              <a:t>+375 (1515) 3-34-20, 3-35-39</a:t>
            </a:r>
          </a:p>
          <a:p>
            <a:pPr marL="0" indent="0">
              <a:spcBef>
                <a:spcPts val="0"/>
              </a:spcBef>
              <a:buNone/>
            </a:pPr>
            <a:endParaRPr lang="en-US" sz="1400" b="1" dirty="0">
              <a:solidFill>
                <a:srgbClr val="002060"/>
              </a:solidFill>
              <a:latin typeface="Times New Roman" panose="02020603050405020304" pitchFamily="18" charset="0"/>
              <a:cs typeface="Times New Roman" panose="02020603050405020304" pitchFamily="18" charset="0"/>
            </a:endParaRPr>
          </a:p>
          <a:p>
            <a:pPr marL="0" indent="0">
              <a:spcBef>
                <a:spcPts val="0"/>
              </a:spcBef>
              <a:buNone/>
            </a:pPr>
            <a:r>
              <a:rPr lang="en-US" sz="1400" b="1" dirty="0">
                <a:solidFill>
                  <a:srgbClr val="002060"/>
                </a:solidFill>
                <a:latin typeface="Times New Roman" panose="02020603050405020304" pitchFamily="18" charset="0"/>
                <a:cs typeface="Times New Roman" panose="02020603050405020304" pitchFamily="18" charset="0"/>
              </a:rPr>
              <a:t>Repair and maintenance of agricultural machinery.</a:t>
            </a:r>
          </a:p>
          <a:p>
            <a:pPr marL="0" indent="0">
              <a:spcBef>
                <a:spcPts val="0"/>
              </a:spcBef>
              <a:buNone/>
            </a:pPr>
            <a:endParaRPr lang="ru-RU" sz="1400" b="1" dirty="0" smtClean="0">
              <a:solidFill>
                <a:srgbClr val="002060"/>
              </a:solidFill>
              <a:latin typeface="Times New Roman" panose="02020603050405020304" pitchFamily="18" charset="0"/>
              <a:cs typeface="Times New Roman" panose="02020603050405020304" pitchFamily="18" charset="0"/>
            </a:endParaRPr>
          </a:p>
          <a:p>
            <a:pPr marL="0" indent="0">
              <a:spcBef>
                <a:spcPts val="0"/>
              </a:spcBef>
              <a:buNone/>
            </a:pPr>
            <a:endParaRPr lang="ru-RU" sz="1400" b="1" dirty="0">
              <a:solidFill>
                <a:srgbClr val="002060"/>
              </a:solidFill>
              <a:latin typeface="Times New Roman" panose="02020603050405020304" pitchFamily="18" charset="0"/>
              <a:cs typeface="Times New Roman" panose="02020603050405020304" pitchFamily="18" charset="0"/>
            </a:endParaRPr>
          </a:p>
          <a:p>
            <a:pPr marL="0" indent="0">
              <a:spcBef>
                <a:spcPts val="0"/>
              </a:spcBef>
              <a:buNone/>
            </a:pPr>
            <a:endParaRPr lang="ru-RU" sz="1400" b="1" dirty="0" smtClean="0">
              <a:solidFill>
                <a:srgbClr val="002060"/>
              </a:solidFill>
              <a:latin typeface="Times New Roman" panose="02020603050405020304" pitchFamily="18" charset="0"/>
              <a:cs typeface="Times New Roman" panose="02020603050405020304" pitchFamily="18" charset="0"/>
            </a:endParaRPr>
          </a:p>
          <a:p>
            <a:pPr marL="0" indent="0">
              <a:spcBef>
                <a:spcPts val="0"/>
              </a:spcBef>
              <a:buNone/>
            </a:pPr>
            <a:endParaRPr lang="ru-RU" sz="1400" b="1" dirty="0" smtClean="0">
              <a:solidFill>
                <a:srgbClr val="002060"/>
              </a:solidFill>
              <a:latin typeface="Times New Roman" panose="02020603050405020304" pitchFamily="18" charset="0"/>
              <a:cs typeface="Times New Roman" panose="02020603050405020304" pitchFamily="18" charset="0"/>
            </a:endParaRPr>
          </a:p>
          <a:p>
            <a:pPr marL="0" indent="0">
              <a:spcBef>
                <a:spcPts val="0"/>
              </a:spcBef>
              <a:buNone/>
            </a:pPr>
            <a:endParaRPr lang="en-US" sz="1400" b="1" dirty="0">
              <a:solidFill>
                <a:srgbClr val="002060"/>
              </a:solidFill>
              <a:latin typeface="Times New Roman" panose="02020603050405020304" pitchFamily="18" charset="0"/>
              <a:cs typeface="Times New Roman" panose="02020603050405020304" pitchFamily="18" charset="0"/>
            </a:endParaRPr>
          </a:p>
          <a:p>
            <a:pPr marL="0" indent="0">
              <a:spcBef>
                <a:spcPts val="0"/>
              </a:spcBef>
              <a:buNone/>
            </a:pPr>
            <a:r>
              <a:rPr lang="en-US" sz="1400" b="1" dirty="0">
                <a:solidFill>
                  <a:srgbClr val="002060"/>
                </a:solidFill>
                <a:latin typeface="Times New Roman" panose="02020603050405020304" pitchFamily="18" charset="0"/>
                <a:cs typeface="Times New Roman" panose="02020603050405020304" pitchFamily="18" charset="0"/>
              </a:rPr>
              <a:t>OJSC "</a:t>
            </a:r>
            <a:r>
              <a:rPr lang="en-US" sz="1400" b="1" dirty="0" err="1">
                <a:solidFill>
                  <a:srgbClr val="002060"/>
                </a:solidFill>
                <a:latin typeface="Times New Roman" panose="02020603050405020304" pitchFamily="18" charset="0"/>
                <a:cs typeface="Times New Roman" panose="02020603050405020304" pitchFamily="18" charset="0"/>
              </a:rPr>
              <a:t>Mostovsky</a:t>
            </a:r>
            <a:r>
              <a:rPr lang="en-US" sz="1400" b="1" dirty="0">
                <a:solidFill>
                  <a:srgbClr val="002060"/>
                </a:solidFill>
                <a:latin typeface="Times New Roman" panose="02020603050405020304" pitchFamily="18" charset="0"/>
                <a:cs typeface="Times New Roman" panose="02020603050405020304" pitchFamily="18" charset="0"/>
              </a:rPr>
              <a:t> Repair Plant"</a:t>
            </a:r>
          </a:p>
          <a:p>
            <a:pPr marL="0" indent="0">
              <a:spcBef>
                <a:spcPts val="0"/>
              </a:spcBef>
              <a:buNone/>
            </a:pPr>
            <a:r>
              <a:rPr lang="en-US" sz="1400" b="1" dirty="0">
                <a:solidFill>
                  <a:srgbClr val="002060"/>
                </a:solidFill>
                <a:latin typeface="Times New Roman" panose="02020603050405020304" pitchFamily="18" charset="0"/>
                <a:cs typeface="Times New Roman" panose="02020603050405020304" pitchFamily="18" charset="0"/>
              </a:rPr>
              <a:t>Republic of </a:t>
            </a:r>
            <a:r>
              <a:rPr lang="en-US" sz="1400" b="1" dirty="0" smtClean="0">
                <a:solidFill>
                  <a:srgbClr val="002060"/>
                </a:solidFill>
                <a:latin typeface="Times New Roman" panose="02020603050405020304" pitchFamily="18" charset="0"/>
                <a:cs typeface="Times New Roman" panose="02020603050405020304" pitchFamily="18" charset="0"/>
              </a:rPr>
              <a:t>Belarus </a:t>
            </a:r>
            <a:r>
              <a:rPr lang="en-US" sz="1400" b="1" dirty="0">
                <a:solidFill>
                  <a:srgbClr val="002060"/>
                </a:solidFill>
                <a:latin typeface="Times New Roman" panose="02020603050405020304" pitchFamily="18" charset="0"/>
                <a:cs typeface="Times New Roman" panose="02020603050405020304" pitchFamily="18" charset="0"/>
              </a:rPr>
              <a:t>231621 Grodno region</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Mosty</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a:solidFill>
                  <a:srgbClr val="002060"/>
                </a:solidFill>
                <a:latin typeface="Times New Roman" panose="02020603050405020304" pitchFamily="18" charset="0"/>
                <a:cs typeface="Times New Roman" panose="02020603050405020304" pitchFamily="18" charset="0"/>
              </a:rPr>
              <a:t>district, </a:t>
            </a:r>
            <a:r>
              <a:rPr lang="en-US" sz="1400" b="1" dirty="0" err="1">
                <a:solidFill>
                  <a:srgbClr val="002060"/>
                </a:solidFill>
                <a:latin typeface="Times New Roman" panose="02020603050405020304" pitchFamily="18" charset="0"/>
                <a:cs typeface="Times New Roman" panose="02020603050405020304" pitchFamily="18" charset="0"/>
              </a:rPr>
              <a:t>Peski</a:t>
            </a:r>
            <a:r>
              <a:rPr lang="en-US" sz="1400" b="1" dirty="0">
                <a:solidFill>
                  <a:srgbClr val="002060"/>
                </a:solidFill>
                <a:latin typeface="Times New Roman" panose="02020603050405020304" pitchFamily="18" charset="0"/>
                <a:cs typeface="Times New Roman" panose="02020603050405020304" pitchFamily="18" charset="0"/>
              </a:rPr>
              <a:t> </a:t>
            </a:r>
            <a:r>
              <a:rPr lang="en-US" sz="1400" b="1" dirty="0" smtClean="0">
                <a:solidFill>
                  <a:srgbClr val="002060"/>
                </a:solidFill>
                <a:latin typeface="Times New Roman" panose="02020603050405020304" pitchFamily="18" charset="0"/>
                <a:cs typeface="Times New Roman" panose="02020603050405020304" pitchFamily="18" charset="0"/>
              </a:rPr>
              <a:t>village </a:t>
            </a:r>
            <a:r>
              <a:rPr lang="en-US" sz="1400" b="1" dirty="0">
                <a:solidFill>
                  <a:srgbClr val="002060"/>
                </a:solidFill>
                <a:latin typeface="Times New Roman" panose="02020603050405020304" pitchFamily="18" charset="0"/>
                <a:cs typeface="Times New Roman" panose="02020603050405020304" pitchFamily="18" charset="0"/>
              </a:rPr>
              <a:t>Factory, </a:t>
            </a:r>
            <a:r>
              <a:rPr lang="en-US" sz="1400" b="1" dirty="0" smtClean="0">
                <a:solidFill>
                  <a:srgbClr val="002060"/>
                </a:solidFill>
                <a:latin typeface="Times New Roman" panose="02020603050405020304" pitchFamily="18" charset="0"/>
                <a:cs typeface="Times New Roman" panose="02020603050405020304" pitchFamily="18" charset="0"/>
              </a:rPr>
              <a:t>76 e-mail</a:t>
            </a:r>
            <a:r>
              <a:rPr lang="en-US" sz="1400" b="1" dirty="0">
                <a:solidFill>
                  <a:srgbClr val="002060"/>
                </a:solidFill>
                <a:latin typeface="Times New Roman" panose="02020603050405020304" pitchFamily="18" charset="0"/>
                <a:cs typeface="Times New Roman" panose="02020603050405020304" pitchFamily="18" charset="0"/>
              </a:rPr>
              <a:t>: info@remzavod.com</a:t>
            </a:r>
          </a:p>
          <a:p>
            <a:pPr marL="0" indent="0">
              <a:spcBef>
                <a:spcPts val="0"/>
              </a:spcBef>
              <a:buNone/>
            </a:pPr>
            <a:r>
              <a:rPr lang="en-US" sz="1400" b="1" dirty="0">
                <a:solidFill>
                  <a:srgbClr val="002060"/>
                </a:solidFill>
                <a:latin typeface="Times New Roman" panose="02020603050405020304" pitchFamily="18" charset="0"/>
                <a:cs typeface="Times New Roman" panose="02020603050405020304" pitchFamily="18" charset="0"/>
              </a:rPr>
              <a:t>Overhaul of tractors and units of all modifications of RUE "Minsk Tractor Plant".</a:t>
            </a:r>
          </a:p>
          <a:p>
            <a:pPr marL="0" indent="0">
              <a:spcBef>
                <a:spcPts val="0"/>
              </a:spcBef>
              <a:buNone/>
            </a:pPr>
            <a:r>
              <a:rPr lang="en-US" sz="1400" b="1" dirty="0">
                <a:solidFill>
                  <a:srgbClr val="002060"/>
                </a:solidFill>
                <a:latin typeface="Times New Roman" panose="02020603050405020304" pitchFamily="18" charset="0"/>
                <a:cs typeface="Times New Roman" panose="02020603050405020304" pitchFamily="18" charset="0"/>
              </a:rPr>
              <a:t>Assembly and sale of tractors MTZ-80, MTZ-82, MTZ-80.1, MTZ-82.1., MTZ-1221.</a:t>
            </a:r>
          </a:p>
          <a:p>
            <a:pPr marL="0" indent="0">
              <a:spcBef>
                <a:spcPts val="0"/>
              </a:spcBef>
              <a:buNone/>
            </a:pPr>
            <a:r>
              <a:rPr lang="en-US" sz="1400" b="1" dirty="0">
                <a:solidFill>
                  <a:srgbClr val="002060"/>
                </a:solidFill>
                <a:latin typeface="Times New Roman" panose="02020603050405020304" pitchFamily="18" charset="0"/>
                <a:cs typeface="Times New Roman" panose="02020603050405020304" pitchFamily="18" charset="0"/>
              </a:rPr>
              <a:t>Sale and warranty support of tractors MTZ of all modifications to residents of the Republic of Belarus.</a:t>
            </a:r>
            <a:endParaRPr lang="ru-RU" b="1" dirty="0">
              <a:latin typeface="Times New Roman" panose="02020603050405020304" pitchFamily="18" charset="0"/>
              <a:cs typeface="Times New Roman" panose="02020603050405020304" pitchFamily="18" charset="0"/>
            </a:endParaRPr>
          </a:p>
          <a:p>
            <a:endParaRPr lang="ru-RU" dirty="0"/>
          </a:p>
        </p:txBody>
      </p:sp>
      <p:pic>
        <p:nvPicPr>
          <p:cNvPr id="4100" name="Picture 4" descr="http://www.remzavod.com/img/photos/114500536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042" y="4437112"/>
            <a:ext cx="2897340" cy="217300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151311[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7042" y="2243490"/>
            <a:ext cx="2831976" cy="210699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21.by/pub/news/2011/09/131668296459262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7042" y="211985"/>
            <a:ext cx="2831976" cy="1887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141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424937" cy="648072"/>
          </a:xfrm>
          <a:ln>
            <a:solidFill>
              <a:schemeClr val="accent2"/>
            </a:solidFill>
          </a:ln>
        </p:spPr>
        <p:txBody>
          <a:bodyPr>
            <a:normAutofit/>
          </a:bodyPr>
          <a:lstStyle/>
          <a:p>
            <a:pPr algn="ctr"/>
            <a:r>
              <a:rPr lang="ru-RU" sz="2000" dirty="0" smtClean="0">
                <a:solidFill>
                  <a:srgbClr val="002060"/>
                </a:solidFill>
                <a:latin typeface="Times New Roman" panose="02020603050405020304" pitchFamily="18" charset="0"/>
                <a:cs typeface="Times New Roman" panose="02020603050405020304" pitchFamily="18" charset="0"/>
              </a:rPr>
              <a:t>АГРОПРОМЫШЛЕННЫЙ КОМПЛЕКС</a:t>
            </a:r>
            <a:endParaRPr lang="ru-RU" sz="2000"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3707904" y="1196752"/>
            <a:ext cx="5256584" cy="5400600"/>
          </a:xfrm>
        </p:spPr>
        <p:txBody>
          <a:bodyPr>
            <a:noAutofit/>
          </a:bodyPr>
          <a:lstStyle/>
          <a:p>
            <a:pPr marL="0" indent="0" fontAlgn="base">
              <a:spcBef>
                <a:spcPts val="0"/>
              </a:spcBef>
              <a:buNone/>
            </a:pPr>
            <a:r>
              <a:rPr lang="ru-RU" sz="1400" dirty="0" smtClean="0">
                <a:solidFill>
                  <a:srgbClr val="002060"/>
                </a:solidFill>
                <a:latin typeface="Times New Roman" panose="02020603050405020304" pitchFamily="18" charset="0"/>
                <a:cs typeface="Times New Roman" panose="02020603050405020304" pitchFamily="18" charset="0"/>
              </a:rPr>
              <a:t>	</a:t>
            </a:r>
          </a:p>
          <a:p>
            <a:pPr marL="0" indent="0" fontAlgn="base">
              <a:spcBef>
                <a:spcPts val="0"/>
              </a:spcBef>
              <a:buNone/>
            </a:pPr>
            <a:endParaRPr lang="ru-RU" sz="1400" dirty="0">
              <a:solidFill>
                <a:srgbClr val="002060"/>
              </a:solidFill>
              <a:latin typeface="Times New Roman" panose="02020603050405020304" pitchFamily="18" charset="0"/>
              <a:cs typeface="Times New Roman" panose="02020603050405020304" pitchFamily="18" charset="0"/>
            </a:endParaRPr>
          </a:p>
          <a:p>
            <a:pPr marL="0" indent="0" fontAlgn="base">
              <a:spcBef>
                <a:spcPts val="0"/>
              </a:spcBef>
              <a:buNone/>
            </a:pPr>
            <a:r>
              <a:rPr lang="ru-RU" sz="1400" dirty="0" smtClean="0">
                <a:solidFill>
                  <a:srgbClr val="002060"/>
                </a:solidFill>
                <a:latin typeface="Times New Roman" panose="02020603050405020304" pitchFamily="18" charset="0"/>
                <a:cs typeface="Times New Roman" panose="02020603050405020304" pitchFamily="18" charset="0"/>
              </a:rPr>
              <a:t>	Экономическое </a:t>
            </a:r>
            <a:r>
              <a:rPr lang="ru-RU" sz="1400" dirty="0">
                <a:solidFill>
                  <a:srgbClr val="002060"/>
                </a:solidFill>
                <a:latin typeface="Times New Roman" panose="02020603050405020304" pitchFamily="18" charset="0"/>
                <a:cs typeface="Times New Roman" panose="02020603050405020304" pitchFamily="18" charset="0"/>
              </a:rPr>
              <a:t>и социально-культурное развитие района базируется на сельскохозяйственном производстве. В районе 6 сельскохозяйственных организаций</a:t>
            </a:r>
            <a:r>
              <a:rPr lang="ru-RU" sz="1400" dirty="0">
                <a:solidFill>
                  <a:srgbClr val="002060"/>
                </a:solidFill>
                <a:latin typeface="Times New Roman" panose="02020603050405020304" pitchFamily="18" charset="0"/>
                <a:cs typeface="Times New Roman" panose="02020603050405020304" pitchFamily="18" charset="0"/>
              </a:rPr>
              <a:t>, филиал «Мостовский </a:t>
            </a:r>
            <a:r>
              <a:rPr lang="ru-RU" sz="1400" dirty="0" err="1">
                <a:solidFill>
                  <a:srgbClr val="002060"/>
                </a:solidFill>
                <a:latin typeface="Times New Roman" panose="02020603050405020304" pitchFamily="18" charset="0"/>
                <a:cs typeface="Times New Roman" panose="02020603050405020304" pitchFamily="18" charset="0"/>
              </a:rPr>
              <a:t>кумпячок</a:t>
            </a:r>
            <a:r>
              <a:rPr lang="ru-RU" sz="1400" dirty="0">
                <a:solidFill>
                  <a:srgbClr val="002060"/>
                </a:solidFill>
                <a:latin typeface="Times New Roman" panose="02020603050405020304" pitchFamily="18" charset="0"/>
                <a:cs typeface="Times New Roman" panose="02020603050405020304" pitchFamily="18" charset="0"/>
              </a:rPr>
              <a:t>» ОАО «Агрокомбинат «</a:t>
            </a:r>
            <a:r>
              <a:rPr lang="ru-RU" sz="1400" dirty="0" err="1" smtClean="0">
                <a:solidFill>
                  <a:srgbClr val="002060"/>
                </a:solidFill>
                <a:latin typeface="Times New Roman" panose="02020603050405020304" pitchFamily="18" charset="0"/>
                <a:cs typeface="Times New Roman" panose="02020603050405020304" pitchFamily="18" charset="0"/>
              </a:rPr>
              <a:t>Скидельский</a:t>
            </a:r>
            <a:r>
              <a:rPr lang="ru-RU" sz="1400" dirty="0" smtClean="0">
                <a:solidFill>
                  <a:srgbClr val="002060"/>
                </a:solidFill>
                <a:latin typeface="Times New Roman" panose="02020603050405020304" pitchFamily="18" charset="0"/>
                <a:cs typeface="Times New Roman" panose="02020603050405020304" pitchFamily="18" charset="0"/>
              </a:rPr>
              <a:t>»</a:t>
            </a:r>
            <a:r>
              <a:rPr lang="ru-RU" sz="1400" dirty="0" smtClean="0">
                <a:solidFill>
                  <a:srgbClr val="002060"/>
                </a:solidFill>
                <a:latin typeface="Times New Roman" panose="02020603050405020304" pitchFamily="18" charset="0"/>
                <a:cs typeface="Times New Roman" panose="02020603050405020304" pitchFamily="18" charset="0"/>
              </a:rPr>
              <a:t> </a:t>
            </a:r>
            <a:r>
              <a:rPr lang="ru-RU" sz="1400" dirty="0">
                <a:solidFill>
                  <a:srgbClr val="002060"/>
                </a:solidFill>
                <a:latin typeface="Times New Roman" panose="02020603050405020304" pitchFamily="18" charset="0"/>
                <a:cs typeface="Times New Roman" panose="02020603050405020304" pitchFamily="18" charset="0"/>
              </a:rPr>
              <a:t>и </a:t>
            </a:r>
            <a:r>
              <a:rPr lang="ru-RU" sz="1400" dirty="0" smtClean="0">
                <a:solidFill>
                  <a:srgbClr val="002060"/>
                </a:solidFill>
                <a:latin typeface="Times New Roman" panose="02020603050405020304" pitchFamily="18" charset="0"/>
                <a:cs typeface="Times New Roman" panose="02020603050405020304" pitchFamily="18" charset="0"/>
              </a:rPr>
              <a:t>1</a:t>
            </a:r>
            <a:r>
              <a:rPr lang="en-US" sz="1400" dirty="0" smtClean="0">
                <a:solidFill>
                  <a:srgbClr val="002060"/>
                </a:solidFill>
                <a:latin typeface="Times New Roman" panose="02020603050405020304" pitchFamily="18" charset="0"/>
                <a:cs typeface="Times New Roman" panose="02020603050405020304" pitchFamily="18" charset="0"/>
              </a:rPr>
              <a:t>5</a:t>
            </a:r>
            <a:r>
              <a:rPr lang="ru-RU" sz="1400" dirty="0" smtClean="0">
                <a:solidFill>
                  <a:srgbClr val="002060"/>
                </a:solidFill>
                <a:latin typeface="Times New Roman" panose="02020603050405020304" pitchFamily="18" charset="0"/>
                <a:cs typeface="Times New Roman" panose="02020603050405020304" pitchFamily="18" charset="0"/>
              </a:rPr>
              <a:t> </a:t>
            </a:r>
            <a:r>
              <a:rPr lang="ru-RU" sz="1400" dirty="0">
                <a:solidFill>
                  <a:srgbClr val="002060"/>
                </a:solidFill>
                <a:latin typeface="Times New Roman" panose="02020603050405020304" pitchFamily="18" charset="0"/>
                <a:cs typeface="Times New Roman" panose="02020603050405020304" pitchFamily="18" charset="0"/>
              </a:rPr>
              <a:t>фермерских хозяйств. Специализация - производство мяса, молока, сахарной свеклы, </a:t>
            </a:r>
            <a:r>
              <a:rPr lang="ru-RU" sz="1400" dirty="0" smtClean="0">
                <a:solidFill>
                  <a:srgbClr val="002060"/>
                </a:solidFill>
                <a:latin typeface="Times New Roman" panose="02020603050405020304" pitchFamily="18" charset="0"/>
                <a:cs typeface="Times New Roman" panose="02020603050405020304" pitchFamily="18" charset="0"/>
              </a:rPr>
              <a:t>зерна.</a:t>
            </a:r>
          </a:p>
          <a:p>
            <a:pPr marL="0" indent="0" fontAlgn="base">
              <a:spcBef>
                <a:spcPts val="0"/>
              </a:spcBef>
              <a:buNone/>
            </a:pPr>
            <a:r>
              <a:rPr lang="ru-RU" sz="1400" dirty="0" smtClean="0">
                <a:solidFill>
                  <a:srgbClr val="002060"/>
                </a:solidFill>
                <a:latin typeface="Times New Roman" panose="02020603050405020304" pitchFamily="18" charset="0"/>
                <a:cs typeface="Times New Roman" panose="02020603050405020304" pitchFamily="18" charset="0"/>
              </a:rPr>
              <a:t>	Одним </a:t>
            </a:r>
            <a:r>
              <a:rPr lang="ru-RU" sz="1400" dirty="0">
                <a:solidFill>
                  <a:srgbClr val="002060"/>
                </a:solidFill>
                <a:latin typeface="Times New Roman" panose="02020603050405020304" pitchFamily="18" charset="0"/>
                <a:cs typeface="Times New Roman" panose="02020603050405020304" pitchFamily="18" charset="0"/>
              </a:rPr>
              <a:t>из главных богатств нашего района являются его земельные ресурсы.</a:t>
            </a:r>
          </a:p>
          <a:p>
            <a:pPr marL="0" indent="0" fontAlgn="base">
              <a:spcBef>
                <a:spcPts val="0"/>
              </a:spcBef>
              <a:buNone/>
            </a:pPr>
            <a:r>
              <a:rPr lang="ru-RU" sz="1400" dirty="0" smtClean="0">
                <a:solidFill>
                  <a:srgbClr val="002060"/>
                </a:solidFill>
                <a:latin typeface="Times New Roman" panose="02020603050405020304" pitchFamily="18" charset="0"/>
                <a:cs typeface="Times New Roman" panose="02020603050405020304" pitchFamily="18" charset="0"/>
              </a:rPr>
              <a:t>	Земли </a:t>
            </a:r>
            <a:r>
              <a:rPr lang="ru-RU" sz="1400" dirty="0">
                <a:solidFill>
                  <a:srgbClr val="002060"/>
                </a:solidFill>
                <a:latin typeface="Times New Roman" panose="02020603050405020304" pitchFamily="18" charset="0"/>
                <a:cs typeface="Times New Roman" panose="02020603050405020304" pitchFamily="18" charset="0"/>
              </a:rPr>
              <a:t>сельскохозяйственного производства занимают 58,5 тысячи гектаров, в том числе пашни - 35,8 тысячи гектаров. Балл плодородия сельхозугодий – 31,9 балла, пашни - 34,7 балла. </a:t>
            </a:r>
            <a:r>
              <a:rPr lang="ru-RU" sz="1400" dirty="0" smtClean="0">
                <a:solidFill>
                  <a:srgbClr val="002060"/>
                </a:solidFill>
                <a:latin typeface="Times New Roman" panose="02020603050405020304" pitchFamily="18" charset="0"/>
                <a:cs typeface="Times New Roman" panose="02020603050405020304" pitchFamily="18" charset="0"/>
              </a:rPr>
              <a:t>	Почвенный </a:t>
            </a:r>
            <a:r>
              <a:rPr lang="ru-RU" sz="1400" dirty="0">
                <a:solidFill>
                  <a:srgbClr val="002060"/>
                </a:solidFill>
                <a:latin typeface="Times New Roman" panose="02020603050405020304" pitchFamily="18" charset="0"/>
                <a:cs typeface="Times New Roman" panose="02020603050405020304" pitchFamily="18" charset="0"/>
              </a:rPr>
              <a:t>покров района весьма разнообразен. Наиболее распространены дерново-подзолистые супесчаные (62%) и песчаные (31%) почвы.</a:t>
            </a:r>
          </a:p>
          <a:p>
            <a:pPr marL="0" indent="0" fontAlgn="base">
              <a:spcBef>
                <a:spcPts val="0"/>
              </a:spcBef>
              <a:buNone/>
            </a:pPr>
            <a:r>
              <a:rPr lang="ru-RU" sz="1400" dirty="0" smtClean="0">
                <a:solidFill>
                  <a:srgbClr val="002060"/>
                </a:solidFill>
                <a:latin typeface="Times New Roman" panose="02020603050405020304" pitchFamily="18" charset="0"/>
                <a:cs typeface="Times New Roman" panose="02020603050405020304" pitchFamily="18" charset="0"/>
              </a:rPr>
              <a:t>	В </a:t>
            </a:r>
            <a:r>
              <a:rPr lang="ru-RU" sz="1400" dirty="0">
                <a:solidFill>
                  <a:srgbClr val="002060"/>
                </a:solidFill>
                <a:latin typeface="Times New Roman" panose="02020603050405020304" pitchFamily="18" charset="0"/>
                <a:cs typeface="Times New Roman" panose="02020603050405020304" pitchFamily="18" charset="0"/>
              </a:rPr>
              <a:t>районе действует 2 свиноводческих комплекса на 12 и 24 тыс. голов откорма свиней в год (на базе ЗАО «</a:t>
            </a:r>
            <a:r>
              <a:rPr lang="ru-RU" sz="1400" dirty="0" err="1">
                <a:solidFill>
                  <a:srgbClr val="002060"/>
                </a:solidFill>
                <a:latin typeface="Times New Roman" panose="02020603050405020304" pitchFamily="18" charset="0"/>
                <a:cs typeface="Times New Roman" panose="02020603050405020304" pitchFamily="18" charset="0"/>
              </a:rPr>
              <a:t>Гудевичи</a:t>
            </a:r>
            <a:r>
              <a:rPr lang="ru-RU" sz="1400" dirty="0">
                <a:solidFill>
                  <a:srgbClr val="002060"/>
                </a:solidFill>
                <a:latin typeface="Times New Roman" panose="02020603050405020304" pitchFamily="18" charset="0"/>
                <a:cs typeface="Times New Roman" panose="02020603050405020304" pitchFamily="18" charset="0"/>
              </a:rPr>
              <a:t>» и филиал «Мостовский </a:t>
            </a:r>
            <a:r>
              <a:rPr lang="ru-RU" sz="1400" dirty="0" err="1">
                <a:solidFill>
                  <a:srgbClr val="002060"/>
                </a:solidFill>
                <a:latin typeface="Times New Roman" panose="02020603050405020304" pitchFamily="18" charset="0"/>
                <a:cs typeface="Times New Roman" panose="02020603050405020304" pitchFamily="18" charset="0"/>
              </a:rPr>
              <a:t>кумпячок</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a:solidFill>
                  <a:srgbClr val="002060"/>
                </a:solidFill>
                <a:latin typeface="Times New Roman" panose="02020603050405020304" pitchFamily="18" charset="0"/>
                <a:cs typeface="Times New Roman" panose="02020603050405020304" pitchFamily="18" charset="0"/>
              </a:rPr>
              <a:t>ОАО «Агрокомбинат «</a:t>
            </a:r>
            <a:r>
              <a:rPr lang="ru-RU" sz="1400" dirty="0" err="1" smtClean="0">
                <a:solidFill>
                  <a:srgbClr val="002060"/>
                </a:solidFill>
                <a:latin typeface="Times New Roman" panose="02020603050405020304" pitchFamily="18" charset="0"/>
                <a:cs typeface="Times New Roman" panose="02020603050405020304" pitchFamily="18" charset="0"/>
              </a:rPr>
              <a:t>Скидельский</a:t>
            </a:r>
            <a:r>
              <a:rPr lang="ru-RU" sz="1400" dirty="0" smtClean="0">
                <a:solidFill>
                  <a:srgbClr val="002060"/>
                </a:solidFill>
                <a:latin typeface="Times New Roman" panose="02020603050405020304" pitchFamily="18" charset="0"/>
                <a:cs typeface="Times New Roman" panose="02020603050405020304" pitchFamily="18" charset="0"/>
              </a:rPr>
              <a:t>»</a:t>
            </a:r>
            <a:r>
              <a:rPr lang="ru-RU" sz="1400" dirty="0" smtClean="0">
                <a:solidFill>
                  <a:srgbClr val="002060"/>
                </a:solidFill>
                <a:latin typeface="Times New Roman" panose="02020603050405020304" pitchFamily="18" charset="0"/>
                <a:cs typeface="Times New Roman" panose="02020603050405020304" pitchFamily="18" charset="0"/>
              </a:rPr>
              <a:t>) </a:t>
            </a:r>
            <a:r>
              <a:rPr lang="ru-RU" sz="1400" dirty="0">
                <a:solidFill>
                  <a:srgbClr val="002060"/>
                </a:solidFill>
                <a:latin typeface="Times New Roman" panose="02020603050405020304" pitchFamily="18" charset="0"/>
                <a:cs typeface="Times New Roman" panose="02020603050405020304" pitchFamily="18" charset="0"/>
              </a:rPr>
              <a:t>и 2 комплекса по откорму КРС на базе </a:t>
            </a:r>
            <a:r>
              <a:rPr lang="ru-RU" sz="1400" dirty="0" smtClean="0">
                <a:solidFill>
                  <a:srgbClr val="002060"/>
                </a:solidFill>
                <a:latin typeface="Times New Roman" panose="02020603050405020304" pitchFamily="18" charset="0"/>
                <a:cs typeface="Times New Roman" panose="02020603050405020304" pitchFamily="18" charset="0"/>
              </a:rPr>
              <a:t>филиала </a:t>
            </a:r>
            <a:r>
              <a:rPr lang="ru-RU" sz="1400" dirty="0">
                <a:solidFill>
                  <a:srgbClr val="002060"/>
                </a:solidFill>
                <a:latin typeface="Times New Roman" panose="02020603050405020304" pitchFamily="18" charset="0"/>
                <a:cs typeface="Times New Roman" panose="02020603050405020304" pitchFamily="18" charset="0"/>
              </a:rPr>
              <a:t>«Дубно</a:t>
            </a:r>
            <a:r>
              <a:rPr lang="ru-RU" sz="1400" dirty="0" smtClean="0">
                <a:solidFill>
                  <a:srgbClr val="002060"/>
                </a:solidFill>
                <a:latin typeface="Times New Roman" panose="02020603050405020304" pitchFamily="18" charset="0"/>
                <a:cs typeface="Times New Roman" panose="02020603050405020304" pitchFamily="18" charset="0"/>
              </a:rPr>
              <a:t>» ОАО «Агрокомбинат «</a:t>
            </a:r>
            <a:r>
              <a:rPr lang="ru-RU" sz="1400" dirty="0" err="1" smtClean="0">
                <a:solidFill>
                  <a:srgbClr val="002060"/>
                </a:solidFill>
                <a:latin typeface="Times New Roman" panose="02020603050405020304" pitchFamily="18" charset="0"/>
                <a:cs typeface="Times New Roman" panose="02020603050405020304" pitchFamily="18" charset="0"/>
              </a:rPr>
              <a:t>Скидельский</a:t>
            </a:r>
            <a:r>
              <a:rPr lang="ru-RU" sz="1400" dirty="0" smtClean="0">
                <a:solidFill>
                  <a:srgbClr val="002060"/>
                </a:solidFill>
                <a:latin typeface="Times New Roman" panose="02020603050405020304" pitchFamily="18" charset="0"/>
                <a:cs typeface="Times New Roman" panose="02020603050405020304" pitchFamily="18" charset="0"/>
              </a:rPr>
              <a:t>» </a:t>
            </a:r>
            <a:r>
              <a:rPr lang="ru-RU" sz="1400" dirty="0">
                <a:solidFill>
                  <a:srgbClr val="002060"/>
                </a:solidFill>
                <a:latin typeface="Times New Roman" panose="02020603050405020304" pitchFamily="18" charset="0"/>
                <a:cs typeface="Times New Roman" panose="02020603050405020304" pitchFamily="18" charset="0"/>
              </a:rPr>
              <a:t>– на 5 тыс. голов откорма, на базе </a:t>
            </a:r>
            <a:r>
              <a:rPr lang="ru-RU" sz="1400" dirty="0" smtClean="0">
                <a:solidFill>
                  <a:srgbClr val="002060"/>
                </a:solidFill>
                <a:latin typeface="Times New Roman" panose="02020603050405020304" pitchFamily="18" charset="0"/>
                <a:cs typeface="Times New Roman" panose="02020603050405020304" pitchFamily="18" charset="0"/>
              </a:rPr>
              <a:t>КСУП Имени Адама </a:t>
            </a:r>
            <a:r>
              <a:rPr lang="ru-RU" sz="1400" dirty="0">
                <a:solidFill>
                  <a:srgbClr val="002060"/>
                </a:solidFill>
                <a:latin typeface="Times New Roman" panose="02020603050405020304" pitchFamily="18" charset="0"/>
                <a:cs typeface="Times New Roman" panose="02020603050405020304" pitchFamily="18" charset="0"/>
              </a:rPr>
              <a:t>Мицкевича – на 3 тыс. голов</a:t>
            </a:r>
            <a:r>
              <a:rPr lang="ru-RU" sz="1400" dirty="0" smtClean="0">
                <a:solidFill>
                  <a:srgbClr val="002060"/>
                </a:solidFill>
                <a:latin typeface="Times New Roman" panose="02020603050405020304" pitchFamily="18" charset="0"/>
                <a:cs typeface="Times New Roman" panose="02020603050405020304" pitchFamily="18" charset="0"/>
              </a:rPr>
              <a:t>.</a:t>
            </a:r>
            <a:endParaRPr lang="ru-RU" sz="1400" dirty="0">
              <a:solidFill>
                <a:srgbClr val="002060"/>
              </a:solidFill>
              <a:latin typeface="Times New Roman" panose="02020603050405020304" pitchFamily="18" charset="0"/>
              <a:cs typeface="Times New Roman" panose="02020603050405020304" pitchFamily="18" charset="0"/>
            </a:endParaRPr>
          </a:p>
        </p:txBody>
      </p:sp>
      <p:pic>
        <p:nvPicPr>
          <p:cNvPr id="4" name="Рисунок 3" descr="D:\Мои документы\Мои документы\Буклеты,презентации, фильмы\Буклет о районе\Фото для буклета\Сельское хозяйство\IMG_3688.JPG"/>
          <p:cNvPicPr/>
          <p:nvPr/>
        </p:nvPicPr>
        <p:blipFill>
          <a:blip r:embed="rId2" cstate="email">
            <a:lum bright="10000"/>
            <a:extLst>
              <a:ext uri="{28A0092B-C50C-407E-A947-70E740481C1C}">
                <a14:useLocalDpi xmlns:a14="http://schemas.microsoft.com/office/drawing/2010/main"/>
              </a:ext>
            </a:extLst>
          </a:blip>
          <a:srcRect/>
          <a:stretch>
            <a:fillRect/>
          </a:stretch>
        </p:blipFill>
        <p:spPr bwMode="auto">
          <a:xfrm>
            <a:off x="126588" y="1196752"/>
            <a:ext cx="3509307" cy="2520280"/>
          </a:xfrm>
          <a:prstGeom prst="rect">
            <a:avLst/>
          </a:prstGeom>
          <a:ln>
            <a:noFill/>
          </a:ln>
          <a:effectLst>
            <a:outerShdw blurRad="292100" dist="139700" dir="2700000" algn="tl" rotWithShape="0">
              <a:srgbClr val="333333">
                <a:alpha val="65000"/>
              </a:srgbClr>
            </a:outerShdw>
          </a:effectLst>
        </p:spPr>
      </p:pic>
      <p:pic>
        <p:nvPicPr>
          <p:cNvPr id="6" name="Рисунок 5" descr="D:\Мои документы\Мои документы\Буклеты,презентации, фильмы\Буклет о районе\Фото для буклета\Природа\Выезд 038.jpg"/>
          <p:cNvPicPr/>
          <p:nvPr/>
        </p:nvPicPr>
        <p:blipFill>
          <a:blip r:embed="rId3" cstate="email">
            <a:lum bright="10000" contrast="10000"/>
            <a:extLst>
              <a:ext uri="{28A0092B-C50C-407E-A947-70E740481C1C}">
                <a14:useLocalDpi xmlns:a14="http://schemas.microsoft.com/office/drawing/2010/main"/>
              </a:ext>
            </a:extLst>
          </a:blip>
          <a:srcRect/>
          <a:stretch>
            <a:fillRect/>
          </a:stretch>
        </p:blipFill>
        <p:spPr bwMode="auto">
          <a:xfrm>
            <a:off x="126587" y="3917228"/>
            <a:ext cx="3509307" cy="26642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6976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424937" cy="648072"/>
          </a:xfrm>
          <a:ln>
            <a:solidFill>
              <a:schemeClr val="accent2"/>
            </a:solidFill>
          </a:ln>
        </p:spPr>
        <p:txBody>
          <a:bodyPr>
            <a:normAutofit/>
          </a:bodyPr>
          <a:lstStyle/>
          <a:p>
            <a:pPr algn="ctr"/>
            <a:r>
              <a:rPr lang="en-US" sz="2000" dirty="0">
                <a:solidFill>
                  <a:srgbClr val="002060"/>
                </a:solidFill>
                <a:latin typeface="Times New Roman" panose="02020603050405020304" pitchFamily="18" charset="0"/>
                <a:cs typeface="Times New Roman" panose="02020603050405020304" pitchFamily="18" charset="0"/>
              </a:rPr>
              <a:t>AGRO-INDUSTRIAL COMPLEX</a:t>
            </a:r>
            <a:endParaRPr lang="ru-RU" sz="2000"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4139952" y="1196752"/>
            <a:ext cx="4608512" cy="5400600"/>
          </a:xfrm>
        </p:spPr>
        <p:txBody>
          <a:bodyPr>
            <a:noAutofit/>
          </a:bodyPr>
          <a:lstStyle/>
          <a:p>
            <a:pPr marL="0" indent="0" fontAlgn="base">
              <a:spcBef>
                <a:spcPts val="0"/>
              </a:spcBef>
              <a:buNone/>
            </a:pPr>
            <a:endParaRPr lang="ru-RU" sz="1400" dirty="0" smtClean="0">
              <a:solidFill>
                <a:srgbClr val="002060"/>
              </a:solidFill>
              <a:latin typeface="Times New Roman" panose="02020603050405020304" pitchFamily="18" charset="0"/>
              <a:cs typeface="Times New Roman" panose="02020603050405020304" pitchFamily="18" charset="0"/>
            </a:endParaRPr>
          </a:p>
          <a:p>
            <a:pPr marL="0" indent="0" fontAlgn="base">
              <a:spcBef>
                <a:spcPts val="0"/>
              </a:spcBef>
              <a:buNone/>
            </a:pPr>
            <a:endParaRPr lang="ru-RU" sz="1400" dirty="0">
              <a:solidFill>
                <a:srgbClr val="002060"/>
              </a:solidFill>
              <a:latin typeface="Times New Roman" panose="02020603050405020304" pitchFamily="18" charset="0"/>
              <a:cs typeface="Times New Roman" panose="02020603050405020304" pitchFamily="18" charset="0"/>
            </a:endParaRPr>
          </a:p>
          <a:p>
            <a:pPr marL="0" indent="0" fontAlgn="base">
              <a:spcBef>
                <a:spcPts val="0"/>
              </a:spcBef>
              <a:buNone/>
            </a:pPr>
            <a:r>
              <a:rPr lang="en-US" sz="1400" dirty="0" smtClean="0">
                <a:solidFill>
                  <a:srgbClr val="002060"/>
                </a:solidFill>
                <a:latin typeface="Times New Roman" panose="02020603050405020304" pitchFamily="18" charset="0"/>
                <a:cs typeface="Times New Roman" panose="02020603050405020304" pitchFamily="18" charset="0"/>
              </a:rPr>
              <a:t>The </a:t>
            </a:r>
            <a:r>
              <a:rPr lang="en-US" sz="1400" dirty="0">
                <a:solidFill>
                  <a:srgbClr val="002060"/>
                </a:solidFill>
                <a:latin typeface="Times New Roman" panose="02020603050405020304" pitchFamily="18" charset="0"/>
                <a:cs typeface="Times New Roman" panose="02020603050405020304" pitchFamily="18" charset="0"/>
              </a:rPr>
              <a:t>economic and socio-cultural development of the region is based on agricultural production. In the region there are 6 agricultural organizations, a branch of JSC </a:t>
            </a:r>
            <a:r>
              <a:rPr lang="en-US" sz="1400" dirty="0" smtClean="0">
                <a:solidFill>
                  <a:srgbClr val="002060"/>
                </a:solidFill>
                <a:latin typeface="Times New Roman" panose="02020603050405020304" pitchFamily="18" charset="0"/>
                <a:cs typeface="Times New Roman" panose="02020603050405020304" pitchFamily="18" charset="0"/>
              </a:rPr>
              <a:t> </a:t>
            </a:r>
            <a:r>
              <a:rPr lang="en-US" sz="1400" dirty="0">
                <a:solidFill>
                  <a:srgbClr val="002060"/>
                </a:solidFill>
                <a:latin typeface="Times New Roman" panose="02020603050405020304" pitchFamily="18" charset="0"/>
                <a:cs typeface="Times New Roman" panose="02020603050405020304" pitchFamily="18" charset="0"/>
              </a:rPr>
              <a:t>"</a:t>
            </a:r>
            <a:r>
              <a:rPr lang="en-US" sz="1400" dirty="0" err="1">
                <a:solidFill>
                  <a:srgbClr val="002060"/>
                </a:solidFill>
                <a:latin typeface="Times New Roman" panose="02020603050405020304" pitchFamily="18" charset="0"/>
                <a:cs typeface="Times New Roman" panose="02020603050405020304" pitchFamily="18" charset="0"/>
              </a:rPr>
              <a:t>Mostovskiy</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Kumpyachok</a:t>
            </a:r>
            <a:r>
              <a:rPr lang="en-US" sz="1400" dirty="0">
                <a:solidFill>
                  <a:srgbClr val="002060"/>
                </a:solidFill>
                <a:latin typeface="Times New Roman" panose="02020603050405020304" pitchFamily="18" charset="0"/>
                <a:cs typeface="Times New Roman" panose="02020603050405020304" pitchFamily="18" charset="0"/>
              </a:rPr>
              <a:t>" and 15 farms. Specialization is the production of meat, milk, </a:t>
            </a:r>
            <a:r>
              <a:rPr lang="en-US" sz="1400" dirty="0" smtClean="0">
                <a:solidFill>
                  <a:srgbClr val="002060"/>
                </a:solidFill>
                <a:latin typeface="Times New Roman" panose="02020603050405020304" pitchFamily="18" charset="0"/>
                <a:cs typeface="Times New Roman" panose="02020603050405020304" pitchFamily="18" charset="0"/>
              </a:rPr>
              <a:t>sugar, </a:t>
            </a:r>
            <a:r>
              <a:rPr lang="en-US" sz="1400" dirty="0">
                <a:solidFill>
                  <a:srgbClr val="002060"/>
                </a:solidFill>
                <a:latin typeface="Times New Roman" panose="02020603050405020304" pitchFamily="18" charset="0"/>
                <a:cs typeface="Times New Roman" panose="02020603050405020304" pitchFamily="18" charset="0"/>
              </a:rPr>
              <a:t>beet, grain.</a:t>
            </a:r>
          </a:p>
          <a:p>
            <a:pPr marL="0" indent="0" fontAlgn="base">
              <a:spcBef>
                <a:spcPts val="0"/>
              </a:spcBef>
              <a:buNone/>
            </a:pPr>
            <a:r>
              <a:rPr lang="en-US" sz="1400" dirty="0">
                <a:solidFill>
                  <a:srgbClr val="002060"/>
                </a:solidFill>
                <a:latin typeface="Times New Roman" panose="02020603050405020304" pitchFamily="18" charset="0"/>
                <a:cs typeface="Times New Roman" panose="02020603050405020304" pitchFamily="18" charset="0"/>
              </a:rPr>
              <a:t>One of the main riches of our region is its land resources.</a:t>
            </a:r>
          </a:p>
          <a:p>
            <a:pPr marL="0" indent="0" fontAlgn="base">
              <a:spcBef>
                <a:spcPts val="0"/>
              </a:spcBef>
              <a:buNone/>
            </a:pPr>
            <a:r>
              <a:rPr lang="en-US" sz="1400" dirty="0">
                <a:solidFill>
                  <a:srgbClr val="002060"/>
                </a:solidFill>
                <a:latin typeface="Times New Roman" panose="02020603050405020304" pitchFamily="18" charset="0"/>
                <a:cs typeface="Times New Roman" panose="02020603050405020304" pitchFamily="18" charset="0"/>
              </a:rPr>
              <a:t>The land of agricultural production occupies 58.5 thousand hectares, including arable land - 35.8 thousand hectares. The score of fertility of farmland - 31.9 points, arable land - 34.7 points. The soil cover of the area is very diverse. The most common are sod-</a:t>
            </a:r>
            <a:r>
              <a:rPr lang="en-US" sz="1400" dirty="0" err="1">
                <a:solidFill>
                  <a:srgbClr val="002060"/>
                </a:solidFill>
                <a:latin typeface="Times New Roman" panose="02020603050405020304" pitchFamily="18" charset="0"/>
                <a:cs typeface="Times New Roman" panose="02020603050405020304" pitchFamily="18" charset="0"/>
              </a:rPr>
              <a:t>podzolic</a:t>
            </a:r>
            <a:r>
              <a:rPr lang="en-US" sz="1400" dirty="0">
                <a:solidFill>
                  <a:srgbClr val="002060"/>
                </a:solidFill>
                <a:latin typeface="Times New Roman" panose="02020603050405020304" pitchFamily="18" charset="0"/>
                <a:cs typeface="Times New Roman" panose="02020603050405020304" pitchFamily="18" charset="0"/>
              </a:rPr>
              <a:t> sandy loams (62%) and sandy (31%) soils.</a:t>
            </a:r>
          </a:p>
          <a:p>
            <a:pPr marL="0" indent="0" fontAlgn="base">
              <a:spcBef>
                <a:spcPts val="0"/>
              </a:spcBef>
              <a:buNone/>
            </a:pPr>
            <a:r>
              <a:rPr lang="en-US" sz="1400" dirty="0">
                <a:solidFill>
                  <a:srgbClr val="002060"/>
                </a:solidFill>
                <a:latin typeface="Times New Roman" panose="02020603050405020304" pitchFamily="18" charset="0"/>
                <a:cs typeface="Times New Roman" panose="02020603050405020304" pitchFamily="18" charset="0"/>
              </a:rPr>
              <a:t>There are 2 pig-breeding complexes in the district for 12 and 24 thousand pigs per year (based on CJSC "</a:t>
            </a:r>
            <a:r>
              <a:rPr lang="en-US" sz="1400" dirty="0" err="1">
                <a:solidFill>
                  <a:srgbClr val="002060"/>
                </a:solidFill>
                <a:latin typeface="Times New Roman" panose="02020603050405020304" pitchFamily="18" charset="0"/>
                <a:cs typeface="Times New Roman" panose="02020603050405020304" pitchFamily="18" charset="0"/>
              </a:rPr>
              <a:t>Gudevici</a:t>
            </a:r>
            <a:r>
              <a:rPr lang="en-US" sz="1400" dirty="0">
                <a:solidFill>
                  <a:srgbClr val="002060"/>
                </a:solidFill>
                <a:latin typeface="Times New Roman" panose="02020603050405020304" pitchFamily="18" charset="0"/>
                <a:cs typeface="Times New Roman" panose="02020603050405020304" pitchFamily="18" charset="0"/>
              </a:rPr>
              <a:t>" and branch "</a:t>
            </a:r>
            <a:r>
              <a:rPr lang="en-US" sz="1400" dirty="0" err="1">
                <a:solidFill>
                  <a:srgbClr val="002060"/>
                </a:solidFill>
                <a:latin typeface="Times New Roman" panose="02020603050405020304" pitchFamily="18" charset="0"/>
                <a:cs typeface="Times New Roman" panose="02020603050405020304" pitchFamily="18" charset="0"/>
              </a:rPr>
              <a:t>Mostovskiy</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kumpyachok</a:t>
            </a:r>
            <a:r>
              <a:rPr lang="en-US" sz="1400">
                <a:solidFill>
                  <a:srgbClr val="002060"/>
                </a:solidFill>
                <a:latin typeface="Times New Roman" panose="02020603050405020304" pitchFamily="18" charset="0"/>
                <a:cs typeface="Times New Roman" panose="02020603050405020304" pitchFamily="18" charset="0"/>
              </a:rPr>
              <a:t>" </a:t>
            </a:r>
            <a:r>
              <a:rPr lang="en-US" sz="1400" smtClean="0">
                <a:solidFill>
                  <a:srgbClr val="002060"/>
                </a:solidFill>
                <a:latin typeface="Times New Roman" panose="02020603050405020304" pitchFamily="18" charset="0"/>
                <a:cs typeface="Times New Roman" panose="02020603050405020304" pitchFamily="18" charset="0"/>
              </a:rPr>
              <a:t>) </a:t>
            </a:r>
            <a:r>
              <a:rPr lang="en-US" sz="1400" dirty="0">
                <a:solidFill>
                  <a:srgbClr val="002060"/>
                </a:solidFill>
                <a:latin typeface="Times New Roman" panose="02020603050405020304" pitchFamily="18" charset="0"/>
                <a:cs typeface="Times New Roman" panose="02020603050405020304" pitchFamily="18" charset="0"/>
              </a:rPr>
              <a:t>and 2 complexes for fattening </a:t>
            </a:r>
            <a:r>
              <a:rPr lang="en-US" sz="1400" dirty="0" smtClean="0">
                <a:solidFill>
                  <a:srgbClr val="002060"/>
                </a:solidFill>
                <a:latin typeface="Times New Roman" panose="02020603050405020304" pitchFamily="18" charset="0"/>
                <a:cs typeface="Times New Roman" panose="02020603050405020304" pitchFamily="18" charset="0"/>
              </a:rPr>
              <a:t>cattle.</a:t>
            </a:r>
            <a:endParaRPr lang="ru-RU" sz="1400" dirty="0">
              <a:solidFill>
                <a:srgbClr val="FF0000"/>
              </a:solidFill>
              <a:latin typeface="Times New Roman" panose="02020603050405020304" pitchFamily="18" charset="0"/>
              <a:cs typeface="Times New Roman" panose="02020603050405020304" pitchFamily="18" charset="0"/>
            </a:endParaRPr>
          </a:p>
        </p:txBody>
      </p:sp>
      <p:pic>
        <p:nvPicPr>
          <p:cNvPr id="5122" name="Picture 2" descr="Летние сельского хозяйства сено поле — стоковое фото #227356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1869" y="1124744"/>
            <a:ext cx="3926075" cy="2608659"/>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Картинки по запросу фотографии сельского хозяйств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6" descr="Картинки по запросу фотографии сельского хозяйства"/>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8" descr="Картинки по запросу фотографии сельского хозяйства"/>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10" descr="Картинки по запросу фотографии сельского хозяйства"/>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12" descr="Картинки по запросу фотографии сельского хозяйства"/>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134" name="Picture 14" descr="Картинки по запросу фотографии сельского хозяйства"/>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5575" y="3977832"/>
            <a:ext cx="3937938"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066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131840" y="0"/>
            <a:ext cx="5688632" cy="6525344"/>
          </a:xfrm>
        </p:spPr>
        <p:txBody>
          <a:bodyPr>
            <a:noAutofit/>
          </a:bodyPr>
          <a:lstStyle/>
          <a:p>
            <a:pPr marL="0" indent="0" fontAlgn="base">
              <a:buNone/>
            </a:pPr>
            <a:r>
              <a:rPr lang="ru-RU" sz="1400" b="1" dirty="0">
                <a:solidFill>
                  <a:srgbClr val="002060"/>
                </a:solidFill>
                <a:latin typeface="Times New Roman" pitchFamily="18" charset="0"/>
                <a:cs typeface="Times New Roman" pitchFamily="18" charset="0"/>
              </a:rPr>
              <a:t>Закрытое акционерное общество "</a:t>
            </a:r>
            <a:r>
              <a:rPr lang="ru-RU" sz="1400" b="1" dirty="0" err="1">
                <a:solidFill>
                  <a:srgbClr val="002060"/>
                </a:solidFill>
                <a:latin typeface="Times New Roman" pitchFamily="18" charset="0"/>
                <a:cs typeface="Times New Roman" pitchFamily="18" charset="0"/>
              </a:rPr>
              <a:t>Гудевичи</a:t>
            </a:r>
            <a:r>
              <a:rPr lang="ru-RU" sz="1400" b="1" dirty="0">
                <a:solidFill>
                  <a:srgbClr val="002060"/>
                </a:solidFill>
                <a:latin typeface="Times New Roman" pitchFamily="18" charset="0"/>
                <a:cs typeface="Times New Roman" pitchFamily="18" charset="0"/>
              </a:rPr>
              <a:t>"</a:t>
            </a:r>
            <a:r>
              <a:rPr lang="ru-RU" sz="1400" dirty="0">
                <a:solidFill>
                  <a:srgbClr val="002060"/>
                </a:solidFill>
                <a:latin typeface="Times New Roman" pitchFamily="18" charset="0"/>
                <a:cs typeface="Times New Roman" pitchFamily="18" charset="0"/>
              </a:rPr>
              <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Директор – Санько Андрей Антонович</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Тел.: 8-(015-15)-44499, 44492</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Факс: 8-(015-15)-</a:t>
            </a:r>
            <a:r>
              <a:rPr lang="ru-RU" sz="1400" dirty="0" smtClean="0">
                <a:solidFill>
                  <a:srgbClr val="002060"/>
                </a:solidFill>
                <a:latin typeface="Times New Roman" pitchFamily="18" charset="0"/>
                <a:cs typeface="Times New Roman" pitchFamily="18" charset="0"/>
              </a:rPr>
              <a:t>38830</a:t>
            </a:r>
            <a:endParaRPr lang="ru-RU" sz="1400" dirty="0">
              <a:solidFill>
                <a:srgbClr val="002060"/>
              </a:solidFill>
              <a:latin typeface="Times New Roman" pitchFamily="18" charset="0"/>
              <a:cs typeface="Times New Roman" pitchFamily="18" charset="0"/>
            </a:endParaRPr>
          </a:p>
          <a:p>
            <a:pPr marL="0" indent="0" fontAlgn="base">
              <a:buNone/>
            </a:pPr>
            <a:r>
              <a:rPr lang="ru-RU" sz="1400" b="1" dirty="0">
                <a:solidFill>
                  <a:srgbClr val="002060"/>
                </a:solidFill>
                <a:latin typeface="Times New Roman" pitchFamily="18" charset="0"/>
                <a:cs typeface="Times New Roman" pitchFamily="18" charset="0"/>
              </a:rPr>
              <a:t>Филиал «Дубно» ОАО «Агрокомбинат «</a:t>
            </a:r>
            <a:r>
              <a:rPr lang="ru-RU" sz="1400" b="1" dirty="0" err="1">
                <a:solidFill>
                  <a:srgbClr val="002060"/>
                </a:solidFill>
                <a:latin typeface="Times New Roman" pitchFamily="18" charset="0"/>
                <a:cs typeface="Times New Roman" pitchFamily="18" charset="0"/>
              </a:rPr>
              <a:t>Скидельский</a:t>
            </a:r>
            <a:r>
              <a:rPr lang="ru-RU" sz="1400" b="1" dirty="0">
                <a:solidFill>
                  <a:srgbClr val="002060"/>
                </a:solidFill>
                <a:latin typeface="Times New Roman" pitchFamily="18" charset="0"/>
                <a:cs typeface="Times New Roman" pitchFamily="18" charset="0"/>
              </a:rPr>
              <a:t>»</a:t>
            </a:r>
            <a:r>
              <a:rPr lang="ru-RU" sz="1400" dirty="0">
                <a:solidFill>
                  <a:srgbClr val="002060"/>
                </a:solidFill>
                <a:latin typeface="Times New Roman" pitchFamily="18" charset="0"/>
                <a:cs typeface="Times New Roman" pitchFamily="18" charset="0"/>
              </a:rPr>
              <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Директор - </a:t>
            </a:r>
            <a:r>
              <a:rPr lang="ru-RU" sz="1400" dirty="0" err="1">
                <a:solidFill>
                  <a:srgbClr val="002060"/>
                </a:solidFill>
                <a:latin typeface="Times New Roman" pitchFamily="18" charset="0"/>
                <a:cs typeface="Times New Roman" pitchFamily="18" charset="0"/>
              </a:rPr>
              <a:t>Кемежук</a:t>
            </a:r>
            <a:r>
              <a:rPr lang="ru-RU" sz="1400" dirty="0">
                <a:solidFill>
                  <a:srgbClr val="002060"/>
                </a:solidFill>
                <a:latin typeface="Times New Roman" pitchFamily="18" charset="0"/>
                <a:cs typeface="Times New Roman" pitchFamily="18" charset="0"/>
              </a:rPr>
              <a:t> Виктор Викторович</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Тел.: </a:t>
            </a:r>
            <a:r>
              <a:rPr lang="ru-RU" sz="1400" dirty="0" smtClean="0">
                <a:solidFill>
                  <a:srgbClr val="002060"/>
                </a:solidFill>
                <a:latin typeface="Times New Roman" pitchFamily="18" charset="0"/>
                <a:cs typeface="Times New Roman" pitchFamily="18" charset="0"/>
              </a:rPr>
              <a:t>8-(015-15)-60668</a:t>
            </a:r>
            <a:r>
              <a:rPr lang="ru-RU" sz="1400" dirty="0">
                <a:solidFill>
                  <a:srgbClr val="002060"/>
                </a:solidFill>
                <a:latin typeface="Times New Roman" pitchFamily="18" charset="0"/>
                <a:cs typeface="Times New Roman" pitchFamily="18" charset="0"/>
              </a:rPr>
              <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Факс: 8-(015-15)-</a:t>
            </a:r>
            <a:r>
              <a:rPr lang="ru-RU" sz="1400" dirty="0" smtClean="0">
                <a:solidFill>
                  <a:srgbClr val="002060"/>
                </a:solidFill>
                <a:latin typeface="Times New Roman" pitchFamily="18" charset="0"/>
                <a:cs typeface="Times New Roman" pitchFamily="18" charset="0"/>
              </a:rPr>
              <a:t>27728</a:t>
            </a:r>
            <a:endParaRPr lang="ru-RU" sz="1400" dirty="0">
              <a:solidFill>
                <a:srgbClr val="002060"/>
              </a:solidFill>
              <a:latin typeface="Times New Roman" pitchFamily="18" charset="0"/>
              <a:cs typeface="Times New Roman" pitchFamily="18" charset="0"/>
            </a:endParaRPr>
          </a:p>
          <a:p>
            <a:pPr marL="0" indent="0" fontAlgn="base">
              <a:buNone/>
            </a:pPr>
            <a:r>
              <a:rPr lang="ru-RU" sz="1400" b="1" dirty="0">
                <a:solidFill>
                  <a:srgbClr val="002060"/>
                </a:solidFill>
                <a:latin typeface="Times New Roman" pitchFamily="18" charset="0"/>
                <a:cs typeface="Times New Roman" pitchFamily="18" charset="0"/>
              </a:rPr>
              <a:t>Коммунальное сельскохозяйственное унитарное предприятие "Имени Адама Мицкевича"</a:t>
            </a:r>
            <a:r>
              <a:rPr lang="ru-RU" sz="1400" dirty="0">
                <a:solidFill>
                  <a:srgbClr val="002060"/>
                </a:solidFill>
                <a:latin typeface="Times New Roman" pitchFamily="18" charset="0"/>
                <a:cs typeface="Times New Roman" pitchFamily="18" charset="0"/>
              </a:rPr>
              <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Директор – </a:t>
            </a:r>
            <a:r>
              <a:rPr lang="ru-RU" sz="1400" dirty="0" err="1">
                <a:solidFill>
                  <a:srgbClr val="002060"/>
                </a:solidFill>
                <a:latin typeface="Times New Roman" pitchFamily="18" charset="0"/>
                <a:cs typeface="Times New Roman" pitchFamily="18" charset="0"/>
              </a:rPr>
              <a:t>Писаревич</a:t>
            </a:r>
            <a:r>
              <a:rPr lang="ru-RU" sz="1400" dirty="0">
                <a:solidFill>
                  <a:srgbClr val="002060"/>
                </a:solidFill>
                <a:latin typeface="Times New Roman" pitchFamily="18" charset="0"/>
                <a:cs typeface="Times New Roman" pitchFamily="18" charset="0"/>
              </a:rPr>
              <a:t> Владимир </a:t>
            </a:r>
            <a:r>
              <a:rPr lang="ru-RU" sz="1400" dirty="0" err="1">
                <a:solidFill>
                  <a:srgbClr val="002060"/>
                </a:solidFill>
                <a:latin typeface="Times New Roman" pitchFamily="18" charset="0"/>
                <a:cs typeface="Times New Roman" pitchFamily="18" charset="0"/>
              </a:rPr>
              <a:t>Альфонсович</a:t>
            </a:r>
            <a:r>
              <a:rPr lang="ru-RU" sz="1400" dirty="0">
                <a:solidFill>
                  <a:srgbClr val="002060"/>
                </a:solidFill>
                <a:latin typeface="Times New Roman" pitchFamily="18" charset="0"/>
                <a:cs typeface="Times New Roman" pitchFamily="18" charset="0"/>
              </a:rPr>
              <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Тел.: 8-(015-15)-44490, 20125</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Факс: 8-(015-15)-20168</a:t>
            </a:r>
          </a:p>
          <a:p>
            <a:pPr marL="0" indent="0" fontAlgn="base">
              <a:buNone/>
            </a:pPr>
            <a:r>
              <a:rPr lang="ru-RU" sz="1400" b="1" dirty="0" err="1">
                <a:solidFill>
                  <a:srgbClr val="002060"/>
                </a:solidFill>
                <a:latin typeface="Times New Roman" pitchFamily="18" charset="0"/>
                <a:cs typeface="Times New Roman" pitchFamily="18" charset="0"/>
              </a:rPr>
              <a:t>Мостовское</a:t>
            </a:r>
            <a:r>
              <a:rPr lang="ru-RU" sz="1400" b="1" dirty="0">
                <a:solidFill>
                  <a:srgbClr val="002060"/>
                </a:solidFill>
                <a:latin typeface="Times New Roman" pitchFamily="18" charset="0"/>
                <a:cs typeface="Times New Roman" pitchFamily="18" charset="0"/>
              </a:rPr>
              <a:t> районное унитарное сельскохозяйственное предприятие «</a:t>
            </a:r>
            <a:r>
              <a:rPr lang="ru-RU" sz="1400" b="1" dirty="0" err="1">
                <a:solidFill>
                  <a:srgbClr val="002060"/>
                </a:solidFill>
                <a:latin typeface="Times New Roman" pitchFamily="18" charset="0"/>
                <a:cs typeface="Times New Roman" pitchFamily="18" charset="0"/>
              </a:rPr>
              <a:t>Мостовчанка</a:t>
            </a:r>
            <a:r>
              <a:rPr lang="ru-RU" sz="1400" b="1" dirty="0">
                <a:solidFill>
                  <a:srgbClr val="002060"/>
                </a:solidFill>
                <a:latin typeface="Times New Roman" pitchFamily="18" charset="0"/>
                <a:cs typeface="Times New Roman" pitchFamily="18" charset="0"/>
              </a:rPr>
              <a:t>»</a:t>
            </a:r>
            <a:r>
              <a:rPr lang="ru-RU" sz="1400" dirty="0">
                <a:solidFill>
                  <a:srgbClr val="002060"/>
                </a:solidFill>
                <a:latin typeface="Times New Roman" pitchFamily="18" charset="0"/>
                <a:cs typeface="Times New Roman" pitchFamily="18" charset="0"/>
              </a:rPr>
              <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Антикризисный управляющий - </a:t>
            </a:r>
            <a:r>
              <a:rPr lang="ru-RU" sz="1400" dirty="0" err="1">
                <a:solidFill>
                  <a:srgbClr val="002060"/>
                </a:solidFill>
                <a:latin typeface="Times New Roman" pitchFamily="18" charset="0"/>
                <a:cs typeface="Times New Roman" pitchFamily="18" charset="0"/>
              </a:rPr>
              <a:t>Булак</a:t>
            </a:r>
            <a:r>
              <a:rPr lang="ru-RU" sz="1400" dirty="0">
                <a:solidFill>
                  <a:srgbClr val="002060"/>
                </a:solidFill>
                <a:latin typeface="Times New Roman" pitchFamily="18" charset="0"/>
                <a:cs typeface="Times New Roman" pitchFamily="18" charset="0"/>
              </a:rPr>
              <a:t> Дмитрий Павлович</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Тел.: 8-(015-15)- 44447</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Факс: 8-(015-15)-33085</a:t>
            </a:r>
          </a:p>
          <a:p>
            <a:pPr marL="0" indent="0" fontAlgn="base">
              <a:buNone/>
            </a:pPr>
            <a:r>
              <a:rPr lang="ru-RU" sz="1400" b="1" dirty="0">
                <a:solidFill>
                  <a:srgbClr val="002060"/>
                </a:solidFill>
                <a:latin typeface="Times New Roman" pitchFamily="18" charset="0"/>
                <a:cs typeface="Times New Roman" pitchFamily="18" charset="0"/>
              </a:rPr>
              <a:t>Коммунальное сельскохозяйственное унитарное </a:t>
            </a:r>
            <a:r>
              <a:rPr lang="ru-RU" sz="1400" b="1" dirty="0" err="1">
                <a:solidFill>
                  <a:srgbClr val="002060"/>
                </a:solidFill>
                <a:latin typeface="Times New Roman" pitchFamily="18" charset="0"/>
                <a:cs typeface="Times New Roman" pitchFamily="18" charset="0"/>
              </a:rPr>
              <a:t>предприятие«Озеранский</a:t>
            </a:r>
            <a:r>
              <a:rPr lang="ru-RU" sz="1400" b="1" dirty="0">
                <a:solidFill>
                  <a:srgbClr val="002060"/>
                </a:solidFill>
                <a:latin typeface="Times New Roman" pitchFamily="18" charset="0"/>
                <a:cs typeface="Times New Roman" pitchFamily="18" charset="0"/>
              </a:rPr>
              <a:t>»</a:t>
            </a:r>
            <a:r>
              <a:rPr lang="ru-RU" sz="1400" dirty="0">
                <a:solidFill>
                  <a:srgbClr val="002060"/>
                </a:solidFill>
                <a:latin typeface="Times New Roman" pitchFamily="18" charset="0"/>
                <a:cs typeface="Times New Roman" pitchFamily="18" charset="0"/>
              </a:rPr>
              <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Директор – Литвин Валерий Васильевич</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Тел.: 8-(015-15)-44465, 37425</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Факс: 8-(015-15)-37481</a:t>
            </a:r>
          </a:p>
          <a:p>
            <a:pPr marL="0" indent="0" fontAlgn="base">
              <a:buNone/>
            </a:pPr>
            <a:r>
              <a:rPr lang="ru-RU" sz="1400" b="1" dirty="0">
                <a:solidFill>
                  <a:srgbClr val="002060"/>
                </a:solidFill>
                <a:latin typeface="Times New Roman" pitchFamily="18" charset="0"/>
                <a:cs typeface="Times New Roman" pitchFamily="18" charset="0"/>
              </a:rPr>
              <a:t>Открытое акционерное общество "</a:t>
            </a:r>
            <a:r>
              <a:rPr lang="ru-RU" sz="1400" b="1" dirty="0" err="1">
                <a:solidFill>
                  <a:srgbClr val="002060"/>
                </a:solidFill>
                <a:latin typeface="Times New Roman" pitchFamily="18" charset="0"/>
                <a:cs typeface="Times New Roman" pitchFamily="18" charset="0"/>
              </a:rPr>
              <a:t>Черлена</a:t>
            </a:r>
            <a:r>
              <a:rPr lang="ru-RU" sz="1400" b="1" dirty="0">
                <a:solidFill>
                  <a:srgbClr val="002060"/>
                </a:solidFill>
                <a:latin typeface="Times New Roman" pitchFamily="18" charset="0"/>
                <a:cs typeface="Times New Roman" pitchFamily="18" charset="0"/>
              </a:rPr>
              <a:t>"</a:t>
            </a:r>
            <a:r>
              <a:rPr lang="ru-RU" sz="1400" dirty="0">
                <a:solidFill>
                  <a:srgbClr val="002060"/>
                </a:solidFill>
                <a:latin typeface="Times New Roman" pitchFamily="18" charset="0"/>
                <a:cs typeface="Times New Roman" pitchFamily="18" charset="0"/>
              </a:rPr>
              <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Директор – </a:t>
            </a:r>
            <a:r>
              <a:rPr lang="ru-RU" sz="1400" dirty="0" err="1">
                <a:solidFill>
                  <a:srgbClr val="002060"/>
                </a:solidFill>
                <a:latin typeface="Times New Roman" pitchFamily="18" charset="0"/>
                <a:cs typeface="Times New Roman" pitchFamily="18" charset="0"/>
              </a:rPr>
              <a:t>Шатуев</a:t>
            </a:r>
            <a:r>
              <a:rPr lang="ru-RU" sz="1400" dirty="0">
                <a:solidFill>
                  <a:srgbClr val="002060"/>
                </a:solidFill>
                <a:latin typeface="Times New Roman" pitchFamily="18" charset="0"/>
                <a:cs typeface="Times New Roman" pitchFamily="18" charset="0"/>
              </a:rPr>
              <a:t> Геннадий Николаевич</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Тел.: 8-(01515)-44478, 28289</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Факс: 8-(01515)-28578</a:t>
            </a:r>
          </a:p>
          <a:p>
            <a:endParaRPr lang="ru-RU" sz="1400" dirty="0"/>
          </a:p>
        </p:txBody>
      </p:sp>
      <p:pic>
        <p:nvPicPr>
          <p:cNvPr id="4" name="Содержимое 8" descr="D:\Мои документы\Мои документы\Буклеты,презентации, фильмы\Буклет о районе\Фото для буклета\Сельское хозяйство\IMG_5106.JPG"/>
          <p:cNvPicPr>
            <a:picLocks/>
          </p:cNvPicPr>
          <p:nvPr/>
        </p:nvPicPr>
        <p:blipFill>
          <a:blip r:embed="rId2" cstate="email">
            <a:lum bright="10000" contrast="10000"/>
            <a:extLst>
              <a:ext uri="{28A0092B-C50C-407E-A947-70E740481C1C}">
                <a14:useLocalDpi xmlns:a14="http://schemas.microsoft.com/office/drawing/2010/main"/>
              </a:ext>
            </a:extLst>
          </a:blip>
          <a:srcRect/>
          <a:stretch>
            <a:fillRect/>
          </a:stretch>
        </p:blipFill>
        <p:spPr bwMode="auto">
          <a:xfrm>
            <a:off x="323528" y="188640"/>
            <a:ext cx="2629139" cy="2148923"/>
          </a:xfrm>
          <a:prstGeom prst="rect">
            <a:avLst/>
          </a:prstGeom>
          <a:noFill/>
          <a:ln w="9525">
            <a:noFill/>
            <a:miter lim="800000"/>
            <a:headEnd/>
            <a:tailEnd/>
          </a:ln>
          <a:effectLst>
            <a:outerShdw blurRad="292100" dist="139700" dir="2700000" algn="tl" rotWithShape="0">
              <a:srgbClr val="333333">
                <a:alpha val="65000"/>
              </a:srgbClr>
            </a:outerShdw>
          </a:effectLst>
        </p:spPr>
      </p:pic>
      <p:pic>
        <p:nvPicPr>
          <p:cNvPr id="5" name="Picture 3" descr="C:\Users\User\Documents\фото Минск\ПАСЯЎНАЯ.JPG"/>
          <p:cNvPicPr>
            <a:picLocks noChangeAspect="1" noChangeArrowheads="1"/>
          </p:cNvPicPr>
          <p:nvPr/>
        </p:nvPicPr>
        <p:blipFill>
          <a:blip r:embed="rId3" cstate="email">
            <a:lum bright="20000" contrast="20000"/>
            <a:extLst>
              <a:ext uri="{28A0092B-C50C-407E-A947-70E740481C1C}">
                <a14:useLocalDpi xmlns:a14="http://schemas.microsoft.com/office/drawing/2010/main"/>
              </a:ext>
            </a:extLst>
          </a:blip>
          <a:srcRect/>
          <a:stretch>
            <a:fillRect/>
          </a:stretch>
        </p:blipFill>
        <p:spPr bwMode="auto">
          <a:xfrm>
            <a:off x="323528" y="2492896"/>
            <a:ext cx="2629140" cy="2017733"/>
          </a:xfrm>
          <a:prstGeom prst="rect">
            <a:avLst/>
          </a:prstGeom>
          <a:ln>
            <a:noFill/>
          </a:ln>
          <a:effectLst>
            <a:outerShdw blurRad="292100" dist="139700" dir="2700000" algn="tl" rotWithShape="0">
              <a:srgbClr val="333333">
                <a:alpha val="65000"/>
              </a:srgbClr>
            </a:outerShdw>
          </a:effectLst>
        </p:spPr>
      </p:pic>
      <p:pic>
        <p:nvPicPr>
          <p:cNvPr id="6" name="Рисунок 5" descr="D:\Мои документы\Мои документы\Буклеты,презентации, фильмы\Буклет о районе\Фото для буклета\Сельское хозяйство\IMG_1751.jpg"/>
          <p:cNvPicPr/>
          <p:nvPr/>
        </p:nvPicPr>
        <p:blipFill>
          <a:blip r:embed="rId4" cstate="email">
            <a:lum contrast="20000"/>
            <a:extLst>
              <a:ext uri="{28A0092B-C50C-407E-A947-70E740481C1C}">
                <a14:useLocalDpi xmlns:a14="http://schemas.microsoft.com/office/drawing/2010/main"/>
              </a:ext>
            </a:extLst>
          </a:blip>
          <a:srcRect/>
          <a:stretch>
            <a:fillRect/>
          </a:stretch>
        </p:blipFill>
        <p:spPr bwMode="auto">
          <a:xfrm>
            <a:off x="351490" y="4665962"/>
            <a:ext cx="2601177" cy="19370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83015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131840" y="0"/>
            <a:ext cx="5688632" cy="6525344"/>
          </a:xfrm>
        </p:spPr>
        <p:txBody>
          <a:bodyPr>
            <a:noAutofit/>
          </a:bodyPr>
          <a:lstStyle/>
          <a:p>
            <a:pPr marL="0" indent="0" fontAlgn="base">
              <a:buNone/>
            </a:pPr>
            <a:r>
              <a:rPr lang="en-US" sz="1400" b="1" dirty="0">
                <a:solidFill>
                  <a:srgbClr val="002060"/>
                </a:solidFill>
                <a:latin typeface="Times New Roman" pitchFamily="18" charset="0"/>
                <a:cs typeface="Times New Roman" pitchFamily="18" charset="0"/>
              </a:rPr>
              <a:t>Closed joint-stock company "</a:t>
            </a:r>
            <a:r>
              <a:rPr lang="en-US" sz="1400" b="1" dirty="0" err="1">
                <a:solidFill>
                  <a:srgbClr val="002060"/>
                </a:solidFill>
                <a:latin typeface="Times New Roman" pitchFamily="18" charset="0"/>
                <a:cs typeface="Times New Roman" pitchFamily="18" charset="0"/>
              </a:rPr>
              <a:t>Gudevici</a:t>
            </a:r>
            <a:r>
              <a:rPr lang="en-US" sz="1400" b="1" dirty="0">
                <a:solidFill>
                  <a:srgbClr val="002060"/>
                </a:solidFill>
                <a:latin typeface="Times New Roman" pitchFamily="18" charset="0"/>
                <a:cs typeface="Times New Roman" pitchFamily="18" charset="0"/>
              </a:rPr>
              <a:t>" Director - Sanko Andrey </a:t>
            </a:r>
            <a:r>
              <a:rPr lang="en-US" sz="1400" b="1" dirty="0" err="1" smtClean="0">
                <a:solidFill>
                  <a:srgbClr val="002060"/>
                </a:solidFill>
                <a:latin typeface="Times New Roman" pitchFamily="18" charset="0"/>
                <a:cs typeface="Times New Roman" pitchFamily="18" charset="0"/>
              </a:rPr>
              <a:t>Antonovich</a:t>
            </a:r>
            <a:r>
              <a:rPr lang="en-US" sz="1400" b="1" dirty="0" smtClean="0">
                <a:solidFill>
                  <a:srgbClr val="002060"/>
                </a:solidFill>
                <a:latin typeface="Times New Roman" pitchFamily="18" charset="0"/>
                <a:cs typeface="Times New Roman" pitchFamily="18" charset="0"/>
              </a:rPr>
              <a:t>       </a:t>
            </a:r>
            <a:endParaRPr lang="ru-RU" sz="1400" b="1" dirty="0" smtClean="0">
              <a:solidFill>
                <a:srgbClr val="002060"/>
              </a:solidFill>
              <a:latin typeface="Times New Roman" pitchFamily="18" charset="0"/>
              <a:cs typeface="Times New Roman" pitchFamily="18" charset="0"/>
            </a:endParaRPr>
          </a:p>
          <a:p>
            <a:pPr marL="0" indent="0" fontAlgn="base">
              <a:buNone/>
            </a:pPr>
            <a:r>
              <a:rPr lang="en-US" sz="1400" b="1" dirty="0" smtClean="0">
                <a:solidFill>
                  <a:srgbClr val="002060"/>
                </a:solidFill>
                <a:latin typeface="Times New Roman" pitchFamily="18" charset="0"/>
                <a:cs typeface="Times New Roman" pitchFamily="18" charset="0"/>
              </a:rPr>
              <a:t>Phone</a:t>
            </a:r>
            <a:r>
              <a:rPr lang="en-US" sz="1400" b="1" dirty="0">
                <a:solidFill>
                  <a:srgbClr val="002060"/>
                </a:solidFill>
                <a:latin typeface="Times New Roman" pitchFamily="18" charset="0"/>
                <a:cs typeface="Times New Roman" pitchFamily="18" charset="0"/>
              </a:rPr>
              <a:t>: 8- (015-15) -44499, </a:t>
            </a:r>
            <a:r>
              <a:rPr lang="en-US" sz="1400" b="1" dirty="0" smtClean="0">
                <a:solidFill>
                  <a:srgbClr val="002060"/>
                </a:solidFill>
                <a:latin typeface="Times New Roman" pitchFamily="18" charset="0"/>
                <a:cs typeface="Times New Roman" pitchFamily="18" charset="0"/>
              </a:rPr>
              <a:t>44492  </a:t>
            </a:r>
            <a:r>
              <a:rPr lang="en-US" sz="1400" b="1" dirty="0">
                <a:solidFill>
                  <a:srgbClr val="002060"/>
                </a:solidFill>
                <a:latin typeface="Times New Roman" pitchFamily="18" charset="0"/>
                <a:cs typeface="Times New Roman" pitchFamily="18" charset="0"/>
              </a:rPr>
              <a:t>Fax: 8- (015-15) -</a:t>
            </a:r>
            <a:r>
              <a:rPr lang="en-US" sz="1400" b="1" dirty="0" smtClean="0">
                <a:solidFill>
                  <a:srgbClr val="002060"/>
                </a:solidFill>
                <a:latin typeface="Times New Roman" pitchFamily="18" charset="0"/>
                <a:cs typeface="Times New Roman" pitchFamily="18" charset="0"/>
              </a:rPr>
              <a:t>38830</a:t>
            </a:r>
            <a:endParaRPr lang="ru-RU" sz="1400" b="1" dirty="0" smtClean="0">
              <a:solidFill>
                <a:srgbClr val="002060"/>
              </a:solidFill>
              <a:latin typeface="Times New Roman" pitchFamily="18" charset="0"/>
              <a:cs typeface="Times New Roman" pitchFamily="18" charset="0"/>
            </a:endParaRPr>
          </a:p>
          <a:p>
            <a:pPr marL="0" indent="0" fontAlgn="base">
              <a:buNone/>
            </a:pPr>
            <a:endParaRPr lang="en-US" sz="1400" b="1" dirty="0">
              <a:solidFill>
                <a:srgbClr val="002060"/>
              </a:solidFill>
              <a:latin typeface="Times New Roman" pitchFamily="18" charset="0"/>
              <a:cs typeface="Times New Roman" pitchFamily="18" charset="0"/>
            </a:endParaRPr>
          </a:p>
          <a:p>
            <a:pPr marL="0" indent="0" fontAlgn="base">
              <a:buNone/>
            </a:pPr>
            <a:r>
              <a:rPr lang="en-US" sz="1400" b="1" dirty="0">
                <a:solidFill>
                  <a:srgbClr val="002060"/>
                </a:solidFill>
                <a:latin typeface="Times New Roman" pitchFamily="18" charset="0"/>
                <a:cs typeface="Times New Roman" pitchFamily="18" charset="0"/>
              </a:rPr>
              <a:t>The </a:t>
            </a:r>
            <a:r>
              <a:rPr lang="en-US" sz="1400" b="1" dirty="0" err="1">
                <a:solidFill>
                  <a:srgbClr val="002060"/>
                </a:solidFill>
                <a:latin typeface="Times New Roman" pitchFamily="18" charset="0"/>
                <a:cs typeface="Times New Roman" pitchFamily="18" charset="0"/>
              </a:rPr>
              <a:t>Dubno</a:t>
            </a:r>
            <a:r>
              <a:rPr lang="en-US" sz="1400" b="1" dirty="0">
                <a:solidFill>
                  <a:srgbClr val="002060"/>
                </a:solidFill>
                <a:latin typeface="Times New Roman" pitchFamily="18" charset="0"/>
                <a:cs typeface="Times New Roman" pitchFamily="18" charset="0"/>
              </a:rPr>
              <a:t> branch of OJSC </a:t>
            </a:r>
            <a:r>
              <a:rPr lang="en-US" sz="1400" b="1" dirty="0" err="1">
                <a:solidFill>
                  <a:srgbClr val="002060"/>
                </a:solidFill>
                <a:latin typeface="Times New Roman" pitchFamily="18" charset="0"/>
                <a:cs typeface="Times New Roman" pitchFamily="18" charset="0"/>
              </a:rPr>
              <a:t>Agrokombinat</a:t>
            </a:r>
            <a:r>
              <a:rPr lang="en-US" sz="1400" b="1" dirty="0">
                <a:solidFill>
                  <a:srgbClr val="002060"/>
                </a:solidFill>
                <a:latin typeface="Times New Roman" pitchFamily="18" charset="0"/>
                <a:cs typeface="Times New Roman" pitchFamily="18" charset="0"/>
              </a:rPr>
              <a:t> </a:t>
            </a:r>
            <a:r>
              <a:rPr lang="en-US" sz="1400" b="1" dirty="0" err="1">
                <a:solidFill>
                  <a:srgbClr val="002060"/>
                </a:solidFill>
                <a:latin typeface="Times New Roman" pitchFamily="18" charset="0"/>
                <a:cs typeface="Times New Roman" pitchFamily="18" charset="0"/>
              </a:rPr>
              <a:t>Skidelsky</a:t>
            </a:r>
            <a:r>
              <a:rPr lang="en-US" sz="1400" b="1" dirty="0">
                <a:solidFill>
                  <a:srgbClr val="002060"/>
                </a:solidFill>
                <a:latin typeface="Times New Roman" pitchFamily="18" charset="0"/>
                <a:cs typeface="Times New Roman" pitchFamily="18" charset="0"/>
              </a:rPr>
              <a:t>, Director - </a:t>
            </a:r>
            <a:r>
              <a:rPr lang="en-US" sz="1400" b="1" dirty="0" err="1">
                <a:solidFill>
                  <a:srgbClr val="002060"/>
                </a:solidFill>
                <a:latin typeface="Times New Roman" pitchFamily="18" charset="0"/>
                <a:cs typeface="Times New Roman" pitchFamily="18" charset="0"/>
              </a:rPr>
              <a:t>Kemezhuk</a:t>
            </a:r>
            <a:r>
              <a:rPr lang="en-US" sz="1400" b="1" dirty="0">
                <a:solidFill>
                  <a:srgbClr val="002060"/>
                </a:solidFill>
                <a:latin typeface="Times New Roman" pitchFamily="18" charset="0"/>
                <a:cs typeface="Times New Roman" pitchFamily="18" charset="0"/>
              </a:rPr>
              <a:t> Viktor </a:t>
            </a:r>
            <a:r>
              <a:rPr lang="en-US" sz="1400" b="1" dirty="0" err="1" smtClean="0">
                <a:solidFill>
                  <a:srgbClr val="002060"/>
                </a:solidFill>
                <a:latin typeface="Times New Roman" pitchFamily="18" charset="0"/>
                <a:cs typeface="Times New Roman" pitchFamily="18" charset="0"/>
              </a:rPr>
              <a:t>Viktorovich</a:t>
            </a:r>
            <a:r>
              <a:rPr lang="en-US" sz="1400" b="1" dirty="0" smtClean="0">
                <a:solidFill>
                  <a:srgbClr val="002060"/>
                </a:solidFill>
                <a:latin typeface="Times New Roman" pitchFamily="18" charset="0"/>
                <a:cs typeface="Times New Roman" pitchFamily="18" charset="0"/>
              </a:rPr>
              <a:t>,     </a:t>
            </a:r>
            <a:endParaRPr lang="ru-RU" sz="1400" b="1" dirty="0" smtClean="0">
              <a:solidFill>
                <a:srgbClr val="002060"/>
              </a:solidFill>
              <a:latin typeface="Times New Roman" pitchFamily="18" charset="0"/>
              <a:cs typeface="Times New Roman" pitchFamily="18" charset="0"/>
            </a:endParaRPr>
          </a:p>
          <a:p>
            <a:pPr marL="0" indent="0" fontAlgn="base">
              <a:buNone/>
            </a:pPr>
            <a:r>
              <a:rPr lang="en-US" sz="1400" b="1" dirty="0" smtClean="0">
                <a:solidFill>
                  <a:srgbClr val="002060"/>
                </a:solidFill>
                <a:latin typeface="Times New Roman" pitchFamily="18" charset="0"/>
                <a:cs typeface="Times New Roman" pitchFamily="18" charset="0"/>
              </a:rPr>
              <a:t>Phone</a:t>
            </a:r>
            <a:r>
              <a:rPr lang="en-US" sz="1400" b="1" dirty="0">
                <a:solidFill>
                  <a:srgbClr val="002060"/>
                </a:solidFill>
                <a:latin typeface="Times New Roman" pitchFamily="18" charset="0"/>
                <a:cs typeface="Times New Roman" pitchFamily="18" charset="0"/>
              </a:rPr>
              <a:t>: 8- (015-15) -</a:t>
            </a:r>
            <a:r>
              <a:rPr lang="en-US" sz="1400" b="1" dirty="0" smtClean="0">
                <a:solidFill>
                  <a:srgbClr val="002060"/>
                </a:solidFill>
                <a:latin typeface="Times New Roman" pitchFamily="18" charset="0"/>
                <a:cs typeface="Times New Roman" pitchFamily="18" charset="0"/>
              </a:rPr>
              <a:t>60668 </a:t>
            </a:r>
            <a:r>
              <a:rPr lang="en-US" sz="1400" b="1" dirty="0">
                <a:solidFill>
                  <a:srgbClr val="002060"/>
                </a:solidFill>
                <a:latin typeface="Times New Roman" pitchFamily="18" charset="0"/>
                <a:cs typeface="Times New Roman" pitchFamily="18" charset="0"/>
              </a:rPr>
              <a:t>Fax: 8- (015-15) -</a:t>
            </a:r>
            <a:r>
              <a:rPr lang="en-US" sz="1400" b="1" dirty="0" smtClean="0">
                <a:solidFill>
                  <a:srgbClr val="002060"/>
                </a:solidFill>
                <a:latin typeface="Times New Roman" pitchFamily="18" charset="0"/>
                <a:cs typeface="Times New Roman" pitchFamily="18" charset="0"/>
              </a:rPr>
              <a:t>27728</a:t>
            </a:r>
            <a:endParaRPr lang="ru-RU" sz="1400" b="1" dirty="0" smtClean="0">
              <a:solidFill>
                <a:srgbClr val="002060"/>
              </a:solidFill>
              <a:latin typeface="Times New Roman" pitchFamily="18" charset="0"/>
              <a:cs typeface="Times New Roman" pitchFamily="18" charset="0"/>
            </a:endParaRPr>
          </a:p>
          <a:p>
            <a:pPr marL="0" indent="0" fontAlgn="base">
              <a:buNone/>
            </a:pPr>
            <a:endParaRPr lang="en-US" sz="1400" b="1" dirty="0">
              <a:solidFill>
                <a:srgbClr val="002060"/>
              </a:solidFill>
              <a:latin typeface="Times New Roman" pitchFamily="18" charset="0"/>
              <a:cs typeface="Times New Roman" pitchFamily="18" charset="0"/>
            </a:endParaRPr>
          </a:p>
          <a:p>
            <a:pPr marL="0" indent="0" fontAlgn="base">
              <a:buNone/>
            </a:pPr>
            <a:r>
              <a:rPr lang="en-US" sz="1400" b="1" dirty="0">
                <a:solidFill>
                  <a:srgbClr val="002060"/>
                </a:solidFill>
                <a:latin typeface="Times New Roman" pitchFamily="18" charset="0"/>
                <a:cs typeface="Times New Roman" pitchFamily="18" charset="0"/>
              </a:rPr>
              <a:t>Communal agricultural unitary enterprise "Adam Mickiewicz's Name</a:t>
            </a:r>
            <a:r>
              <a:rPr lang="en-US" sz="1400" b="1" dirty="0" smtClean="0">
                <a:solidFill>
                  <a:srgbClr val="002060"/>
                </a:solidFill>
                <a:latin typeface="Times New Roman" pitchFamily="18" charset="0"/>
                <a:cs typeface="Times New Roman" pitchFamily="18" charset="0"/>
              </a:rPr>
              <a:t>" </a:t>
            </a:r>
            <a:r>
              <a:rPr lang="en-US" sz="1400" b="1" dirty="0">
                <a:solidFill>
                  <a:srgbClr val="002060"/>
                </a:solidFill>
                <a:latin typeface="Times New Roman" pitchFamily="18" charset="0"/>
                <a:cs typeface="Times New Roman" pitchFamily="18" charset="0"/>
              </a:rPr>
              <a:t>Director - </a:t>
            </a:r>
            <a:r>
              <a:rPr lang="en-US" sz="1400" b="1" dirty="0" err="1">
                <a:solidFill>
                  <a:srgbClr val="002060"/>
                </a:solidFill>
                <a:latin typeface="Times New Roman" pitchFamily="18" charset="0"/>
                <a:cs typeface="Times New Roman" pitchFamily="18" charset="0"/>
              </a:rPr>
              <a:t>Pisarevich</a:t>
            </a:r>
            <a:r>
              <a:rPr lang="en-US" sz="1400" b="1" dirty="0">
                <a:solidFill>
                  <a:srgbClr val="002060"/>
                </a:solidFill>
                <a:latin typeface="Times New Roman" pitchFamily="18" charset="0"/>
                <a:cs typeface="Times New Roman" pitchFamily="18" charset="0"/>
              </a:rPr>
              <a:t> Vladimir </a:t>
            </a:r>
            <a:r>
              <a:rPr lang="en-US" sz="1400" b="1" dirty="0" err="1" smtClean="0">
                <a:solidFill>
                  <a:srgbClr val="002060"/>
                </a:solidFill>
                <a:latin typeface="Times New Roman" pitchFamily="18" charset="0"/>
                <a:cs typeface="Times New Roman" pitchFamily="18" charset="0"/>
              </a:rPr>
              <a:t>Alfonsovich</a:t>
            </a:r>
            <a:r>
              <a:rPr lang="en-US" sz="1400" b="1" dirty="0" smtClean="0">
                <a:solidFill>
                  <a:srgbClr val="002060"/>
                </a:solidFill>
                <a:latin typeface="Times New Roman" pitchFamily="18" charset="0"/>
                <a:cs typeface="Times New Roman" pitchFamily="18" charset="0"/>
              </a:rPr>
              <a:t>,       </a:t>
            </a:r>
            <a:endParaRPr lang="ru-RU" sz="1400" b="1" dirty="0" smtClean="0">
              <a:solidFill>
                <a:srgbClr val="002060"/>
              </a:solidFill>
              <a:latin typeface="Times New Roman" pitchFamily="18" charset="0"/>
              <a:cs typeface="Times New Roman" pitchFamily="18" charset="0"/>
            </a:endParaRPr>
          </a:p>
          <a:p>
            <a:pPr marL="0" indent="0" fontAlgn="base">
              <a:buNone/>
            </a:pPr>
            <a:r>
              <a:rPr lang="en-US" sz="1400" b="1" dirty="0" smtClean="0">
                <a:solidFill>
                  <a:srgbClr val="002060"/>
                </a:solidFill>
                <a:latin typeface="Times New Roman" pitchFamily="18" charset="0"/>
                <a:cs typeface="Times New Roman" pitchFamily="18" charset="0"/>
              </a:rPr>
              <a:t> Phone</a:t>
            </a:r>
            <a:r>
              <a:rPr lang="en-US" sz="1400" b="1" dirty="0">
                <a:solidFill>
                  <a:srgbClr val="002060"/>
                </a:solidFill>
                <a:latin typeface="Times New Roman" pitchFamily="18" charset="0"/>
                <a:cs typeface="Times New Roman" pitchFamily="18" charset="0"/>
              </a:rPr>
              <a:t>: 8- (015-15) -44490, </a:t>
            </a:r>
            <a:r>
              <a:rPr lang="en-US" sz="1400" b="1" dirty="0" smtClean="0">
                <a:solidFill>
                  <a:srgbClr val="002060"/>
                </a:solidFill>
                <a:latin typeface="Times New Roman" pitchFamily="18" charset="0"/>
                <a:cs typeface="Times New Roman" pitchFamily="18" charset="0"/>
              </a:rPr>
              <a:t>20125</a:t>
            </a:r>
            <a:r>
              <a:rPr lang="ru-RU" sz="1400" b="1" dirty="0" smtClean="0">
                <a:solidFill>
                  <a:srgbClr val="002060"/>
                </a:solidFill>
                <a:latin typeface="Times New Roman" pitchFamily="18" charset="0"/>
                <a:cs typeface="Times New Roman" pitchFamily="18" charset="0"/>
              </a:rPr>
              <a:t> </a:t>
            </a:r>
            <a:r>
              <a:rPr lang="en-US" sz="1400" b="1" dirty="0" smtClean="0">
                <a:solidFill>
                  <a:srgbClr val="002060"/>
                </a:solidFill>
                <a:latin typeface="Times New Roman" pitchFamily="18" charset="0"/>
                <a:cs typeface="Times New Roman" pitchFamily="18" charset="0"/>
              </a:rPr>
              <a:t> </a:t>
            </a:r>
            <a:r>
              <a:rPr lang="en-US" sz="1400" b="1" dirty="0">
                <a:solidFill>
                  <a:srgbClr val="002060"/>
                </a:solidFill>
                <a:latin typeface="Times New Roman" pitchFamily="18" charset="0"/>
                <a:cs typeface="Times New Roman" pitchFamily="18" charset="0"/>
              </a:rPr>
              <a:t>Fax: 8- (015-15) -</a:t>
            </a:r>
            <a:r>
              <a:rPr lang="en-US" sz="1400" b="1" dirty="0" smtClean="0">
                <a:solidFill>
                  <a:srgbClr val="002060"/>
                </a:solidFill>
                <a:latin typeface="Times New Roman" pitchFamily="18" charset="0"/>
                <a:cs typeface="Times New Roman" pitchFamily="18" charset="0"/>
              </a:rPr>
              <a:t>20168</a:t>
            </a:r>
            <a:endParaRPr lang="ru-RU" sz="1400" b="1" dirty="0" smtClean="0">
              <a:solidFill>
                <a:srgbClr val="002060"/>
              </a:solidFill>
              <a:latin typeface="Times New Roman" pitchFamily="18" charset="0"/>
              <a:cs typeface="Times New Roman" pitchFamily="18" charset="0"/>
            </a:endParaRPr>
          </a:p>
          <a:p>
            <a:pPr marL="0" indent="0" fontAlgn="base">
              <a:buNone/>
            </a:pPr>
            <a:endParaRPr lang="en-US" sz="1400" b="1" dirty="0">
              <a:solidFill>
                <a:srgbClr val="002060"/>
              </a:solidFill>
              <a:latin typeface="Times New Roman" pitchFamily="18" charset="0"/>
              <a:cs typeface="Times New Roman" pitchFamily="18" charset="0"/>
            </a:endParaRPr>
          </a:p>
          <a:p>
            <a:pPr marL="0" indent="0" fontAlgn="base">
              <a:buNone/>
            </a:pPr>
            <a:r>
              <a:rPr lang="en-US" sz="1400" b="1" dirty="0" err="1">
                <a:solidFill>
                  <a:srgbClr val="002060"/>
                </a:solidFill>
                <a:latin typeface="Times New Roman" pitchFamily="18" charset="0"/>
                <a:cs typeface="Times New Roman" pitchFamily="18" charset="0"/>
              </a:rPr>
              <a:t>Mostovskaya</a:t>
            </a:r>
            <a:r>
              <a:rPr lang="en-US" sz="1400" b="1" dirty="0">
                <a:solidFill>
                  <a:srgbClr val="002060"/>
                </a:solidFill>
                <a:latin typeface="Times New Roman" pitchFamily="18" charset="0"/>
                <a:cs typeface="Times New Roman" pitchFamily="18" charset="0"/>
              </a:rPr>
              <a:t> regional unitary agricultural enterprise "</a:t>
            </a:r>
            <a:r>
              <a:rPr lang="en-US" sz="1400" b="1" dirty="0" err="1">
                <a:solidFill>
                  <a:srgbClr val="002060"/>
                </a:solidFill>
                <a:latin typeface="Times New Roman" pitchFamily="18" charset="0"/>
                <a:cs typeface="Times New Roman" pitchFamily="18" charset="0"/>
              </a:rPr>
              <a:t>Mostovchanka</a:t>
            </a:r>
            <a:r>
              <a:rPr lang="en-US" sz="1400" b="1" dirty="0">
                <a:solidFill>
                  <a:srgbClr val="002060"/>
                </a:solidFill>
                <a:latin typeface="Times New Roman" pitchFamily="18" charset="0"/>
                <a:cs typeface="Times New Roman" pitchFamily="18" charset="0"/>
              </a:rPr>
              <a:t>" </a:t>
            </a:r>
            <a:r>
              <a:rPr lang="en-US" sz="1400" b="1" dirty="0" err="1">
                <a:solidFill>
                  <a:srgbClr val="002060"/>
                </a:solidFill>
                <a:latin typeface="Times New Roman" pitchFamily="18" charset="0"/>
                <a:cs typeface="Times New Roman" pitchFamily="18" charset="0"/>
              </a:rPr>
              <a:t>Anticrisis</a:t>
            </a:r>
            <a:r>
              <a:rPr lang="en-US" sz="1400" b="1" dirty="0">
                <a:solidFill>
                  <a:srgbClr val="002060"/>
                </a:solidFill>
                <a:latin typeface="Times New Roman" pitchFamily="18" charset="0"/>
                <a:cs typeface="Times New Roman" pitchFamily="18" charset="0"/>
              </a:rPr>
              <a:t> manager - </a:t>
            </a:r>
            <a:r>
              <a:rPr lang="en-US" sz="1400" b="1" dirty="0" err="1">
                <a:solidFill>
                  <a:srgbClr val="002060"/>
                </a:solidFill>
                <a:latin typeface="Times New Roman" pitchFamily="18" charset="0"/>
                <a:cs typeface="Times New Roman" pitchFamily="18" charset="0"/>
              </a:rPr>
              <a:t>Bulak</a:t>
            </a:r>
            <a:r>
              <a:rPr lang="en-US" sz="1400" b="1" dirty="0">
                <a:solidFill>
                  <a:srgbClr val="002060"/>
                </a:solidFill>
                <a:latin typeface="Times New Roman" pitchFamily="18" charset="0"/>
                <a:cs typeface="Times New Roman" pitchFamily="18" charset="0"/>
              </a:rPr>
              <a:t> Dmitry </a:t>
            </a:r>
            <a:r>
              <a:rPr lang="en-US" sz="1400" b="1" dirty="0" smtClean="0">
                <a:solidFill>
                  <a:srgbClr val="002060"/>
                </a:solidFill>
                <a:latin typeface="Times New Roman" pitchFamily="18" charset="0"/>
                <a:cs typeface="Times New Roman" pitchFamily="18" charset="0"/>
              </a:rPr>
              <a:t>Pavlovich         </a:t>
            </a:r>
            <a:endParaRPr lang="ru-RU" sz="1400" b="1" dirty="0" smtClean="0">
              <a:solidFill>
                <a:srgbClr val="002060"/>
              </a:solidFill>
              <a:latin typeface="Times New Roman" pitchFamily="18" charset="0"/>
              <a:cs typeface="Times New Roman" pitchFamily="18" charset="0"/>
            </a:endParaRPr>
          </a:p>
          <a:p>
            <a:pPr marL="0" indent="0" fontAlgn="base">
              <a:buNone/>
            </a:pPr>
            <a:r>
              <a:rPr lang="en-US" sz="1400" b="1" dirty="0" smtClean="0">
                <a:solidFill>
                  <a:srgbClr val="002060"/>
                </a:solidFill>
                <a:latin typeface="Times New Roman" pitchFamily="18" charset="0"/>
                <a:cs typeface="Times New Roman" pitchFamily="18" charset="0"/>
              </a:rPr>
              <a:t>Phone</a:t>
            </a:r>
            <a:r>
              <a:rPr lang="en-US" sz="1400" b="1" dirty="0">
                <a:solidFill>
                  <a:srgbClr val="002060"/>
                </a:solidFill>
                <a:latin typeface="Times New Roman" pitchFamily="18" charset="0"/>
                <a:cs typeface="Times New Roman" pitchFamily="18" charset="0"/>
              </a:rPr>
              <a:t>: 8- (015-15) -</a:t>
            </a:r>
            <a:r>
              <a:rPr lang="en-US" sz="1400" b="1" dirty="0" smtClean="0">
                <a:solidFill>
                  <a:srgbClr val="002060"/>
                </a:solidFill>
                <a:latin typeface="Times New Roman" pitchFamily="18" charset="0"/>
                <a:cs typeface="Times New Roman" pitchFamily="18" charset="0"/>
              </a:rPr>
              <a:t>44447 </a:t>
            </a:r>
            <a:r>
              <a:rPr lang="en-US" sz="1400" b="1" dirty="0">
                <a:solidFill>
                  <a:srgbClr val="002060"/>
                </a:solidFill>
                <a:latin typeface="Times New Roman" pitchFamily="18" charset="0"/>
                <a:cs typeface="Times New Roman" pitchFamily="18" charset="0"/>
              </a:rPr>
              <a:t>Fax: 8- (015-15) -</a:t>
            </a:r>
            <a:r>
              <a:rPr lang="en-US" sz="1400" b="1" dirty="0" smtClean="0">
                <a:solidFill>
                  <a:srgbClr val="002060"/>
                </a:solidFill>
                <a:latin typeface="Times New Roman" pitchFamily="18" charset="0"/>
                <a:cs typeface="Times New Roman" pitchFamily="18" charset="0"/>
              </a:rPr>
              <a:t>33085</a:t>
            </a:r>
            <a:endParaRPr lang="ru-RU" sz="1400" b="1" dirty="0" smtClean="0">
              <a:solidFill>
                <a:srgbClr val="002060"/>
              </a:solidFill>
              <a:latin typeface="Times New Roman" pitchFamily="18" charset="0"/>
              <a:cs typeface="Times New Roman" pitchFamily="18" charset="0"/>
            </a:endParaRPr>
          </a:p>
          <a:p>
            <a:pPr marL="0" indent="0" fontAlgn="base">
              <a:buNone/>
            </a:pPr>
            <a:endParaRPr lang="en-US" sz="1400" b="1" dirty="0">
              <a:solidFill>
                <a:srgbClr val="002060"/>
              </a:solidFill>
              <a:latin typeface="Times New Roman" pitchFamily="18" charset="0"/>
              <a:cs typeface="Times New Roman" pitchFamily="18" charset="0"/>
            </a:endParaRPr>
          </a:p>
          <a:p>
            <a:pPr marL="0" indent="0" fontAlgn="base">
              <a:buNone/>
            </a:pPr>
            <a:r>
              <a:rPr lang="en-US" sz="1400" b="1" dirty="0">
                <a:solidFill>
                  <a:srgbClr val="002060"/>
                </a:solidFill>
                <a:latin typeface="Times New Roman" pitchFamily="18" charset="0"/>
                <a:cs typeface="Times New Roman" pitchFamily="18" charset="0"/>
              </a:rPr>
              <a:t>Communal agricultural unitary enterprise "</a:t>
            </a:r>
            <a:r>
              <a:rPr lang="en-US" sz="1400" b="1" dirty="0" err="1">
                <a:solidFill>
                  <a:srgbClr val="002060"/>
                </a:solidFill>
                <a:latin typeface="Times New Roman" pitchFamily="18" charset="0"/>
                <a:cs typeface="Times New Roman" pitchFamily="18" charset="0"/>
              </a:rPr>
              <a:t>Ozeransky</a:t>
            </a:r>
            <a:r>
              <a:rPr lang="en-US" sz="1400" b="1" dirty="0" smtClean="0">
                <a:solidFill>
                  <a:srgbClr val="002060"/>
                </a:solidFill>
                <a:latin typeface="Times New Roman" pitchFamily="18" charset="0"/>
                <a:cs typeface="Times New Roman" pitchFamily="18" charset="0"/>
              </a:rPr>
              <a:t>" </a:t>
            </a:r>
            <a:r>
              <a:rPr lang="en-US" sz="1400" b="1" dirty="0">
                <a:solidFill>
                  <a:srgbClr val="002060"/>
                </a:solidFill>
                <a:latin typeface="Times New Roman" pitchFamily="18" charset="0"/>
                <a:cs typeface="Times New Roman" pitchFamily="18" charset="0"/>
              </a:rPr>
              <a:t>Director - </a:t>
            </a:r>
            <a:r>
              <a:rPr lang="en-US" sz="1400" b="1" dirty="0" err="1">
                <a:solidFill>
                  <a:srgbClr val="002060"/>
                </a:solidFill>
                <a:latin typeface="Times New Roman" pitchFamily="18" charset="0"/>
                <a:cs typeface="Times New Roman" pitchFamily="18" charset="0"/>
              </a:rPr>
              <a:t>Litvin</a:t>
            </a:r>
            <a:r>
              <a:rPr lang="en-US" sz="1400" b="1" dirty="0">
                <a:solidFill>
                  <a:srgbClr val="002060"/>
                </a:solidFill>
                <a:latin typeface="Times New Roman" pitchFamily="18" charset="0"/>
                <a:cs typeface="Times New Roman" pitchFamily="18" charset="0"/>
              </a:rPr>
              <a:t> Valery </a:t>
            </a:r>
            <a:r>
              <a:rPr lang="en-US" sz="1400" b="1" dirty="0" err="1" smtClean="0">
                <a:solidFill>
                  <a:srgbClr val="002060"/>
                </a:solidFill>
                <a:latin typeface="Times New Roman" pitchFamily="18" charset="0"/>
                <a:cs typeface="Times New Roman" pitchFamily="18" charset="0"/>
              </a:rPr>
              <a:t>Vasilievich</a:t>
            </a:r>
            <a:r>
              <a:rPr lang="en-US" sz="1400" b="1" dirty="0" smtClean="0">
                <a:solidFill>
                  <a:srgbClr val="002060"/>
                </a:solidFill>
                <a:latin typeface="Times New Roman" pitchFamily="18" charset="0"/>
                <a:cs typeface="Times New Roman" pitchFamily="18" charset="0"/>
              </a:rPr>
              <a:t>           </a:t>
            </a:r>
            <a:endParaRPr lang="ru-RU" sz="1400" b="1" dirty="0" smtClean="0">
              <a:solidFill>
                <a:srgbClr val="002060"/>
              </a:solidFill>
              <a:latin typeface="Times New Roman" pitchFamily="18" charset="0"/>
              <a:cs typeface="Times New Roman" pitchFamily="18" charset="0"/>
            </a:endParaRPr>
          </a:p>
          <a:p>
            <a:pPr marL="0" indent="0" fontAlgn="base">
              <a:buNone/>
            </a:pPr>
            <a:r>
              <a:rPr lang="en-US" sz="1400" b="1" dirty="0" smtClean="0">
                <a:solidFill>
                  <a:srgbClr val="002060"/>
                </a:solidFill>
                <a:latin typeface="Times New Roman" pitchFamily="18" charset="0"/>
                <a:cs typeface="Times New Roman" pitchFamily="18" charset="0"/>
              </a:rPr>
              <a:t> </a:t>
            </a:r>
            <a:r>
              <a:rPr lang="en-US" sz="1400" b="1" dirty="0">
                <a:solidFill>
                  <a:srgbClr val="002060"/>
                </a:solidFill>
                <a:latin typeface="Times New Roman" pitchFamily="18" charset="0"/>
                <a:cs typeface="Times New Roman" pitchFamily="18" charset="0"/>
              </a:rPr>
              <a:t>Phone: 8- (015-15) -44465, </a:t>
            </a:r>
            <a:r>
              <a:rPr lang="en-US" sz="1400" b="1" dirty="0" smtClean="0">
                <a:solidFill>
                  <a:srgbClr val="002060"/>
                </a:solidFill>
                <a:latin typeface="Times New Roman" pitchFamily="18" charset="0"/>
                <a:cs typeface="Times New Roman" pitchFamily="18" charset="0"/>
              </a:rPr>
              <a:t>37425</a:t>
            </a:r>
            <a:r>
              <a:rPr lang="ru-RU" sz="1400" b="1" dirty="0" smtClean="0">
                <a:solidFill>
                  <a:srgbClr val="002060"/>
                </a:solidFill>
                <a:latin typeface="Times New Roman" pitchFamily="18" charset="0"/>
                <a:cs typeface="Times New Roman" pitchFamily="18" charset="0"/>
              </a:rPr>
              <a:t> </a:t>
            </a:r>
            <a:r>
              <a:rPr lang="en-US" sz="1400" b="1" dirty="0" smtClean="0">
                <a:solidFill>
                  <a:srgbClr val="002060"/>
                </a:solidFill>
                <a:latin typeface="Times New Roman" pitchFamily="18" charset="0"/>
                <a:cs typeface="Times New Roman" pitchFamily="18" charset="0"/>
              </a:rPr>
              <a:t> </a:t>
            </a:r>
            <a:r>
              <a:rPr lang="en-US" sz="1400" b="1" dirty="0">
                <a:solidFill>
                  <a:srgbClr val="002060"/>
                </a:solidFill>
                <a:latin typeface="Times New Roman" pitchFamily="18" charset="0"/>
                <a:cs typeface="Times New Roman" pitchFamily="18" charset="0"/>
              </a:rPr>
              <a:t>Fax: 8- (015-15) -</a:t>
            </a:r>
            <a:r>
              <a:rPr lang="en-US" sz="1400" b="1" dirty="0" smtClean="0">
                <a:solidFill>
                  <a:srgbClr val="002060"/>
                </a:solidFill>
                <a:latin typeface="Times New Roman" pitchFamily="18" charset="0"/>
                <a:cs typeface="Times New Roman" pitchFamily="18" charset="0"/>
              </a:rPr>
              <a:t>37481</a:t>
            </a:r>
            <a:endParaRPr lang="ru-RU" sz="1400" b="1" dirty="0" smtClean="0">
              <a:solidFill>
                <a:srgbClr val="002060"/>
              </a:solidFill>
              <a:latin typeface="Times New Roman" pitchFamily="18" charset="0"/>
              <a:cs typeface="Times New Roman" pitchFamily="18" charset="0"/>
            </a:endParaRPr>
          </a:p>
          <a:p>
            <a:pPr marL="0" indent="0" fontAlgn="base">
              <a:buNone/>
            </a:pPr>
            <a:r>
              <a:rPr lang="en-US" sz="1400" b="1" dirty="0" smtClean="0">
                <a:solidFill>
                  <a:srgbClr val="002060"/>
                </a:solidFill>
                <a:latin typeface="Times New Roman" pitchFamily="18" charset="0"/>
                <a:cs typeface="Times New Roman" pitchFamily="18" charset="0"/>
              </a:rPr>
              <a:t>Open </a:t>
            </a:r>
            <a:r>
              <a:rPr lang="en-US" sz="1400" b="1" dirty="0">
                <a:solidFill>
                  <a:srgbClr val="002060"/>
                </a:solidFill>
                <a:latin typeface="Times New Roman" pitchFamily="18" charset="0"/>
                <a:cs typeface="Times New Roman" pitchFamily="18" charset="0"/>
              </a:rPr>
              <a:t>Joint-Stock Company "</a:t>
            </a:r>
            <a:r>
              <a:rPr lang="en-US" sz="1400" b="1" dirty="0" err="1">
                <a:solidFill>
                  <a:srgbClr val="002060"/>
                </a:solidFill>
                <a:latin typeface="Times New Roman" pitchFamily="18" charset="0"/>
                <a:cs typeface="Times New Roman" pitchFamily="18" charset="0"/>
              </a:rPr>
              <a:t>Cherlena</a:t>
            </a:r>
            <a:r>
              <a:rPr lang="en-US" sz="1400" b="1" dirty="0">
                <a:solidFill>
                  <a:srgbClr val="002060"/>
                </a:solidFill>
                <a:latin typeface="Times New Roman" pitchFamily="18" charset="0"/>
                <a:cs typeface="Times New Roman" pitchFamily="18" charset="0"/>
              </a:rPr>
              <a:t>" Director - </a:t>
            </a:r>
            <a:r>
              <a:rPr lang="en-US" sz="1400" b="1" dirty="0" err="1">
                <a:solidFill>
                  <a:srgbClr val="002060"/>
                </a:solidFill>
                <a:latin typeface="Times New Roman" pitchFamily="18" charset="0"/>
                <a:cs typeface="Times New Roman" pitchFamily="18" charset="0"/>
              </a:rPr>
              <a:t>Shatuev</a:t>
            </a:r>
            <a:r>
              <a:rPr lang="en-US" sz="1400" b="1" dirty="0">
                <a:solidFill>
                  <a:srgbClr val="002060"/>
                </a:solidFill>
                <a:latin typeface="Times New Roman" pitchFamily="18" charset="0"/>
                <a:cs typeface="Times New Roman" pitchFamily="18" charset="0"/>
              </a:rPr>
              <a:t> Gennady </a:t>
            </a:r>
            <a:r>
              <a:rPr lang="en-US" sz="1400" b="1" dirty="0" smtClean="0">
                <a:solidFill>
                  <a:srgbClr val="002060"/>
                </a:solidFill>
                <a:latin typeface="Times New Roman" pitchFamily="18" charset="0"/>
                <a:cs typeface="Times New Roman" pitchFamily="18" charset="0"/>
              </a:rPr>
              <a:t>Nikolayevich         </a:t>
            </a:r>
            <a:r>
              <a:rPr lang="en-US" sz="1400" b="1" dirty="0">
                <a:solidFill>
                  <a:srgbClr val="002060"/>
                </a:solidFill>
                <a:latin typeface="Times New Roman" pitchFamily="18" charset="0"/>
                <a:cs typeface="Times New Roman" pitchFamily="18" charset="0"/>
              </a:rPr>
              <a:t>Tel .: 8- (01515) -44478, </a:t>
            </a:r>
            <a:r>
              <a:rPr lang="en-US" sz="1400" b="1" dirty="0" smtClean="0">
                <a:solidFill>
                  <a:srgbClr val="002060"/>
                </a:solidFill>
                <a:latin typeface="Times New Roman" pitchFamily="18" charset="0"/>
                <a:cs typeface="Times New Roman" pitchFamily="18" charset="0"/>
              </a:rPr>
              <a:t>28289 </a:t>
            </a:r>
            <a:r>
              <a:rPr lang="en-US" sz="1400" b="1" dirty="0">
                <a:solidFill>
                  <a:srgbClr val="002060"/>
                </a:solidFill>
                <a:latin typeface="Times New Roman" pitchFamily="18" charset="0"/>
                <a:cs typeface="Times New Roman" pitchFamily="18" charset="0"/>
              </a:rPr>
              <a:t>Fax: 8- (01515) -28578</a:t>
            </a:r>
            <a:endParaRPr lang="ru-RU" sz="1400" dirty="0"/>
          </a:p>
        </p:txBody>
      </p:sp>
      <p:pic>
        <p:nvPicPr>
          <p:cNvPr id="6146" name="Picture 2" descr="Картинки по запросу фотографии сельского хозяйства"/>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7074" y="2204864"/>
            <a:ext cx="2808311" cy="211436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Картинки по запросу фотографии сельского хозяйства"/>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737" y="4529892"/>
            <a:ext cx="2784648" cy="208579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Картинки по запросу фотографии сельского хозяйства"/>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1956" y="141416"/>
            <a:ext cx="2798548" cy="1862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331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352928" cy="504056"/>
          </a:xfrm>
          <a:ln>
            <a:solidFill>
              <a:schemeClr val="accent2"/>
            </a:solidFill>
          </a:ln>
        </p:spPr>
        <p:txBody>
          <a:bodyPr>
            <a:normAutofit/>
          </a:bodyPr>
          <a:lstStyle/>
          <a:p>
            <a:pPr algn="ctr"/>
            <a:r>
              <a:rPr lang="ru-RU" sz="2000" dirty="0" smtClean="0">
                <a:solidFill>
                  <a:srgbClr val="002060"/>
                </a:solidFill>
                <a:latin typeface="Times New Roman" panose="02020603050405020304" pitchFamily="18" charset="0"/>
                <a:cs typeface="Times New Roman" panose="02020603050405020304" pitchFamily="18" charset="0"/>
              </a:rPr>
              <a:t>ЗАКОНОДАТЕЛЬСТВО ИНВЕСТОРУ</a:t>
            </a:r>
            <a:endParaRPr lang="ru-RU" sz="2000" dirty="0">
              <a:solidFill>
                <a:srgbClr val="00206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sz="half" idx="1"/>
          </p:nvPr>
        </p:nvSpPr>
        <p:spPr>
          <a:xfrm>
            <a:off x="251520" y="980728"/>
            <a:ext cx="4536504" cy="5544616"/>
          </a:xfrm>
        </p:spPr>
        <p:txBody>
          <a:bodyPr>
            <a:noAutofit/>
          </a:bodyPr>
          <a:lstStyle/>
          <a:p>
            <a:pPr marL="0" indent="0">
              <a:buNone/>
            </a:pPr>
            <a:r>
              <a:rPr lang="ru-RU" sz="1400" b="1" dirty="0">
                <a:solidFill>
                  <a:srgbClr val="002060"/>
                </a:solidFill>
                <a:latin typeface="Times New Roman" pitchFamily="18" charset="0"/>
                <a:cs typeface="Times New Roman" pitchFamily="18" charset="0"/>
              </a:rPr>
              <a:t>Законом Республики </a:t>
            </a:r>
            <a:r>
              <a:rPr lang="ru-RU" sz="1400" b="1" dirty="0" smtClean="0">
                <a:solidFill>
                  <a:srgbClr val="002060"/>
                </a:solidFill>
                <a:latin typeface="Times New Roman" pitchFamily="18" charset="0"/>
                <a:cs typeface="Times New Roman" pitchFamily="18" charset="0"/>
              </a:rPr>
              <a:t>Беларусь «Об </a:t>
            </a:r>
            <a:r>
              <a:rPr lang="ru-RU" sz="1400" b="1" dirty="0">
                <a:solidFill>
                  <a:srgbClr val="002060"/>
                </a:solidFill>
                <a:latin typeface="Times New Roman" pitchFamily="18" charset="0"/>
                <a:cs typeface="Times New Roman" pitchFamily="18" charset="0"/>
              </a:rPr>
              <a:t>инвестициях</a:t>
            </a:r>
            <a:r>
              <a:rPr lang="ru-RU" sz="1400" b="1" dirty="0" smtClean="0">
                <a:solidFill>
                  <a:srgbClr val="002060"/>
                </a:solidFill>
                <a:latin typeface="Times New Roman" pitchFamily="18" charset="0"/>
                <a:cs typeface="Times New Roman" pitchFamily="18" charset="0"/>
              </a:rPr>
              <a:t>»</a:t>
            </a:r>
            <a:r>
              <a:rPr lang="ru-RU" sz="1400" dirty="0">
                <a:solidFill>
                  <a:srgbClr val="002060"/>
                </a:solidFill>
                <a:latin typeface="Times New Roman" pitchFamily="18" charset="0"/>
                <a:cs typeface="Times New Roman" pitchFamily="18" charset="0"/>
              </a:rPr>
              <a:t/>
            </a:r>
            <a:br>
              <a:rPr lang="ru-RU" sz="1400" dirty="0">
                <a:solidFill>
                  <a:srgbClr val="002060"/>
                </a:solidFill>
                <a:latin typeface="Times New Roman" pitchFamily="18" charset="0"/>
                <a:cs typeface="Times New Roman" pitchFamily="18" charset="0"/>
              </a:rPr>
            </a:br>
            <a:r>
              <a:rPr lang="ru-RU" sz="1400" dirty="0" smtClean="0">
                <a:solidFill>
                  <a:srgbClr val="002060"/>
                </a:solidFill>
                <a:latin typeface="Times New Roman" pitchFamily="18" charset="0"/>
                <a:cs typeface="Times New Roman" pitchFamily="18" charset="0"/>
              </a:rPr>
              <a:t>Для </a:t>
            </a:r>
            <a:r>
              <a:rPr lang="ru-RU" sz="1400" dirty="0">
                <a:solidFill>
                  <a:srgbClr val="002060"/>
                </a:solidFill>
                <a:latin typeface="Times New Roman" pitchFamily="18" charset="0"/>
                <a:cs typeface="Times New Roman" pitchFamily="18" charset="0"/>
              </a:rPr>
              <a:t>инвесторов созданы благоприятные</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условия для ведения бизнеса:</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беспрепятственный перевод за пределы</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Республики Беларусь прибыли (доходов)</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и иных правомерно полученных денежных</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средств, связанных с осуществлением</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инвестиций на территории Республики</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Беларусь;</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право на реализацию своих имущественных</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и неимущественных прав в соответствии с</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законодательством Республики Беларусь;</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исключительные права на объекты</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интеллектуальной собственности;</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право на предоставление им</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земельных участков в пользование,</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аренду, собственность в соответствии с</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законодательством Республики Беларусь об</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охране и использовании земель;</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право создавать на территории Республики</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Беларусь коммерческие организации с</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организационно-правовых формах,</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предусмотренных законодательством</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Республики Беларусь, с учетом ограничений,</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установленных статьей 6 </a:t>
            </a:r>
            <a:r>
              <a:rPr lang="ru-RU" sz="1400" dirty="0" smtClean="0">
                <a:solidFill>
                  <a:srgbClr val="002060"/>
                </a:solidFill>
                <a:latin typeface="Times New Roman" pitchFamily="18" charset="0"/>
                <a:cs typeface="Times New Roman" pitchFamily="18" charset="0"/>
              </a:rPr>
              <a:t>Закона</a:t>
            </a:r>
            <a:r>
              <a:rPr lang="en-US" sz="1400" dirty="0" smtClean="0">
                <a:solidFill>
                  <a:srgbClr val="002060"/>
                </a:solidFill>
                <a:latin typeface="Times New Roman" pitchFamily="18" charset="0"/>
                <a:cs typeface="Times New Roman" pitchFamily="18" charset="0"/>
              </a:rPr>
              <a:t> </a:t>
            </a:r>
            <a:r>
              <a:rPr lang="ru-RU" sz="1400" dirty="0" smtClean="0">
                <a:solidFill>
                  <a:srgbClr val="002060"/>
                </a:solidFill>
                <a:latin typeface="Times New Roman" pitchFamily="18" charset="0"/>
                <a:cs typeface="Times New Roman" pitchFamily="18" charset="0"/>
              </a:rPr>
              <a:t>Республики</a:t>
            </a:r>
            <a:r>
              <a:rPr lang="ru-RU" sz="1400" dirty="0">
                <a:solidFill>
                  <a:srgbClr val="002060"/>
                </a:solidFill>
                <a:latin typeface="Times New Roman" pitchFamily="18" charset="0"/>
                <a:cs typeface="Times New Roman" pitchFamily="18" charset="0"/>
              </a:rPr>
              <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Беларусь «Об инвестициях»;</a:t>
            </a:r>
            <a:br>
              <a:rPr lang="ru-RU" sz="1400" dirty="0">
                <a:solidFill>
                  <a:srgbClr val="002060"/>
                </a:solidFill>
                <a:latin typeface="Times New Roman" pitchFamily="18" charset="0"/>
                <a:cs typeface="Times New Roman" pitchFamily="18" charset="0"/>
              </a:rPr>
            </a:br>
            <a:r>
              <a:rPr lang="ru-RU" sz="1400" dirty="0"/>
              <a:t/>
            </a:r>
            <a:br>
              <a:rPr lang="ru-RU" sz="1400" dirty="0"/>
            </a:br>
            <a:endParaRPr lang="ru-RU" sz="1400" dirty="0"/>
          </a:p>
        </p:txBody>
      </p:sp>
      <p:sp>
        <p:nvSpPr>
          <p:cNvPr id="4" name="Объект 3"/>
          <p:cNvSpPr>
            <a:spLocks noGrp="1"/>
          </p:cNvSpPr>
          <p:nvPr>
            <p:ph sz="half" idx="2"/>
          </p:nvPr>
        </p:nvSpPr>
        <p:spPr>
          <a:xfrm>
            <a:off x="4427984" y="980728"/>
            <a:ext cx="4464496" cy="5544616"/>
          </a:xfrm>
        </p:spPr>
        <p:txBody>
          <a:bodyPr>
            <a:noAutofit/>
          </a:bodyPr>
          <a:lstStyle/>
          <a:p>
            <a:pPr marL="0" indent="0">
              <a:buNone/>
            </a:pPr>
            <a:r>
              <a:rPr lang="ru-RU" sz="1400" dirty="0">
                <a:solidFill>
                  <a:srgbClr val="002060"/>
                </a:solidFill>
                <a:latin typeface="Times New Roman" pitchFamily="18" charset="0"/>
                <a:cs typeface="Times New Roman" pitchFamily="18" charset="0"/>
              </a:rPr>
              <a:t>право на льготы и преференции при</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осуществлении инвестиций в приоритетные</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виды деятельности и в иных случаях,</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установленных законодательными актами</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Республики Беларусь и (или) международно-</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правовыми актами, обязательными для</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Республики Беларусь;</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право на привлечение в Республику</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Беларусь иностранных граждан и лиц без</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гражданства для осуществления трудовой</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деятельности;</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право на заключение договора (договоров)</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с Республикой Беларусь;</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право на защиту имущества от</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национализации и реквизиции;</a:t>
            </a:r>
            <a:br>
              <a:rPr lang="ru-RU" sz="1400" dirty="0">
                <a:solidFill>
                  <a:srgbClr val="002060"/>
                </a:solidFill>
                <a:latin typeface="Times New Roman" pitchFamily="18" charset="0"/>
                <a:cs typeface="Times New Roman" pitchFamily="18" charset="0"/>
              </a:rPr>
            </a:br>
            <a:r>
              <a:rPr lang="ru-RU" sz="1400" dirty="0" smtClean="0">
                <a:solidFill>
                  <a:srgbClr val="002060"/>
                </a:solidFill>
                <a:latin typeface="Times New Roman" pitchFamily="18" charset="0"/>
                <a:cs typeface="Times New Roman" pitchFamily="18" charset="0"/>
              </a:rPr>
              <a:t></a:t>
            </a:r>
            <a:r>
              <a:rPr lang="ru-RU" sz="1400" dirty="0">
                <a:solidFill>
                  <a:srgbClr val="002060"/>
                </a:solidFill>
                <a:latin typeface="Times New Roman" pitchFamily="18" charset="0"/>
                <a:cs typeface="Times New Roman" pitchFamily="18" charset="0"/>
              </a:rPr>
              <a:t>право на досудебное разрешение споров.</a:t>
            </a:r>
            <a:br>
              <a:rPr lang="ru-RU" sz="1400" dirty="0">
                <a:solidFill>
                  <a:srgbClr val="002060"/>
                </a:solidFill>
                <a:latin typeface="Times New Roman" pitchFamily="18" charset="0"/>
                <a:cs typeface="Times New Roman" pitchFamily="18" charset="0"/>
              </a:rPr>
            </a:br>
            <a:r>
              <a:rPr lang="ru-RU" sz="1400" b="1" dirty="0">
                <a:solidFill>
                  <a:srgbClr val="002060"/>
                </a:solidFill>
                <a:latin typeface="Times New Roman" pitchFamily="18" charset="0"/>
                <a:cs typeface="Times New Roman" pitchFamily="18" charset="0"/>
              </a:rPr>
              <a:t>Декрет Президента Республики</a:t>
            </a:r>
            <a:r>
              <a:rPr lang="ru-RU" sz="1400" dirty="0">
                <a:solidFill>
                  <a:srgbClr val="002060"/>
                </a:solidFill>
                <a:latin typeface="Times New Roman" pitchFamily="18" charset="0"/>
                <a:cs typeface="Times New Roman" pitchFamily="18" charset="0"/>
              </a:rPr>
              <a:t/>
            </a:r>
            <a:br>
              <a:rPr lang="ru-RU" sz="1400" dirty="0">
                <a:solidFill>
                  <a:srgbClr val="002060"/>
                </a:solidFill>
                <a:latin typeface="Times New Roman" pitchFamily="18" charset="0"/>
                <a:cs typeface="Times New Roman" pitchFamily="18" charset="0"/>
              </a:rPr>
            </a:br>
            <a:r>
              <a:rPr lang="ru-RU" sz="1400" b="1" dirty="0">
                <a:solidFill>
                  <a:srgbClr val="002060"/>
                </a:solidFill>
                <a:latin typeface="Times New Roman" pitchFamily="18" charset="0"/>
                <a:cs typeface="Times New Roman" pitchFamily="18" charset="0"/>
              </a:rPr>
              <a:t>Беларусь от 6 августа 2009 г. №10</a:t>
            </a:r>
            <a:r>
              <a:rPr lang="ru-RU" sz="1400" dirty="0">
                <a:solidFill>
                  <a:srgbClr val="002060"/>
                </a:solidFill>
                <a:latin typeface="Times New Roman" pitchFamily="18" charset="0"/>
                <a:cs typeface="Times New Roman" pitchFamily="18" charset="0"/>
              </a:rPr>
              <a:t/>
            </a:r>
            <a:br>
              <a:rPr lang="ru-RU" sz="1400" dirty="0">
                <a:solidFill>
                  <a:srgbClr val="002060"/>
                </a:solidFill>
                <a:latin typeface="Times New Roman" pitchFamily="18" charset="0"/>
                <a:cs typeface="Times New Roman" pitchFamily="18" charset="0"/>
              </a:rPr>
            </a:br>
            <a:r>
              <a:rPr lang="ru-RU" sz="1400" b="1" dirty="0">
                <a:solidFill>
                  <a:srgbClr val="002060"/>
                </a:solidFill>
                <a:latin typeface="Times New Roman" pitchFamily="18" charset="0"/>
                <a:cs typeface="Times New Roman" pitchFamily="18" charset="0"/>
              </a:rPr>
              <a:t>«О создании дополнительных условий</a:t>
            </a:r>
            <a:r>
              <a:rPr lang="ru-RU" sz="1400" dirty="0">
                <a:solidFill>
                  <a:srgbClr val="002060"/>
                </a:solidFill>
                <a:latin typeface="Times New Roman" pitchFamily="18" charset="0"/>
                <a:cs typeface="Times New Roman" pitchFamily="18" charset="0"/>
              </a:rPr>
              <a:t/>
            </a:r>
            <a:br>
              <a:rPr lang="ru-RU" sz="1400" dirty="0">
                <a:solidFill>
                  <a:srgbClr val="002060"/>
                </a:solidFill>
                <a:latin typeface="Times New Roman" pitchFamily="18" charset="0"/>
                <a:cs typeface="Times New Roman" pitchFamily="18" charset="0"/>
              </a:rPr>
            </a:br>
            <a:r>
              <a:rPr lang="ru-RU" sz="1400" b="1" dirty="0">
                <a:solidFill>
                  <a:srgbClr val="002060"/>
                </a:solidFill>
                <a:latin typeface="Times New Roman" pitchFamily="18" charset="0"/>
                <a:cs typeface="Times New Roman" pitchFamily="18" charset="0"/>
              </a:rPr>
              <a:t>для осуществления инвестиционной</a:t>
            </a:r>
            <a:r>
              <a:rPr lang="ru-RU" sz="1400" dirty="0">
                <a:solidFill>
                  <a:srgbClr val="002060"/>
                </a:solidFill>
                <a:latin typeface="Times New Roman" pitchFamily="18" charset="0"/>
                <a:cs typeface="Times New Roman" pitchFamily="18" charset="0"/>
              </a:rPr>
              <a:t/>
            </a:r>
            <a:br>
              <a:rPr lang="ru-RU" sz="1400" dirty="0">
                <a:solidFill>
                  <a:srgbClr val="002060"/>
                </a:solidFill>
                <a:latin typeface="Times New Roman" pitchFamily="18" charset="0"/>
                <a:cs typeface="Times New Roman" pitchFamily="18" charset="0"/>
              </a:rPr>
            </a:br>
            <a:r>
              <a:rPr lang="ru-RU" sz="1400" b="1" dirty="0">
                <a:solidFill>
                  <a:srgbClr val="002060"/>
                </a:solidFill>
                <a:latin typeface="Times New Roman" pitchFamily="18" charset="0"/>
                <a:cs typeface="Times New Roman" pitchFamily="18" charset="0"/>
              </a:rPr>
              <a:t>деятельности в Республике Беларусь».</a:t>
            </a:r>
            <a:r>
              <a:rPr lang="ru-RU" sz="1400" dirty="0">
                <a:solidFill>
                  <a:srgbClr val="002060"/>
                </a:solidFill>
                <a:latin typeface="Times New Roman" pitchFamily="18" charset="0"/>
                <a:cs typeface="Times New Roman" pitchFamily="18" charset="0"/>
              </a:rPr>
              <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Инвестор имеет право на заключение</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инвестиционного договора с Республикой</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Беларусь. При заключении такого договора</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инвестор получает дополнительные гарантии</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и преференции в виде освобождения от:</a:t>
            </a:r>
            <a:br>
              <a:rPr lang="ru-RU" sz="1400" dirty="0">
                <a:solidFill>
                  <a:srgbClr val="002060"/>
                </a:solidFill>
                <a:latin typeface="Times New Roman" pitchFamily="18" charset="0"/>
                <a:cs typeface="Times New Roman" pitchFamily="18" charset="0"/>
              </a:rPr>
            </a:br>
            <a:endParaRPr lang="ru-RU" sz="1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794047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352928" cy="504056"/>
          </a:xfrm>
          <a:ln>
            <a:solidFill>
              <a:schemeClr val="accent2"/>
            </a:solidFill>
          </a:ln>
        </p:spPr>
        <p:txBody>
          <a:bodyPr>
            <a:normAutofit/>
          </a:bodyPr>
          <a:lstStyle/>
          <a:p>
            <a:pPr algn="ctr"/>
            <a:r>
              <a:rPr lang="en-US" sz="2000" dirty="0">
                <a:solidFill>
                  <a:srgbClr val="002060"/>
                </a:solidFill>
                <a:latin typeface="Times New Roman" panose="02020603050405020304" pitchFamily="18" charset="0"/>
                <a:cs typeface="Times New Roman" panose="02020603050405020304" pitchFamily="18" charset="0"/>
              </a:rPr>
              <a:t>LEGISLATION OF </a:t>
            </a:r>
            <a:r>
              <a:rPr lang="en-US" sz="2000" dirty="0" smtClean="0">
                <a:solidFill>
                  <a:srgbClr val="002060"/>
                </a:solidFill>
                <a:latin typeface="Times New Roman" panose="02020603050405020304" pitchFamily="18" charset="0"/>
                <a:cs typeface="Times New Roman" panose="02020603050405020304" pitchFamily="18" charset="0"/>
              </a:rPr>
              <a:t>INVESTOR</a:t>
            </a:r>
            <a:endParaRPr lang="ru-RU" sz="2000" dirty="0">
              <a:solidFill>
                <a:srgbClr val="00206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sz="half" idx="1"/>
          </p:nvPr>
        </p:nvSpPr>
        <p:spPr>
          <a:xfrm>
            <a:off x="251520" y="980728"/>
            <a:ext cx="4104456" cy="5544616"/>
          </a:xfrm>
        </p:spPr>
        <p:txBody>
          <a:bodyPr>
            <a:noAutofit/>
          </a:bodyPr>
          <a:lstStyle/>
          <a:p>
            <a:pPr marL="0" indent="0">
              <a:buNone/>
            </a:pPr>
            <a:r>
              <a:rPr lang="en-US" sz="1400" b="1" dirty="0">
                <a:solidFill>
                  <a:srgbClr val="002060"/>
                </a:solidFill>
                <a:latin typeface="Times New Roman" panose="02020603050405020304" pitchFamily="18" charset="0"/>
                <a:cs typeface="Times New Roman" panose="02020603050405020304" pitchFamily="18" charset="0"/>
              </a:rPr>
              <a:t>By the Law of the Republic of Belarus "On Investments",</a:t>
            </a:r>
            <a:r>
              <a:rPr lang="en-US" sz="1400" dirty="0">
                <a:solidFill>
                  <a:srgbClr val="002060"/>
                </a:solidFill>
                <a:latin typeface="Times New Roman" panose="02020603050405020304" pitchFamily="18" charset="0"/>
                <a:cs typeface="Times New Roman" panose="02020603050405020304" pitchFamily="18" charset="0"/>
              </a:rPr>
              <a:t> favorable conditions have been created for investors to conduct business: "unobstructed transfer of profit (income)" outside the Republic of Belarus "and other legitimately received money related to" investment "in the territory of the </a:t>
            </a:r>
            <a:r>
              <a:rPr lang="en-US" sz="1400" dirty="0" smtClean="0">
                <a:solidFill>
                  <a:srgbClr val="002060"/>
                </a:solidFill>
                <a:latin typeface="Times New Roman" panose="02020603050405020304" pitchFamily="18" charset="0"/>
                <a:cs typeface="Times New Roman" panose="02020603050405020304" pitchFamily="18" charset="0"/>
              </a:rPr>
              <a:t>Republic</a:t>
            </a:r>
          </a:p>
          <a:p>
            <a:pPr marL="0" indent="0">
              <a:buNone/>
            </a:pPr>
            <a:r>
              <a:rPr lang="en-US" sz="1400" dirty="0" smtClean="0">
                <a:solidFill>
                  <a:srgbClr val="002060"/>
                </a:solidFill>
                <a:latin typeface="Times New Roman" panose="02020603050405020304" pitchFamily="18" charset="0"/>
                <a:cs typeface="Times New Roman" panose="02020603050405020304" pitchFamily="18" charset="0"/>
              </a:rPr>
              <a:t> </a:t>
            </a:r>
            <a:r>
              <a:rPr lang="en-US" sz="1400" dirty="0">
                <a:solidFill>
                  <a:srgbClr val="002060"/>
                </a:solidFill>
                <a:latin typeface="Times New Roman" panose="02020603050405020304" pitchFamily="18" charset="0"/>
                <a:cs typeface="Times New Roman" panose="02020603050405020304" pitchFamily="18" charset="0"/>
              </a:rPr>
              <a:t> right to the realization of their property and non-property rights in accordance with the legislation of the Republic of Belarus; </a:t>
            </a:r>
            <a:endParaRPr lang="en-US" sz="1400"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en-US" sz="1400" dirty="0" smtClean="0">
                <a:solidFill>
                  <a:srgbClr val="002060"/>
                </a:solidFill>
                <a:latin typeface="Times New Roman" panose="02020603050405020304" pitchFamily="18" charset="0"/>
                <a:cs typeface="Times New Roman" panose="02020603050405020304" pitchFamily="18" charset="0"/>
              </a:rPr>
              <a:t> </a:t>
            </a:r>
            <a:r>
              <a:rPr lang="en-US" sz="1400" dirty="0">
                <a:solidFill>
                  <a:srgbClr val="002060"/>
                </a:solidFill>
                <a:latin typeface="Times New Roman" panose="02020603050405020304" pitchFamily="18" charset="0"/>
                <a:cs typeface="Times New Roman" panose="02020603050405020304" pitchFamily="18" charset="0"/>
              </a:rPr>
              <a:t>exclusive rights to objects </a:t>
            </a:r>
            <a:r>
              <a:rPr lang="en-US" sz="1400" dirty="0" smtClean="0">
                <a:solidFill>
                  <a:srgbClr val="002060"/>
                </a:solidFill>
                <a:latin typeface="Times New Roman" panose="02020603050405020304" pitchFamily="18" charset="0"/>
                <a:cs typeface="Times New Roman" panose="02020603050405020304" pitchFamily="18" charset="0"/>
              </a:rPr>
              <a:t> of </a:t>
            </a:r>
            <a:r>
              <a:rPr lang="en-US" sz="1400" dirty="0">
                <a:solidFill>
                  <a:srgbClr val="002060"/>
                </a:solidFill>
                <a:latin typeface="Times New Roman" panose="02020603050405020304" pitchFamily="18" charset="0"/>
                <a:cs typeface="Times New Roman" panose="02020603050405020304" pitchFamily="18" charset="0"/>
              </a:rPr>
              <a:t>intellectual property; </a:t>
            </a:r>
            <a:endParaRPr lang="en-US" sz="1400"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en-US" sz="1400" dirty="0" smtClean="0">
                <a:solidFill>
                  <a:srgbClr val="002060"/>
                </a:solidFill>
                <a:latin typeface="Times New Roman" panose="02020603050405020304" pitchFamily="18" charset="0"/>
                <a:cs typeface="Times New Roman" panose="02020603050405020304" pitchFamily="18" charset="0"/>
              </a:rPr>
              <a:t> </a:t>
            </a:r>
            <a:r>
              <a:rPr lang="en-US" sz="1400" dirty="0">
                <a:solidFill>
                  <a:srgbClr val="002060"/>
                </a:solidFill>
                <a:latin typeface="Times New Roman" panose="02020603050405020304" pitchFamily="18" charset="0"/>
                <a:cs typeface="Times New Roman" panose="02020603050405020304" pitchFamily="18" charset="0"/>
              </a:rPr>
              <a:t>right to provide them with land </a:t>
            </a:r>
            <a:r>
              <a:rPr lang="en-US" sz="1400" dirty="0" smtClean="0">
                <a:solidFill>
                  <a:srgbClr val="002060"/>
                </a:solidFill>
                <a:latin typeface="Times New Roman" panose="02020603050405020304" pitchFamily="18" charset="0"/>
                <a:cs typeface="Times New Roman" panose="02020603050405020304" pitchFamily="18" charset="0"/>
              </a:rPr>
              <a:t>to </a:t>
            </a:r>
            <a:r>
              <a:rPr lang="en-US" sz="1400" dirty="0">
                <a:solidFill>
                  <a:srgbClr val="002060"/>
                </a:solidFill>
                <a:latin typeface="Times New Roman" panose="02020603050405020304" pitchFamily="18" charset="0"/>
                <a:cs typeface="Times New Roman" panose="02020603050405020304" pitchFamily="18" charset="0"/>
              </a:rPr>
              <a:t>use, lease, property in accordance with the legislation of the Republic of Belarus on the protection and use of lands</a:t>
            </a:r>
            <a:r>
              <a:rPr lang="en-US" sz="1400" dirty="0" smtClean="0">
                <a:solidFill>
                  <a:srgbClr val="002060"/>
                </a:solidFill>
                <a:latin typeface="Times New Roman" panose="02020603050405020304" pitchFamily="18" charset="0"/>
                <a:cs typeface="Times New Roman" panose="02020603050405020304" pitchFamily="18" charset="0"/>
              </a:rPr>
              <a:t>;</a:t>
            </a:r>
          </a:p>
          <a:p>
            <a:pPr marL="0" indent="0">
              <a:buNone/>
            </a:pPr>
            <a:r>
              <a:rPr lang="en-US" sz="1400" dirty="0" smtClean="0">
                <a:solidFill>
                  <a:srgbClr val="002060"/>
                </a:solidFill>
                <a:latin typeface="Times New Roman" panose="02020603050405020304" pitchFamily="18" charset="0"/>
                <a:cs typeface="Times New Roman" panose="02020603050405020304" pitchFamily="18" charset="0"/>
              </a:rPr>
              <a:t> </a:t>
            </a:r>
            <a:r>
              <a:rPr lang="en-US" sz="1400" dirty="0">
                <a:solidFill>
                  <a:srgbClr val="002060"/>
                </a:solidFill>
                <a:latin typeface="Times New Roman" panose="02020603050405020304" pitchFamily="18" charset="0"/>
                <a:cs typeface="Times New Roman" panose="02020603050405020304" pitchFamily="18" charset="0"/>
              </a:rPr>
              <a:t>the right to establish commercial organizations in the territory of the Republic of Belarus with the organizational and legal forms stipulated by the legislation of the Republic of Belarus, taking into account the restrictions , Established by Article 6 of the Law of the Republic of Belarus "On Investments";</a:t>
            </a:r>
            <a:endParaRPr lang="ru-RU" sz="1400" dirty="0">
              <a:solidFill>
                <a:srgbClr val="00206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4427984" y="908720"/>
            <a:ext cx="4320480" cy="5616624"/>
          </a:xfrm>
        </p:spPr>
        <p:txBody>
          <a:bodyPr>
            <a:noAutofit/>
          </a:bodyPr>
          <a:lstStyle/>
          <a:p>
            <a:pPr marL="0" indent="0">
              <a:buNone/>
            </a:pPr>
            <a:r>
              <a:rPr lang="ru-RU" sz="1400" dirty="0" smtClean="0">
                <a:solidFill>
                  <a:srgbClr val="002060"/>
                </a:solidFill>
                <a:latin typeface="Times New Roman" pitchFamily="18" charset="0"/>
                <a:cs typeface="Times New Roman" pitchFamily="18" charset="0"/>
              </a:rPr>
              <a:t></a:t>
            </a:r>
            <a:r>
              <a:rPr lang="en-US" sz="1400" dirty="0" smtClean="0">
                <a:solidFill>
                  <a:srgbClr val="002060"/>
                </a:solidFill>
                <a:latin typeface="Times New Roman" pitchFamily="18" charset="0"/>
                <a:cs typeface="Times New Roman" pitchFamily="18" charset="0"/>
              </a:rPr>
              <a:t>the </a:t>
            </a:r>
            <a:r>
              <a:rPr lang="en-US" sz="1400" dirty="0">
                <a:solidFill>
                  <a:srgbClr val="002060"/>
                </a:solidFill>
                <a:latin typeface="Times New Roman" pitchFamily="18" charset="0"/>
                <a:cs typeface="Times New Roman" pitchFamily="18" charset="0"/>
              </a:rPr>
              <a:t>right to privileges and preferences when making investments in priority types of activities and in other cases established by legislative acts of the Republic of Belarus and (or) international legal acts binding on the Republic of Belarus; right to be recruited to the </a:t>
            </a:r>
            <a:r>
              <a:rPr lang="en-US" sz="1400" dirty="0" smtClean="0">
                <a:solidFill>
                  <a:srgbClr val="002060"/>
                </a:solidFill>
                <a:latin typeface="Times New Roman" pitchFamily="18" charset="0"/>
                <a:cs typeface="Times New Roman" pitchFamily="18" charset="0"/>
              </a:rPr>
              <a:t>Republic of </a:t>
            </a:r>
            <a:r>
              <a:rPr lang="en-US" sz="1400" dirty="0">
                <a:solidFill>
                  <a:srgbClr val="002060"/>
                </a:solidFill>
                <a:latin typeface="Times New Roman" pitchFamily="18" charset="0"/>
                <a:cs typeface="Times New Roman" pitchFamily="18" charset="0"/>
              </a:rPr>
              <a:t>Belarus of foreign citizens and persons without citizenship for the purpose of carrying out labor activity; </a:t>
            </a:r>
            <a:endParaRPr lang="en-US" sz="1400" dirty="0" smtClean="0">
              <a:solidFill>
                <a:srgbClr val="002060"/>
              </a:solidFill>
              <a:latin typeface="Times New Roman" pitchFamily="18" charset="0"/>
              <a:cs typeface="Times New Roman" pitchFamily="18" charset="0"/>
            </a:endParaRPr>
          </a:p>
          <a:p>
            <a:pPr marL="0" indent="0">
              <a:buNone/>
            </a:pPr>
            <a:r>
              <a:rPr lang="en-US" sz="1400" dirty="0" smtClean="0">
                <a:solidFill>
                  <a:srgbClr val="002060"/>
                </a:solidFill>
                <a:latin typeface="Times New Roman" pitchFamily="18" charset="0"/>
                <a:cs typeface="Times New Roman" pitchFamily="18" charset="0"/>
              </a:rPr>
              <a:t> </a:t>
            </a:r>
            <a:r>
              <a:rPr lang="en-US" sz="1400" dirty="0">
                <a:solidFill>
                  <a:srgbClr val="002060"/>
                </a:solidFill>
                <a:latin typeface="Times New Roman" pitchFamily="18" charset="0"/>
                <a:cs typeface="Times New Roman" pitchFamily="18" charset="0"/>
              </a:rPr>
              <a:t>right to conclude an agreement (agreements) with the Republic of Belarus</a:t>
            </a:r>
            <a:r>
              <a:rPr lang="en-US" sz="1400" dirty="0" smtClean="0">
                <a:solidFill>
                  <a:srgbClr val="002060"/>
                </a:solidFill>
                <a:latin typeface="Times New Roman" pitchFamily="18" charset="0"/>
                <a:cs typeface="Times New Roman" pitchFamily="18" charset="0"/>
              </a:rPr>
              <a:t>;</a:t>
            </a:r>
          </a:p>
          <a:p>
            <a:pPr marL="0" indent="0">
              <a:buNone/>
            </a:pPr>
            <a:r>
              <a:rPr lang="en-US" sz="1400" dirty="0" smtClean="0">
                <a:solidFill>
                  <a:srgbClr val="002060"/>
                </a:solidFill>
                <a:latin typeface="Times New Roman" pitchFamily="18" charset="0"/>
                <a:cs typeface="Times New Roman" pitchFamily="18" charset="0"/>
              </a:rPr>
              <a:t> </a:t>
            </a:r>
            <a:r>
              <a:rPr lang="en-US" sz="1400" dirty="0">
                <a:solidFill>
                  <a:srgbClr val="002060"/>
                </a:solidFill>
                <a:latin typeface="Times New Roman" pitchFamily="18" charset="0"/>
                <a:cs typeface="Times New Roman" pitchFamily="18" charset="0"/>
              </a:rPr>
              <a:t> right to protect property from </a:t>
            </a:r>
            <a:r>
              <a:rPr lang="en-US" sz="1400" dirty="0" smtClean="0">
                <a:solidFill>
                  <a:srgbClr val="002060"/>
                </a:solidFill>
                <a:latin typeface="Times New Roman" pitchFamily="18" charset="0"/>
                <a:cs typeface="Times New Roman" pitchFamily="18" charset="0"/>
              </a:rPr>
              <a:t> </a:t>
            </a:r>
            <a:r>
              <a:rPr lang="en-US" sz="1400" dirty="0">
                <a:solidFill>
                  <a:srgbClr val="002060"/>
                </a:solidFill>
                <a:latin typeface="Times New Roman" pitchFamily="18" charset="0"/>
                <a:cs typeface="Times New Roman" pitchFamily="18" charset="0"/>
              </a:rPr>
              <a:t>nationalization and requisition</a:t>
            </a:r>
            <a:r>
              <a:rPr lang="en-US" sz="1400" dirty="0" smtClean="0">
                <a:solidFill>
                  <a:srgbClr val="002060"/>
                </a:solidFill>
                <a:latin typeface="Times New Roman" pitchFamily="18" charset="0"/>
                <a:cs typeface="Times New Roman" pitchFamily="18" charset="0"/>
              </a:rPr>
              <a:t>;</a:t>
            </a:r>
          </a:p>
          <a:p>
            <a:pPr marL="0" indent="0">
              <a:buNone/>
            </a:pPr>
            <a:r>
              <a:rPr lang="en-US" sz="1400" dirty="0" smtClean="0">
                <a:solidFill>
                  <a:srgbClr val="002060"/>
                </a:solidFill>
                <a:latin typeface="Times New Roman" pitchFamily="18" charset="0"/>
                <a:cs typeface="Times New Roman" pitchFamily="18" charset="0"/>
              </a:rPr>
              <a:t> </a:t>
            </a:r>
            <a:r>
              <a:rPr lang="en-US" sz="1400" dirty="0">
                <a:solidFill>
                  <a:srgbClr val="002060"/>
                </a:solidFill>
                <a:latin typeface="Times New Roman" pitchFamily="18" charset="0"/>
                <a:cs typeface="Times New Roman" pitchFamily="18" charset="0"/>
              </a:rPr>
              <a:t> right to pre-trial settlement of </a:t>
            </a:r>
            <a:r>
              <a:rPr lang="en-US" sz="1400" dirty="0" smtClean="0">
                <a:solidFill>
                  <a:srgbClr val="002060"/>
                </a:solidFill>
                <a:latin typeface="Times New Roman" pitchFamily="18" charset="0"/>
                <a:cs typeface="Times New Roman" pitchFamily="18" charset="0"/>
              </a:rPr>
              <a:t>disputes </a:t>
            </a:r>
            <a:r>
              <a:rPr lang="en-US" sz="1400" b="1" dirty="0">
                <a:solidFill>
                  <a:srgbClr val="002060"/>
                </a:solidFill>
                <a:latin typeface="Times New Roman" pitchFamily="18" charset="0"/>
                <a:cs typeface="Times New Roman" pitchFamily="18" charset="0"/>
              </a:rPr>
              <a:t>The Decree of the </a:t>
            </a:r>
            <a:r>
              <a:rPr lang="en-US" sz="1400" b="1" dirty="0" smtClean="0">
                <a:solidFill>
                  <a:srgbClr val="002060"/>
                </a:solidFill>
                <a:latin typeface="Times New Roman" pitchFamily="18" charset="0"/>
                <a:cs typeface="Times New Roman" pitchFamily="18" charset="0"/>
              </a:rPr>
              <a:t>President of </a:t>
            </a:r>
            <a:r>
              <a:rPr lang="en-US" sz="1400" b="1" dirty="0">
                <a:solidFill>
                  <a:srgbClr val="002060"/>
                </a:solidFill>
                <a:latin typeface="Times New Roman" pitchFamily="18" charset="0"/>
                <a:cs typeface="Times New Roman" pitchFamily="18" charset="0"/>
              </a:rPr>
              <a:t>Belarus on August 6, 2009 №</a:t>
            </a:r>
            <a:r>
              <a:rPr lang="en-US" sz="1400" b="1" dirty="0" smtClean="0">
                <a:solidFill>
                  <a:srgbClr val="002060"/>
                </a:solidFill>
                <a:latin typeface="Times New Roman" pitchFamily="18" charset="0"/>
                <a:cs typeface="Times New Roman" pitchFamily="18" charset="0"/>
              </a:rPr>
              <a:t>10 </a:t>
            </a:r>
            <a:r>
              <a:rPr lang="en-US" sz="1400" b="1" dirty="0">
                <a:solidFill>
                  <a:srgbClr val="002060"/>
                </a:solidFill>
                <a:latin typeface="Times New Roman" pitchFamily="18" charset="0"/>
                <a:cs typeface="Times New Roman" pitchFamily="18" charset="0"/>
              </a:rPr>
              <a:t>«On creation of additional </a:t>
            </a:r>
            <a:r>
              <a:rPr lang="en-US" sz="1400" b="1" dirty="0" smtClean="0">
                <a:solidFill>
                  <a:srgbClr val="002060"/>
                </a:solidFill>
                <a:latin typeface="Times New Roman" pitchFamily="18" charset="0"/>
                <a:cs typeface="Times New Roman" pitchFamily="18" charset="0"/>
              </a:rPr>
              <a:t>conditions for investment activity </a:t>
            </a:r>
            <a:r>
              <a:rPr lang="en-US" sz="1400" b="1" dirty="0">
                <a:solidFill>
                  <a:srgbClr val="002060"/>
                </a:solidFill>
                <a:latin typeface="Times New Roman" pitchFamily="18" charset="0"/>
                <a:cs typeface="Times New Roman" pitchFamily="18" charset="0"/>
              </a:rPr>
              <a:t>in the Republic of Belarus</a:t>
            </a:r>
            <a:r>
              <a:rPr lang="en-US" sz="1400" b="1" dirty="0" smtClean="0">
                <a:solidFill>
                  <a:srgbClr val="002060"/>
                </a:solidFill>
                <a:latin typeface="Times New Roman" pitchFamily="18" charset="0"/>
                <a:cs typeface="Times New Roman" pitchFamily="18" charset="0"/>
              </a:rPr>
              <a:t>".</a:t>
            </a:r>
          </a:p>
          <a:p>
            <a:pPr marL="0" indent="0">
              <a:buNone/>
            </a:pPr>
            <a:r>
              <a:rPr lang="en-US" sz="1400" b="1" dirty="0" smtClean="0">
                <a:solidFill>
                  <a:srgbClr val="002060"/>
                </a:solidFill>
                <a:latin typeface="Times New Roman" pitchFamily="18" charset="0"/>
                <a:cs typeface="Times New Roman" pitchFamily="18" charset="0"/>
              </a:rPr>
              <a:t> </a:t>
            </a:r>
            <a:r>
              <a:rPr lang="en-US" sz="1400" dirty="0">
                <a:solidFill>
                  <a:srgbClr val="002060"/>
                </a:solidFill>
                <a:latin typeface="Times New Roman" pitchFamily="18" charset="0"/>
                <a:cs typeface="Times New Roman" pitchFamily="18" charset="0"/>
              </a:rPr>
              <a:t>The investor has the right to enter </a:t>
            </a:r>
            <a:r>
              <a:rPr lang="en-US" sz="1400" dirty="0" smtClean="0">
                <a:solidFill>
                  <a:srgbClr val="002060"/>
                </a:solidFill>
                <a:latin typeface="Times New Roman" pitchFamily="18" charset="0"/>
                <a:cs typeface="Times New Roman" pitchFamily="18" charset="0"/>
              </a:rPr>
              <a:t>into the </a:t>
            </a:r>
            <a:r>
              <a:rPr lang="en-US" sz="1400" dirty="0">
                <a:solidFill>
                  <a:srgbClr val="002060"/>
                </a:solidFill>
                <a:latin typeface="Times New Roman" pitchFamily="18" charset="0"/>
                <a:cs typeface="Times New Roman" pitchFamily="18" charset="0"/>
              </a:rPr>
              <a:t>investment agreement with the </a:t>
            </a:r>
            <a:r>
              <a:rPr lang="en-US" sz="1400" dirty="0" smtClean="0">
                <a:solidFill>
                  <a:srgbClr val="002060"/>
                </a:solidFill>
                <a:latin typeface="Times New Roman" pitchFamily="18" charset="0"/>
                <a:cs typeface="Times New Roman" pitchFamily="18" charset="0"/>
              </a:rPr>
              <a:t>Republic of </a:t>
            </a:r>
            <a:r>
              <a:rPr lang="en-US" sz="1400" dirty="0">
                <a:solidFill>
                  <a:srgbClr val="002060"/>
                </a:solidFill>
                <a:latin typeface="Times New Roman" pitchFamily="18" charset="0"/>
                <a:cs typeface="Times New Roman" pitchFamily="18" charset="0"/>
              </a:rPr>
              <a:t>Belarus. When concluding such an agreement, the investor receives additional guarantees and preferences in the form of exemption from:</a:t>
            </a:r>
            <a:endParaRPr lang="ru-RU" sz="1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742632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Прямоугольник 7"/>
          <p:cNvSpPr/>
          <p:nvPr/>
        </p:nvSpPr>
        <p:spPr>
          <a:xfrm>
            <a:off x="468313" y="1927225"/>
            <a:ext cx="3598862" cy="4103688"/>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a:p>
        </p:txBody>
      </p:sp>
      <p:sp>
        <p:nvSpPr>
          <p:cNvPr id="6" name="Прямоугольник 5"/>
          <p:cNvSpPr/>
          <p:nvPr/>
        </p:nvSpPr>
        <p:spPr>
          <a:xfrm>
            <a:off x="395536" y="309288"/>
            <a:ext cx="8207375" cy="503237"/>
          </a:xfrm>
          <a:prstGeom prst="rect">
            <a:avLst/>
          </a:prstGeom>
          <a:solidFill>
            <a:schemeClr val="accent1">
              <a:lumMod val="20000"/>
              <a:lumOff val="80000"/>
            </a:schemeClr>
          </a:solidFill>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ru-RU" sz="2000" dirty="0" smtClean="0">
                <a:solidFill>
                  <a:srgbClr val="000066"/>
                </a:solidFill>
                <a:latin typeface="Times New Roman" panose="02020603050405020304" pitchFamily="18" charset="0"/>
                <a:cs typeface="Times New Roman" panose="02020603050405020304" pitchFamily="18" charset="0"/>
              </a:rPr>
              <a:t>КРАТКАЯ ХАРАКТЕРИСТИКА МОСТОВСКОГО РАЙОНА</a:t>
            </a:r>
            <a:endParaRPr lang="ru-RU" sz="2000" dirty="0">
              <a:solidFill>
                <a:srgbClr val="000066"/>
              </a:solidFill>
              <a:latin typeface="Times New Roman" panose="02020603050405020304" pitchFamily="18" charset="0"/>
              <a:cs typeface="Times New Roman" panose="02020603050405020304" pitchFamily="18" charset="0"/>
            </a:endParaRPr>
          </a:p>
        </p:txBody>
      </p:sp>
      <p:sp>
        <p:nvSpPr>
          <p:cNvPr id="14340" name="Объект 2"/>
          <p:cNvSpPr>
            <a:spLocks noGrp="1"/>
          </p:cNvSpPr>
          <p:nvPr>
            <p:ph idx="1"/>
          </p:nvPr>
        </p:nvSpPr>
        <p:spPr>
          <a:xfrm>
            <a:off x="827088" y="2654300"/>
            <a:ext cx="1955800" cy="1389063"/>
          </a:xfrm>
        </p:spPr>
        <p:txBody>
          <a:bodyPr/>
          <a:lstStyle/>
          <a:p>
            <a:pPr eaLnBrk="1" hangingPunct="1"/>
            <a:r>
              <a:rPr lang="ru-RU" sz="2000" smtClean="0">
                <a:latin typeface="Arial" charset="0"/>
                <a:cs typeface="Arial" charset="0"/>
              </a:rPr>
              <a:t>Фото</a:t>
            </a:r>
          </a:p>
        </p:txBody>
      </p:sp>
      <p:sp>
        <p:nvSpPr>
          <p:cNvPr id="4" name="Номер слайда 3"/>
          <p:cNvSpPr>
            <a:spLocks noGrp="1"/>
          </p:cNvSpPr>
          <p:nvPr>
            <p:ph type="sldNum" sz="quarter" idx="12"/>
          </p:nvPr>
        </p:nvSpPr>
        <p:spPr/>
        <p:txBody>
          <a:bodyPr/>
          <a:lstStyle/>
          <a:p>
            <a:pPr>
              <a:defRPr/>
            </a:pPr>
            <a:fld id="{7F9212B1-55CA-4F85-A834-29B6521D332A}" type="slidenum">
              <a:rPr lang="en-US"/>
              <a:pPr>
                <a:defRPr/>
              </a:pPr>
              <a:t>2</a:t>
            </a:fld>
            <a:endParaRPr lang="en-US"/>
          </a:p>
        </p:txBody>
      </p:sp>
      <p:sp>
        <p:nvSpPr>
          <p:cNvPr id="7" name="TextBox 6"/>
          <p:cNvSpPr txBox="1"/>
          <p:nvPr/>
        </p:nvSpPr>
        <p:spPr>
          <a:xfrm>
            <a:off x="4788024" y="1517822"/>
            <a:ext cx="3695576" cy="4832092"/>
          </a:xfrm>
          <a:prstGeom prst="rect">
            <a:avLst/>
          </a:prstGeom>
          <a:noFill/>
        </p:spPr>
        <p:txBody>
          <a:bodyPr wrap="square">
            <a:spAutoFit/>
          </a:bodyPr>
          <a:lstStyle/>
          <a:p>
            <a:pPr fontAlgn="auto">
              <a:spcBef>
                <a:spcPts val="0"/>
              </a:spcBef>
              <a:spcAft>
                <a:spcPts val="0"/>
              </a:spcAft>
              <a:defRPr/>
            </a:pPr>
            <a:r>
              <a:rPr lang="ru-RU" sz="1400" dirty="0" smtClean="0">
                <a:solidFill>
                  <a:srgbClr val="002060"/>
                </a:solidFill>
                <a:latin typeface="+mn-lt"/>
              </a:rPr>
              <a:t> </a:t>
            </a:r>
            <a:r>
              <a:rPr lang="ru-RU" sz="1400" dirty="0" smtClean="0">
                <a:solidFill>
                  <a:srgbClr val="002060"/>
                </a:solidFill>
              </a:rPr>
              <a:t>Мостовский район обладает высокой инвестиционной привлекательностью. Расположен в западной части Гродненской области, занимает площадь 1,4 тысячи кв. километров, граничит с Гродненским, </a:t>
            </a:r>
            <a:r>
              <a:rPr lang="ru-RU" sz="1400" dirty="0" err="1" smtClean="0">
                <a:solidFill>
                  <a:srgbClr val="002060"/>
                </a:solidFill>
              </a:rPr>
              <a:t>Берестовицким</a:t>
            </a:r>
            <a:r>
              <a:rPr lang="ru-RU" sz="1400" dirty="0" smtClean="0">
                <a:solidFill>
                  <a:srgbClr val="002060"/>
                </a:solidFill>
              </a:rPr>
              <a:t>, Волковысским, </a:t>
            </a:r>
            <a:r>
              <a:rPr lang="ru-RU" sz="1400" dirty="0" err="1" smtClean="0">
                <a:solidFill>
                  <a:srgbClr val="002060"/>
                </a:solidFill>
              </a:rPr>
              <a:t>Дятловским</a:t>
            </a:r>
            <a:r>
              <a:rPr lang="ru-RU" sz="1400" dirty="0" smtClean="0">
                <a:solidFill>
                  <a:srgbClr val="002060"/>
                </a:solidFill>
              </a:rPr>
              <a:t>, </a:t>
            </a:r>
            <a:r>
              <a:rPr lang="ru-RU" sz="1400" dirty="0" err="1" smtClean="0">
                <a:solidFill>
                  <a:srgbClr val="002060"/>
                </a:solidFill>
              </a:rPr>
              <a:t>Зельвенским</a:t>
            </a:r>
            <a:r>
              <a:rPr lang="ru-RU" sz="1400" dirty="0" smtClean="0">
                <a:solidFill>
                  <a:srgbClr val="002060"/>
                </a:solidFill>
              </a:rPr>
              <a:t> и </a:t>
            </a:r>
            <a:r>
              <a:rPr lang="ru-RU" sz="1400" dirty="0" err="1" smtClean="0">
                <a:solidFill>
                  <a:srgbClr val="002060"/>
                </a:solidFill>
              </a:rPr>
              <a:t>Щучинским</a:t>
            </a:r>
            <a:r>
              <a:rPr lang="ru-RU" sz="1400" dirty="0" smtClean="0">
                <a:solidFill>
                  <a:srgbClr val="002060"/>
                </a:solidFill>
              </a:rPr>
              <a:t> районами. В административно-территориальном отношении район делится на 6 сельсоветов. В районе проживает 28554 человека, из них 15883 человека в г. Мосты и 12671 в сельской местности.  На территории района проходят железнодорожные линии Лида-Мосты-Волковыск и Гродно-Мосты, автодороги Щучин-Мосты-Волковыск, Мосты-Слоним, Мосты-Гродно.  Центр района - г. Мосты.</a:t>
            </a:r>
            <a:r>
              <a:rPr lang="ru-RU" sz="1400" dirty="0">
                <a:solidFill>
                  <a:srgbClr val="002060"/>
                </a:solidFill>
              </a:rPr>
              <a:t> На территории района проживают белорусы (74,7%), поляки (18,7%), русские (5,1%), украинцы (0,95%), представители других национальностей (0,6%).</a:t>
            </a:r>
          </a:p>
          <a:p>
            <a:pPr fontAlgn="auto">
              <a:spcBef>
                <a:spcPts val="0"/>
              </a:spcBef>
              <a:spcAft>
                <a:spcPts val="0"/>
              </a:spcAft>
              <a:defRPr/>
            </a:pPr>
            <a:endParaRPr lang="ru-RU" sz="1400" dirty="0" smtClean="0"/>
          </a:p>
          <a:p>
            <a:pPr fontAlgn="auto">
              <a:spcBef>
                <a:spcPts val="0"/>
              </a:spcBef>
              <a:spcAft>
                <a:spcPts val="0"/>
              </a:spcAft>
              <a:defRPr/>
            </a:pPr>
            <a:endParaRPr lang="ru-RU" sz="1400" dirty="0">
              <a:latin typeface="+mn-lt"/>
            </a:endParaRPr>
          </a:p>
        </p:txBody>
      </p:sp>
      <p:pic>
        <p:nvPicPr>
          <p:cNvPr id="9" name="Рисунок 8" descr="Z:\Давыдик МО\Фото для Давыдик 26.05.2017 год\События\IMG_4758.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468313" y="1517823"/>
            <a:ext cx="3598862" cy="1990677"/>
          </a:xfrm>
          <a:prstGeom prst="rect">
            <a:avLst/>
          </a:prstGeom>
          <a:ln>
            <a:noFill/>
          </a:ln>
          <a:effectLst>
            <a:outerShdw blurRad="292100" dist="139700" dir="2700000" algn="tl" rotWithShape="0">
              <a:srgbClr val="333333">
                <a:alpha val="65000"/>
              </a:srgbClr>
            </a:outerShdw>
          </a:effectLst>
        </p:spPr>
      </p:pic>
      <p:pic>
        <p:nvPicPr>
          <p:cNvPr id="11" name="Рисунок 10" descr="Z:\Давыдик МО\Фото для Давыдик 26.05.2017 год\События\IMG_4770.JPG"/>
          <p:cNvPicPr/>
          <p:nvPr/>
        </p:nvPicPr>
        <p:blipFill>
          <a:blip r:embed="rId4" cstate="email">
            <a:lum contrast="10000"/>
            <a:extLst>
              <a:ext uri="{28A0092B-C50C-407E-A947-70E740481C1C}">
                <a14:useLocalDpi xmlns:a14="http://schemas.microsoft.com/office/drawing/2010/main"/>
              </a:ext>
            </a:extLst>
          </a:blip>
          <a:srcRect/>
          <a:stretch>
            <a:fillRect/>
          </a:stretch>
        </p:blipFill>
        <p:spPr bwMode="auto">
          <a:xfrm>
            <a:off x="468313" y="3653388"/>
            <a:ext cx="3614151" cy="23775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7" y="404664"/>
            <a:ext cx="3960440" cy="5976664"/>
          </a:xfrm>
        </p:spPr>
        <p:txBody>
          <a:bodyPr>
            <a:noAutofit/>
          </a:bodyPr>
          <a:lstStyle/>
          <a:p>
            <a:pPr marL="0" indent="0">
              <a:buNone/>
            </a:pPr>
            <a:r>
              <a:rPr lang="ru-RU" sz="1400" dirty="0">
                <a:solidFill>
                  <a:srgbClr val="002060"/>
                </a:solidFill>
                <a:latin typeface="Times New Roman" pitchFamily="18" charset="0"/>
                <a:cs typeface="Times New Roman" pitchFamily="18" charset="0"/>
              </a:rPr>
              <a:t>внесения платы за право заключения</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договора аренды земельного участка;</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земельного налога или арендной платы</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за земельные участки, находящиеся</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в государственной собственности,</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предоставленные для строительства</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объектов, предусмотренных инвестиционным</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проектом, на период проектирования и</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строительства таких объектов;</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возмещения потерь сельскохозяйственного</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и (или) лесохозяйственного производства,</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вызванных изъятием земельного участка;</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ввозных таможенных пошлин (с учетом</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международных обязательств Республики</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Беларусь) и налога на добавленную</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стоимость, взимаемых таможенными</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органами при ввозе на территорию</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Республики Беларусь технологического</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оборудования (комплектующих и запасных</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частей к нему) для использования его на</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территории Республики Беларусь в рамках</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реализации инвестиционного проекта.</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уплаты государственной пошлины за</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выдачу разрешений на привлечение</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в Республику Беларусь иностранной</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рабочей силы, специальных разрешений на</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право занятия трудовой деятельностью в</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Республике </a:t>
            </a:r>
            <a:r>
              <a:rPr lang="ru-RU" sz="1400" dirty="0" smtClean="0">
                <a:solidFill>
                  <a:srgbClr val="002060"/>
                </a:solidFill>
                <a:latin typeface="Times New Roman" pitchFamily="18" charset="0"/>
                <a:cs typeface="Times New Roman" pitchFamily="18" charset="0"/>
              </a:rPr>
              <a:t>Беларусь</a:t>
            </a:r>
            <a:r>
              <a:rPr lang="ru-RU" sz="1400" dirty="0">
                <a:solidFill>
                  <a:srgbClr val="002060"/>
                </a:solidFill>
                <a:latin typeface="Times New Roman" pitchFamily="18" charset="0"/>
                <a:cs typeface="Times New Roman" pitchFamily="18" charset="0"/>
              </a:rPr>
              <a:t>.</a:t>
            </a:r>
            <a:br>
              <a:rPr lang="ru-RU" sz="1400" dirty="0">
                <a:solidFill>
                  <a:srgbClr val="002060"/>
                </a:solidFill>
                <a:latin typeface="Times New Roman" pitchFamily="18" charset="0"/>
                <a:cs typeface="Times New Roman" pitchFamily="18" charset="0"/>
              </a:rPr>
            </a:br>
            <a:r>
              <a:rPr lang="ru-RU" sz="1400" dirty="0">
                <a:solidFill>
                  <a:srgbClr val="002060"/>
                </a:solidFill>
              </a:rPr>
              <a:t/>
            </a:r>
            <a:br>
              <a:rPr lang="ru-RU" sz="1400" dirty="0">
                <a:solidFill>
                  <a:srgbClr val="002060"/>
                </a:solidFill>
              </a:rPr>
            </a:br>
            <a:endParaRPr lang="ru-RU" sz="1400" dirty="0">
              <a:solidFill>
                <a:srgbClr val="002060"/>
              </a:solidFill>
              <a:latin typeface="Times New Roman" pitchFamily="18" charset="0"/>
              <a:cs typeface="Times New Roman" pitchFamily="18" charset="0"/>
            </a:endParaRPr>
          </a:p>
        </p:txBody>
      </p:sp>
      <p:sp>
        <p:nvSpPr>
          <p:cNvPr id="5" name="Прямоугольник 4"/>
          <p:cNvSpPr/>
          <p:nvPr/>
        </p:nvSpPr>
        <p:spPr>
          <a:xfrm>
            <a:off x="4139952" y="404664"/>
            <a:ext cx="4680520" cy="5262979"/>
          </a:xfrm>
          <a:prstGeom prst="rect">
            <a:avLst/>
          </a:prstGeom>
        </p:spPr>
        <p:txBody>
          <a:bodyPr wrap="square">
            <a:spAutoFit/>
          </a:bodyPr>
          <a:lstStyle/>
          <a:p>
            <a:r>
              <a:rPr lang="ru-RU" sz="1400" dirty="0">
                <a:solidFill>
                  <a:srgbClr val="002060"/>
                </a:solidFill>
              </a:rPr>
              <a:t>Особую значимость для развития</a:t>
            </a:r>
            <a:br>
              <a:rPr lang="ru-RU" sz="1400" dirty="0">
                <a:solidFill>
                  <a:srgbClr val="002060"/>
                </a:solidFill>
              </a:rPr>
            </a:br>
            <a:r>
              <a:rPr lang="ru-RU" sz="1400" dirty="0">
                <a:solidFill>
                  <a:srgbClr val="002060"/>
                </a:solidFill>
              </a:rPr>
              <a:t>Гродненской области имеют льготы и</a:t>
            </a:r>
            <a:br>
              <a:rPr lang="ru-RU" sz="1400" dirty="0">
                <a:solidFill>
                  <a:srgbClr val="002060"/>
                </a:solidFill>
              </a:rPr>
            </a:br>
            <a:r>
              <a:rPr lang="ru-RU" sz="1400" dirty="0">
                <a:solidFill>
                  <a:srgbClr val="002060"/>
                </a:solidFill>
              </a:rPr>
              <a:t>преференции, установленные</a:t>
            </a:r>
            <a:br>
              <a:rPr lang="ru-RU" sz="1400" dirty="0">
                <a:solidFill>
                  <a:srgbClr val="002060"/>
                </a:solidFill>
              </a:rPr>
            </a:br>
            <a:r>
              <a:rPr lang="ru-RU" sz="1400" b="1" dirty="0">
                <a:solidFill>
                  <a:srgbClr val="002060"/>
                </a:solidFill>
              </a:rPr>
              <a:t>Декретом Президента Республики</a:t>
            </a:r>
            <a:r>
              <a:rPr lang="ru-RU" sz="1400" dirty="0">
                <a:solidFill>
                  <a:srgbClr val="002060"/>
                </a:solidFill>
              </a:rPr>
              <a:t/>
            </a:r>
            <a:br>
              <a:rPr lang="ru-RU" sz="1400" dirty="0">
                <a:solidFill>
                  <a:srgbClr val="002060"/>
                </a:solidFill>
              </a:rPr>
            </a:br>
            <a:r>
              <a:rPr lang="ru-RU" sz="1400" b="1" dirty="0">
                <a:solidFill>
                  <a:srgbClr val="002060"/>
                </a:solidFill>
              </a:rPr>
              <a:t>Беларусь от 07.05.2012 г. №6 «О</a:t>
            </a:r>
            <a:r>
              <a:rPr lang="ru-RU" sz="1400" dirty="0">
                <a:solidFill>
                  <a:srgbClr val="002060"/>
                </a:solidFill>
              </a:rPr>
              <a:t/>
            </a:r>
            <a:br>
              <a:rPr lang="ru-RU" sz="1400" dirty="0">
                <a:solidFill>
                  <a:srgbClr val="002060"/>
                </a:solidFill>
              </a:rPr>
            </a:br>
            <a:r>
              <a:rPr lang="ru-RU" sz="1400" b="1" dirty="0">
                <a:solidFill>
                  <a:srgbClr val="002060"/>
                </a:solidFill>
              </a:rPr>
              <a:t>стимулировании предпринимательской</a:t>
            </a:r>
            <a:r>
              <a:rPr lang="ru-RU" sz="1400" dirty="0">
                <a:solidFill>
                  <a:srgbClr val="002060"/>
                </a:solidFill>
              </a:rPr>
              <a:t/>
            </a:r>
            <a:br>
              <a:rPr lang="ru-RU" sz="1400" dirty="0">
                <a:solidFill>
                  <a:srgbClr val="002060"/>
                </a:solidFill>
              </a:rPr>
            </a:br>
            <a:r>
              <a:rPr lang="ru-RU" sz="1400" b="1" dirty="0">
                <a:solidFill>
                  <a:srgbClr val="002060"/>
                </a:solidFill>
              </a:rPr>
              <a:t>деятельности на территории средних,</a:t>
            </a:r>
            <a:r>
              <a:rPr lang="ru-RU" sz="1400" dirty="0">
                <a:solidFill>
                  <a:srgbClr val="002060"/>
                </a:solidFill>
              </a:rPr>
              <a:t/>
            </a:r>
            <a:br>
              <a:rPr lang="ru-RU" sz="1400" dirty="0">
                <a:solidFill>
                  <a:srgbClr val="002060"/>
                </a:solidFill>
              </a:rPr>
            </a:br>
            <a:r>
              <a:rPr lang="ru-RU" sz="1400" b="1" dirty="0">
                <a:solidFill>
                  <a:srgbClr val="002060"/>
                </a:solidFill>
              </a:rPr>
              <a:t>малых городских поселений, сельской</a:t>
            </a:r>
            <a:r>
              <a:rPr lang="ru-RU" sz="1400" dirty="0">
                <a:solidFill>
                  <a:srgbClr val="002060"/>
                </a:solidFill>
              </a:rPr>
              <a:t/>
            </a:r>
            <a:br>
              <a:rPr lang="ru-RU" sz="1400" dirty="0">
                <a:solidFill>
                  <a:srgbClr val="002060"/>
                </a:solidFill>
              </a:rPr>
            </a:br>
            <a:r>
              <a:rPr lang="ru-RU" sz="1400" b="1" dirty="0">
                <a:solidFill>
                  <a:srgbClr val="002060"/>
                </a:solidFill>
              </a:rPr>
              <a:t>местности».</a:t>
            </a:r>
            <a:r>
              <a:rPr lang="ru-RU" sz="1400" dirty="0">
                <a:solidFill>
                  <a:srgbClr val="002060"/>
                </a:solidFill>
              </a:rPr>
              <a:t/>
            </a:r>
            <a:br>
              <a:rPr lang="ru-RU" sz="1400" dirty="0">
                <a:solidFill>
                  <a:srgbClr val="002060"/>
                </a:solidFill>
              </a:rPr>
            </a:br>
            <a:r>
              <a:rPr lang="ru-RU" sz="1400" dirty="0">
                <a:solidFill>
                  <a:srgbClr val="002060"/>
                </a:solidFill>
              </a:rPr>
              <a:t>Коммерческие организации</a:t>
            </a:r>
            <a:br>
              <a:rPr lang="ru-RU" sz="1400" dirty="0">
                <a:solidFill>
                  <a:srgbClr val="002060"/>
                </a:solidFill>
              </a:rPr>
            </a:br>
            <a:r>
              <a:rPr lang="ru-RU" sz="1400" dirty="0">
                <a:solidFill>
                  <a:srgbClr val="002060"/>
                </a:solidFill>
              </a:rPr>
              <a:t>Республики Беларусь, индивидуальные</a:t>
            </a:r>
            <a:br>
              <a:rPr lang="ru-RU" sz="1400" dirty="0">
                <a:solidFill>
                  <a:srgbClr val="002060"/>
                </a:solidFill>
              </a:rPr>
            </a:br>
            <a:r>
              <a:rPr lang="ru-RU" sz="1400" dirty="0">
                <a:solidFill>
                  <a:srgbClr val="002060"/>
                </a:solidFill>
              </a:rPr>
              <a:t>предприниматели, зарегистрированные в</a:t>
            </a:r>
            <a:br>
              <a:rPr lang="ru-RU" sz="1400" dirty="0">
                <a:solidFill>
                  <a:srgbClr val="002060"/>
                </a:solidFill>
              </a:rPr>
            </a:br>
            <a:r>
              <a:rPr lang="ru-RU" sz="1400" dirty="0">
                <a:solidFill>
                  <a:srgbClr val="002060"/>
                </a:solidFill>
              </a:rPr>
              <a:t>Республике Беларусь с местом нахождения</a:t>
            </a:r>
            <a:br>
              <a:rPr lang="ru-RU" sz="1400" dirty="0">
                <a:solidFill>
                  <a:srgbClr val="002060"/>
                </a:solidFill>
              </a:rPr>
            </a:br>
            <a:r>
              <a:rPr lang="ru-RU" sz="1400" dirty="0">
                <a:solidFill>
                  <a:srgbClr val="002060"/>
                </a:solidFill>
              </a:rPr>
              <a:t>на территории средних, малых городских</a:t>
            </a:r>
            <a:br>
              <a:rPr lang="ru-RU" sz="1400" dirty="0">
                <a:solidFill>
                  <a:srgbClr val="002060"/>
                </a:solidFill>
              </a:rPr>
            </a:br>
            <a:r>
              <a:rPr lang="ru-RU" sz="1400" dirty="0">
                <a:solidFill>
                  <a:srgbClr val="002060"/>
                </a:solidFill>
              </a:rPr>
              <a:t>поселений, сельской местности, в</a:t>
            </a:r>
            <a:br>
              <a:rPr lang="ru-RU" sz="1400" dirty="0">
                <a:solidFill>
                  <a:srgbClr val="002060"/>
                </a:solidFill>
              </a:rPr>
            </a:br>
            <a:r>
              <a:rPr lang="ru-RU" sz="1400" dirty="0">
                <a:solidFill>
                  <a:srgbClr val="002060"/>
                </a:solidFill>
              </a:rPr>
              <a:t>течение семи календарных лет со дня их</a:t>
            </a:r>
            <a:br>
              <a:rPr lang="ru-RU" sz="1400" dirty="0">
                <a:solidFill>
                  <a:srgbClr val="002060"/>
                </a:solidFill>
              </a:rPr>
            </a:br>
            <a:r>
              <a:rPr lang="ru-RU" sz="1400" dirty="0">
                <a:solidFill>
                  <a:srgbClr val="002060"/>
                </a:solidFill>
              </a:rPr>
              <a:t>государственной регистрации:</a:t>
            </a:r>
            <a:br>
              <a:rPr lang="ru-RU" sz="1400" dirty="0">
                <a:solidFill>
                  <a:srgbClr val="002060"/>
                </a:solidFill>
              </a:rPr>
            </a:br>
            <a:r>
              <a:rPr lang="ru-RU" sz="1400" dirty="0">
                <a:solidFill>
                  <a:srgbClr val="002060"/>
                </a:solidFill>
              </a:rPr>
              <a:t>вправе не исчислять и не уплачивать налог</a:t>
            </a:r>
            <a:br>
              <a:rPr lang="ru-RU" sz="1400" dirty="0">
                <a:solidFill>
                  <a:srgbClr val="002060"/>
                </a:solidFill>
              </a:rPr>
            </a:br>
            <a:r>
              <a:rPr lang="ru-RU" sz="1400" dirty="0">
                <a:solidFill>
                  <a:srgbClr val="002060"/>
                </a:solidFill>
              </a:rPr>
              <a:t>на прибыль (коммерческие организации</a:t>
            </a:r>
            <a:r>
              <a:rPr lang="ru-RU" sz="1400" dirty="0" smtClean="0">
                <a:solidFill>
                  <a:srgbClr val="002060"/>
                </a:solidFill>
              </a:rPr>
              <a:t>)</a:t>
            </a:r>
            <a:r>
              <a:rPr lang="ru-RU" sz="1400" dirty="0">
                <a:solidFill>
                  <a:srgbClr val="002060"/>
                </a:solidFill>
              </a:rPr>
              <a:t/>
            </a:r>
            <a:br>
              <a:rPr lang="ru-RU" sz="1400" dirty="0">
                <a:solidFill>
                  <a:srgbClr val="002060"/>
                </a:solidFill>
              </a:rPr>
            </a:br>
            <a:r>
              <a:rPr lang="ru-RU" sz="1400" dirty="0">
                <a:solidFill>
                  <a:srgbClr val="002060"/>
                </a:solidFill>
              </a:rPr>
              <a:t>и подоходный налог с физических лиц</a:t>
            </a:r>
            <a:br>
              <a:rPr lang="ru-RU" sz="1400" dirty="0">
                <a:solidFill>
                  <a:srgbClr val="002060"/>
                </a:solidFill>
              </a:rPr>
            </a:br>
            <a:r>
              <a:rPr lang="ru-RU" sz="1400" dirty="0">
                <a:solidFill>
                  <a:srgbClr val="002060"/>
                </a:solidFill>
              </a:rPr>
              <a:t>(индивидуальные предприниматели)</a:t>
            </a:r>
            <a:br>
              <a:rPr lang="ru-RU" sz="1400" dirty="0">
                <a:solidFill>
                  <a:srgbClr val="002060"/>
                </a:solidFill>
              </a:rPr>
            </a:br>
            <a:r>
              <a:rPr lang="ru-RU" sz="1400" dirty="0">
                <a:solidFill>
                  <a:srgbClr val="002060"/>
                </a:solidFill>
              </a:rPr>
              <a:t>соответственно в отношении прибыли и</a:t>
            </a:r>
            <a:br>
              <a:rPr lang="ru-RU" sz="1400" dirty="0">
                <a:solidFill>
                  <a:srgbClr val="002060"/>
                </a:solidFill>
              </a:rPr>
            </a:br>
            <a:r>
              <a:rPr lang="ru-RU" sz="1400" dirty="0">
                <a:solidFill>
                  <a:srgbClr val="002060"/>
                </a:solidFill>
              </a:rPr>
              <a:t>доходов, полученных от реализации товаров</a:t>
            </a:r>
            <a:br>
              <a:rPr lang="ru-RU" sz="1400" dirty="0">
                <a:solidFill>
                  <a:srgbClr val="002060"/>
                </a:solidFill>
              </a:rPr>
            </a:br>
            <a:r>
              <a:rPr lang="ru-RU" sz="1400" dirty="0">
                <a:solidFill>
                  <a:srgbClr val="002060"/>
                </a:solidFill>
              </a:rPr>
              <a:t>(работ, услуг) собственного производства</a:t>
            </a:r>
            <a:r>
              <a:rPr lang="ru-RU" sz="1400" dirty="0" smtClean="0">
                <a:solidFill>
                  <a:srgbClr val="002060"/>
                </a:solidFill>
              </a:rPr>
              <a:t>;</a:t>
            </a:r>
            <a:r>
              <a:rPr lang="ru-RU" sz="1400" dirty="0">
                <a:solidFill>
                  <a:srgbClr val="002060"/>
                </a:solidFill>
                <a:cs typeface="Times New Roman" pitchFamily="18" charset="0"/>
              </a:rPr>
              <a:t> </a:t>
            </a:r>
            <a:endParaRPr lang="ru-RU" sz="1400" dirty="0">
              <a:solidFill>
                <a:srgbClr val="002060"/>
              </a:solidFill>
            </a:endParaRPr>
          </a:p>
        </p:txBody>
      </p:sp>
    </p:spTree>
    <p:extLst>
      <p:ext uri="{BB962C8B-B14F-4D97-AF65-F5344CB8AC3E}">
        <p14:creationId xmlns:p14="http://schemas.microsoft.com/office/powerpoint/2010/main" val="11012784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7" y="404664"/>
            <a:ext cx="3960440" cy="5976664"/>
          </a:xfrm>
        </p:spPr>
        <p:txBody>
          <a:bodyPr>
            <a:noAutofit/>
          </a:bodyPr>
          <a:lstStyle/>
          <a:p>
            <a:pPr>
              <a:buFont typeface="Wingdings" pitchFamily="2" charset="2"/>
              <a:buChar char="Ø"/>
            </a:pPr>
            <a:r>
              <a:rPr lang="en-US" sz="1400" dirty="0" smtClean="0">
                <a:solidFill>
                  <a:srgbClr val="002060"/>
                </a:solidFill>
                <a:latin typeface="Times New Roman" pitchFamily="18" charset="0"/>
                <a:cs typeface="Times New Roman" pitchFamily="18" charset="0"/>
              </a:rPr>
              <a:t>making </a:t>
            </a:r>
            <a:r>
              <a:rPr lang="en-US" sz="1400" dirty="0">
                <a:solidFill>
                  <a:srgbClr val="002060"/>
                </a:solidFill>
                <a:latin typeface="Times New Roman" pitchFamily="18" charset="0"/>
                <a:cs typeface="Times New Roman" pitchFamily="18" charset="0"/>
              </a:rPr>
              <a:t>payments for the right to conclude a lease contract for a land </a:t>
            </a:r>
            <a:r>
              <a:rPr lang="en-US" sz="1400" dirty="0" smtClean="0">
                <a:solidFill>
                  <a:srgbClr val="002060"/>
                </a:solidFill>
                <a:latin typeface="Times New Roman" pitchFamily="18" charset="0"/>
                <a:cs typeface="Times New Roman" pitchFamily="18" charset="0"/>
              </a:rPr>
              <a:t>plot;</a:t>
            </a:r>
          </a:p>
          <a:p>
            <a:pPr>
              <a:buFont typeface="Wingdings" pitchFamily="2" charset="2"/>
              <a:buChar char="Ø"/>
            </a:pPr>
            <a:r>
              <a:rPr lang="en-US" sz="1400" dirty="0" smtClean="0">
                <a:solidFill>
                  <a:srgbClr val="002060"/>
                </a:solidFill>
                <a:latin typeface="Times New Roman" pitchFamily="18" charset="0"/>
                <a:cs typeface="Times New Roman" pitchFamily="18" charset="0"/>
              </a:rPr>
              <a:t> </a:t>
            </a:r>
            <a:r>
              <a:rPr lang="en-US" sz="1400" dirty="0">
                <a:solidFill>
                  <a:srgbClr val="002060"/>
                </a:solidFill>
                <a:latin typeface="Times New Roman" pitchFamily="18" charset="0"/>
                <a:cs typeface="Times New Roman" pitchFamily="18" charset="0"/>
              </a:rPr>
              <a:t>"land tax or rent" for land plots that are "state-owned", "provided for construction" of objects provided for in the investment project, for the period of design and construction of such facilities; </a:t>
            </a:r>
            <a:endParaRPr lang="en-US" sz="1400" dirty="0" smtClean="0">
              <a:solidFill>
                <a:srgbClr val="002060"/>
              </a:solidFill>
              <a:latin typeface="Times New Roman" pitchFamily="18" charset="0"/>
              <a:cs typeface="Times New Roman" pitchFamily="18" charset="0"/>
            </a:endParaRPr>
          </a:p>
          <a:p>
            <a:pPr>
              <a:buFont typeface="Wingdings" pitchFamily="2" charset="2"/>
              <a:buChar char="Ø"/>
            </a:pPr>
            <a:r>
              <a:rPr lang="en-US" sz="1400" dirty="0" smtClean="0">
                <a:solidFill>
                  <a:srgbClr val="002060"/>
                </a:solidFill>
                <a:latin typeface="Times New Roman" pitchFamily="18" charset="0"/>
                <a:cs typeface="Times New Roman" pitchFamily="18" charset="0"/>
              </a:rPr>
              <a:t>compensation </a:t>
            </a:r>
            <a:r>
              <a:rPr lang="en-US" sz="1400" dirty="0">
                <a:solidFill>
                  <a:srgbClr val="002060"/>
                </a:solidFill>
                <a:latin typeface="Times New Roman" pitchFamily="18" charset="0"/>
                <a:cs typeface="Times New Roman" pitchFamily="18" charset="0"/>
              </a:rPr>
              <a:t>of losses of agricultural and (or) forestry production caused by withdrawal of a land plot; </a:t>
            </a:r>
            <a:endParaRPr lang="en-US" sz="1400" dirty="0" smtClean="0">
              <a:solidFill>
                <a:srgbClr val="002060"/>
              </a:solidFill>
              <a:latin typeface="Times New Roman" pitchFamily="18" charset="0"/>
              <a:cs typeface="Times New Roman" pitchFamily="18" charset="0"/>
            </a:endParaRPr>
          </a:p>
          <a:p>
            <a:pPr>
              <a:buFont typeface="Wingdings" pitchFamily="2" charset="2"/>
              <a:buChar char="Ø"/>
            </a:pPr>
            <a:r>
              <a:rPr lang="en-US" sz="1400" dirty="0" smtClean="0">
                <a:solidFill>
                  <a:srgbClr val="002060"/>
                </a:solidFill>
                <a:latin typeface="Times New Roman" pitchFamily="18" charset="0"/>
                <a:cs typeface="Times New Roman" pitchFamily="18" charset="0"/>
              </a:rPr>
              <a:t>import </a:t>
            </a:r>
            <a:r>
              <a:rPr lang="en-US" sz="1400" dirty="0">
                <a:solidFill>
                  <a:srgbClr val="002060"/>
                </a:solidFill>
                <a:latin typeface="Times New Roman" pitchFamily="18" charset="0"/>
                <a:cs typeface="Times New Roman" pitchFamily="18" charset="0"/>
              </a:rPr>
              <a:t>customs duties (including international obligations of the Republic of Belarus) and tax </a:t>
            </a:r>
            <a:r>
              <a:rPr lang="en-US" sz="1400" dirty="0" smtClean="0">
                <a:solidFill>
                  <a:srgbClr val="002060"/>
                </a:solidFill>
                <a:latin typeface="Times New Roman" pitchFamily="18" charset="0"/>
                <a:cs typeface="Times New Roman" pitchFamily="18" charset="0"/>
              </a:rPr>
              <a:t>to </a:t>
            </a:r>
            <a:r>
              <a:rPr lang="en-US" sz="1400" dirty="0">
                <a:solidFill>
                  <a:srgbClr val="002060"/>
                </a:solidFill>
                <a:latin typeface="Times New Roman" pitchFamily="18" charset="0"/>
                <a:cs typeface="Times New Roman" pitchFamily="18" charset="0"/>
              </a:rPr>
              <a:t>the added value charged by the customs authorities when importing the technological equipment (components and spare parts) to the territory of the Republic of Belarus for the implementation of the investment </a:t>
            </a:r>
            <a:r>
              <a:rPr lang="en-US" sz="1400" dirty="0" smtClean="0">
                <a:solidFill>
                  <a:srgbClr val="002060"/>
                </a:solidFill>
                <a:latin typeface="Times New Roman" pitchFamily="18" charset="0"/>
                <a:cs typeface="Times New Roman" pitchFamily="18" charset="0"/>
              </a:rPr>
              <a:t>project; </a:t>
            </a:r>
          </a:p>
          <a:p>
            <a:pPr>
              <a:buFont typeface="Wingdings" pitchFamily="2" charset="2"/>
              <a:buChar char="Ø"/>
            </a:pPr>
            <a:r>
              <a:rPr lang="en-US" sz="1400" dirty="0" smtClean="0">
                <a:solidFill>
                  <a:srgbClr val="002060"/>
                </a:solidFill>
                <a:latin typeface="Times New Roman" pitchFamily="18" charset="0"/>
                <a:cs typeface="Times New Roman" pitchFamily="18" charset="0"/>
              </a:rPr>
              <a:t>the </a:t>
            </a:r>
            <a:r>
              <a:rPr lang="en-US" sz="1400" dirty="0">
                <a:solidFill>
                  <a:srgbClr val="002060"/>
                </a:solidFill>
                <a:latin typeface="Times New Roman" pitchFamily="18" charset="0"/>
                <a:cs typeface="Times New Roman" pitchFamily="18" charset="0"/>
              </a:rPr>
              <a:t>issuance of permits to attract foreign workers to the Republic of Belarus, special permits for the right to work in the Republic of Belarus</a:t>
            </a:r>
            <a:r>
              <a:rPr lang="en-US" sz="1400" dirty="0" smtClean="0">
                <a:solidFill>
                  <a:srgbClr val="002060"/>
                </a:solidFill>
                <a:latin typeface="Times New Roman" pitchFamily="18" charset="0"/>
                <a:cs typeface="Times New Roman" pitchFamily="18" charset="0"/>
              </a:rPr>
              <a:t>.</a:t>
            </a:r>
            <a:endParaRPr lang="ru-RU" sz="1400" dirty="0">
              <a:solidFill>
                <a:srgbClr val="002060"/>
              </a:solidFill>
              <a:latin typeface="Times New Roman" pitchFamily="18" charset="0"/>
              <a:cs typeface="Times New Roman" pitchFamily="18" charset="0"/>
            </a:endParaRPr>
          </a:p>
        </p:txBody>
      </p:sp>
      <p:sp>
        <p:nvSpPr>
          <p:cNvPr id="5" name="Прямоугольник 4"/>
          <p:cNvSpPr/>
          <p:nvPr/>
        </p:nvSpPr>
        <p:spPr>
          <a:xfrm>
            <a:off x="4788024" y="404664"/>
            <a:ext cx="3528392" cy="4616648"/>
          </a:xfrm>
          <a:prstGeom prst="rect">
            <a:avLst/>
          </a:prstGeom>
        </p:spPr>
        <p:txBody>
          <a:bodyPr wrap="square">
            <a:spAutoFit/>
          </a:bodyPr>
          <a:lstStyle/>
          <a:p>
            <a:r>
              <a:rPr lang="en-US" sz="1400" dirty="0">
                <a:solidFill>
                  <a:srgbClr val="002060"/>
                </a:solidFill>
              </a:rPr>
              <a:t>The special privileges for the development of the Grodno </a:t>
            </a:r>
            <a:r>
              <a:rPr lang="en-US" sz="1400" dirty="0" smtClean="0">
                <a:solidFill>
                  <a:srgbClr val="002060"/>
                </a:solidFill>
              </a:rPr>
              <a:t>region </a:t>
            </a:r>
            <a:r>
              <a:rPr lang="en-US" sz="1400" dirty="0">
                <a:solidFill>
                  <a:srgbClr val="002060"/>
                </a:solidFill>
              </a:rPr>
              <a:t>are privileges and preferences established by the Decree of the President of the Republic of Belarus dated May 7, 2012, No. 6 "On stimulating entrepreneurial activity in the territory of medium-sized, small urban settlements and rural areas</a:t>
            </a:r>
            <a:r>
              <a:rPr lang="en-US" sz="1400" dirty="0" smtClean="0">
                <a:solidFill>
                  <a:srgbClr val="002060"/>
                </a:solidFill>
              </a:rPr>
              <a:t>." </a:t>
            </a:r>
            <a:r>
              <a:rPr lang="en-US" sz="1400" dirty="0">
                <a:solidFill>
                  <a:srgbClr val="002060"/>
                </a:solidFill>
              </a:rPr>
              <a:t>Commercial organizations of the Republic of Belarus, individual entrepreneurs registered in the Republic of Belarus with a place of residence in the territory of medium, small urban settlements and rural areas within seven calendar years from the day of their state </a:t>
            </a:r>
            <a:r>
              <a:rPr lang="en-US" sz="1400" dirty="0" smtClean="0">
                <a:solidFill>
                  <a:srgbClr val="002060"/>
                </a:solidFill>
              </a:rPr>
              <a:t>registration:</a:t>
            </a:r>
          </a:p>
          <a:p>
            <a:pPr marL="285750" indent="-285750">
              <a:buFont typeface="Wingdings" pitchFamily="2" charset="2"/>
              <a:buChar char="Ø"/>
            </a:pPr>
            <a:r>
              <a:rPr lang="en-US" sz="1400" dirty="0" smtClean="0">
                <a:solidFill>
                  <a:srgbClr val="002060"/>
                </a:solidFill>
              </a:rPr>
              <a:t>have  </a:t>
            </a:r>
            <a:r>
              <a:rPr lang="en-US" sz="1400" dirty="0">
                <a:solidFill>
                  <a:srgbClr val="002060"/>
                </a:solidFill>
              </a:rPr>
              <a:t>right </a:t>
            </a:r>
            <a:r>
              <a:rPr lang="en-US" sz="1400" dirty="0" smtClean="0">
                <a:solidFill>
                  <a:srgbClr val="002060"/>
                </a:solidFill>
              </a:rPr>
              <a:t>not to </a:t>
            </a:r>
            <a:r>
              <a:rPr lang="en-US" sz="1400" dirty="0">
                <a:solidFill>
                  <a:srgbClr val="002060"/>
                </a:solidFill>
              </a:rPr>
              <a:t>calculate and not pay the tax on profits (commercial organizations) and personal income tax (individual entrepreneurs), respectively, in relation to profits and income received from the sale of goods (works, services) of its own </a:t>
            </a:r>
            <a:r>
              <a:rPr lang="en-US" sz="1400" dirty="0" smtClean="0">
                <a:solidFill>
                  <a:srgbClr val="002060"/>
                </a:solidFill>
              </a:rPr>
              <a:t>production</a:t>
            </a:r>
            <a:r>
              <a:rPr lang="ru-RU" sz="1400" dirty="0" smtClean="0">
                <a:solidFill>
                  <a:srgbClr val="002060"/>
                </a:solidFill>
              </a:rPr>
              <a:t>;</a:t>
            </a:r>
            <a:r>
              <a:rPr lang="ru-RU" sz="1400" dirty="0" smtClean="0">
                <a:solidFill>
                  <a:srgbClr val="002060"/>
                </a:solidFill>
                <a:cs typeface="Times New Roman" pitchFamily="18" charset="0"/>
              </a:rPr>
              <a:t> </a:t>
            </a:r>
            <a:endParaRPr lang="ru-RU" sz="1400" dirty="0">
              <a:solidFill>
                <a:srgbClr val="002060"/>
              </a:solidFill>
            </a:endParaRPr>
          </a:p>
        </p:txBody>
      </p:sp>
    </p:spTree>
    <p:extLst>
      <p:ext uri="{BB962C8B-B14F-4D97-AF65-F5344CB8AC3E}">
        <p14:creationId xmlns:p14="http://schemas.microsoft.com/office/powerpoint/2010/main" val="16715109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3967" y="476672"/>
            <a:ext cx="4464497" cy="5564691"/>
          </a:xfrm>
        </p:spPr>
        <p:txBody>
          <a:bodyPr>
            <a:normAutofit/>
          </a:bodyPr>
          <a:lstStyle/>
          <a:p>
            <a:pPr marL="0" indent="0">
              <a:buNone/>
            </a:pPr>
            <a:r>
              <a:rPr lang="ru-RU" sz="1400" dirty="0">
                <a:solidFill>
                  <a:srgbClr val="002060"/>
                </a:solidFill>
                <a:latin typeface="Times New Roman" pitchFamily="18" charset="0"/>
                <a:cs typeface="Times New Roman" pitchFamily="18" charset="0"/>
              </a:rPr>
              <a:t>освобождаются от уплаты государственной</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пошлины за выдачу специального</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разрешения (лицензии) на осуществление</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юридическими и физическими лицами</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отдельных видов деятельности;</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освобождаются от обязательной продажи</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иностранной валюты, поступившей</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по сделкам с юридическими лицами-</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нерезидентами и физическими лицами-</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нерезидентами от реализации товаров</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(работ, услуг) собственного производства, а</a:t>
            </a:r>
            <a:br>
              <a:rPr lang="ru-RU" sz="1400" dirty="0">
                <a:solidFill>
                  <a:srgbClr val="002060"/>
                </a:solidFill>
                <a:latin typeface="Times New Roman" pitchFamily="18" charset="0"/>
                <a:cs typeface="Times New Roman" pitchFamily="18" charset="0"/>
              </a:rPr>
            </a:br>
            <a:r>
              <a:rPr lang="ru-RU" sz="1400" dirty="0">
                <a:solidFill>
                  <a:srgbClr val="002060"/>
                </a:solidFill>
                <a:latin typeface="Times New Roman" pitchFamily="18" charset="0"/>
                <a:cs typeface="Times New Roman" pitchFamily="18" charset="0"/>
              </a:rPr>
              <a:t>также от сдачи имущества в аренду.</a:t>
            </a:r>
          </a:p>
        </p:txBody>
      </p:sp>
      <p:sp>
        <p:nvSpPr>
          <p:cNvPr id="2" name="Прямоугольник 1"/>
          <p:cNvSpPr/>
          <p:nvPr/>
        </p:nvSpPr>
        <p:spPr>
          <a:xfrm>
            <a:off x="2286000" y="3105835"/>
            <a:ext cx="4572000" cy="646331"/>
          </a:xfrm>
          <a:prstGeom prst="rect">
            <a:avLst/>
          </a:prstGeom>
        </p:spPr>
        <p:txBody>
          <a:bodyPr>
            <a:spAutoFit/>
          </a:bodyPr>
          <a:lstStyle/>
          <a:p>
            <a:r>
              <a:rPr lang="ru-RU" dirty="0"/>
              <a:t/>
            </a:r>
            <a:br>
              <a:rPr lang="ru-RU" dirty="0"/>
            </a:br>
            <a:endParaRPr lang="ru-RU" dirty="0"/>
          </a:p>
        </p:txBody>
      </p:sp>
      <p:pic>
        <p:nvPicPr>
          <p:cNvPr id="4098" name="Picture 2" descr="Contrac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6218" y="572793"/>
            <a:ext cx="3799563" cy="253304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календа"/>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8662" y="3726301"/>
            <a:ext cx="3847119" cy="256474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nalogovaj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28540" y="3726301"/>
            <a:ext cx="3898539" cy="259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460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3967" y="476672"/>
            <a:ext cx="4464497" cy="5564691"/>
          </a:xfrm>
        </p:spPr>
        <p:txBody>
          <a:bodyPr>
            <a:normAutofit/>
          </a:bodyPr>
          <a:lstStyle/>
          <a:p>
            <a:pPr>
              <a:spcBef>
                <a:spcPts val="0"/>
              </a:spcBef>
              <a:buFont typeface="Wingdings" pitchFamily="2" charset="2"/>
              <a:buChar char="Ø"/>
            </a:pPr>
            <a:r>
              <a:rPr lang="en-US" sz="1400" dirty="0" smtClean="0">
                <a:solidFill>
                  <a:srgbClr val="002060"/>
                </a:solidFill>
                <a:latin typeface="Times New Roman" pitchFamily="18" charset="0"/>
                <a:cs typeface="Times New Roman" pitchFamily="18" charset="0"/>
              </a:rPr>
              <a:t>are </a:t>
            </a:r>
            <a:r>
              <a:rPr lang="en-US" sz="1400" dirty="0">
                <a:solidFill>
                  <a:srgbClr val="002060"/>
                </a:solidFill>
                <a:latin typeface="Times New Roman" pitchFamily="18" charset="0"/>
                <a:cs typeface="Times New Roman" pitchFamily="18" charset="0"/>
              </a:rPr>
              <a:t>released from payment of the state fee for the issuance of a special permit (license) for the performance by certain legal entities and individuals of certain types of activities; </a:t>
            </a:r>
            <a:endParaRPr lang="en-US" sz="1400" dirty="0" smtClean="0">
              <a:solidFill>
                <a:srgbClr val="002060"/>
              </a:solidFill>
              <a:latin typeface="Times New Roman" pitchFamily="18" charset="0"/>
              <a:cs typeface="Times New Roman" pitchFamily="18" charset="0"/>
            </a:endParaRPr>
          </a:p>
          <a:p>
            <a:pPr>
              <a:spcBef>
                <a:spcPts val="0"/>
              </a:spcBef>
              <a:buFont typeface="Wingdings" pitchFamily="2" charset="2"/>
              <a:buChar char="Ø"/>
            </a:pPr>
            <a:endParaRPr lang="en-US" sz="1400" dirty="0" smtClean="0">
              <a:solidFill>
                <a:srgbClr val="002060"/>
              </a:solidFill>
              <a:latin typeface="Times New Roman" pitchFamily="18" charset="0"/>
              <a:cs typeface="Times New Roman" pitchFamily="18" charset="0"/>
            </a:endParaRPr>
          </a:p>
          <a:p>
            <a:pPr>
              <a:spcBef>
                <a:spcPts val="0"/>
              </a:spcBef>
              <a:buFont typeface="Wingdings" pitchFamily="2" charset="2"/>
              <a:buChar char="Ø"/>
            </a:pPr>
            <a:r>
              <a:rPr lang="en-US" sz="1400" dirty="0" smtClean="0">
                <a:solidFill>
                  <a:srgbClr val="002060"/>
                </a:solidFill>
                <a:latin typeface="Times New Roman" pitchFamily="18" charset="0"/>
                <a:cs typeface="Times New Roman" pitchFamily="18" charset="0"/>
              </a:rPr>
              <a:t>they </a:t>
            </a:r>
            <a:r>
              <a:rPr lang="en-US" sz="1400" dirty="0">
                <a:solidFill>
                  <a:srgbClr val="002060"/>
                </a:solidFill>
                <a:latin typeface="Times New Roman" pitchFamily="18" charset="0"/>
                <a:cs typeface="Times New Roman" pitchFamily="18" charset="0"/>
              </a:rPr>
              <a:t>are released from the mandatory sale of foreign currency received by transactions with non-resident legal entities and individuals - non-residents from the sale of goods (works, services) of their own production, as well as from the leasing of property.</a:t>
            </a:r>
            <a:endParaRPr lang="ru-RU" sz="1400" dirty="0">
              <a:solidFill>
                <a:srgbClr val="002060"/>
              </a:solidFill>
              <a:latin typeface="Times New Roman" pitchFamily="18" charset="0"/>
              <a:cs typeface="Times New Roman" pitchFamily="18" charset="0"/>
            </a:endParaRPr>
          </a:p>
        </p:txBody>
      </p:sp>
      <p:sp>
        <p:nvSpPr>
          <p:cNvPr id="2" name="Прямоугольник 1"/>
          <p:cNvSpPr/>
          <p:nvPr/>
        </p:nvSpPr>
        <p:spPr>
          <a:xfrm>
            <a:off x="2286000" y="3105835"/>
            <a:ext cx="4572000" cy="646331"/>
          </a:xfrm>
          <a:prstGeom prst="rect">
            <a:avLst/>
          </a:prstGeom>
        </p:spPr>
        <p:txBody>
          <a:bodyPr>
            <a:spAutoFit/>
          </a:bodyPr>
          <a:lstStyle/>
          <a:p>
            <a:r>
              <a:rPr lang="ru-RU" dirty="0"/>
              <a:t/>
            </a:r>
            <a:br>
              <a:rPr lang="ru-RU" dirty="0"/>
            </a:br>
            <a:endParaRPr lang="ru-RU" dirty="0"/>
          </a:p>
        </p:txBody>
      </p:sp>
      <p:pic>
        <p:nvPicPr>
          <p:cNvPr id="2052" name="Picture 4" descr="Картинки по запросу фото изготовления мебели"/>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2530" y="425873"/>
            <a:ext cx="3946940" cy="236816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Картинки по запросу фото по заключению сделок"/>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6370" y="3388354"/>
            <a:ext cx="3891522" cy="294126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Картинки по запросу фото по заключению сделок"/>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27984" y="3429000"/>
            <a:ext cx="4260397" cy="2924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1979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476672"/>
            <a:ext cx="7488832" cy="648072"/>
          </a:xfrm>
          <a:ln>
            <a:solidFill>
              <a:schemeClr val="accent2"/>
            </a:solidFill>
          </a:ln>
        </p:spPr>
        <p:txBody>
          <a:bodyPr>
            <a:normAutofit/>
          </a:bodyPr>
          <a:lstStyle/>
          <a:p>
            <a:pPr algn="ctr"/>
            <a:r>
              <a:rPr lang="ru-RU" sz="2000" dirty="0" smtClean="0">
                <a:latin typeface="Times New Roman" panose="02020603050405020304" pitchFamily="18" charset="0"/>
                <a:cs typeface="Times New Roman" panose="02020603050405020304" pitchFamily="18" charset="0"/>
              </a:rPr>
              <a:t>ОБЪЕКТЫ НЕДВИЖИМОСТИ</a:t>
            </a:r>
            <a:endParaRPr lang="ru-RU" sz="2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971599" y="1268760"/>
            <a:ext cx="7776865" cy="4772603"/>
          </a:xfrm>
        </p:spPr>
        <p:txBody>
          <a:bodyPr/>
          <a:lstStyle/>
          <a:p>
            <a:pPr marL="0" indent="0">
              <a:spcBef>
                <a:spcPts val="0"/>
              </a:spcBef>
              <a:buNone/>
            </a:pPr>
            <a:r>
              <a:rPr lang="ru-RU" sz="1400" dirty="0" smtClean="0">
                <a:latin typeface="Times New Roman" pitchFamily="18" charset="0"/>
                <a:cs typeface="Times New Roman" pitchFamily="18" charset="0"/>
              </a:rPr>
              <a:t>	</a:t>
            </a:r>
            <a:r>
              <a:rPr lang="ru-RU" sz="1400" dirty="0" smtClean="0">
                <a:solidFill>
                  <a:srgbClr val="002060"/>
                </a:solidFill>
                <a:latin typeface="Times New Roman" pitchFamily="18" charset="0"/>
                <a:cs typeface="Times New Roman" pitchFamily="18" charset="0"/>
              </a:rPr>
              <a:t>Целью деятельности Мостовского районного исполнительного комитета в вопросах управления государственной собственностью является повышение эффективности использования государственного имущества, вовлечение в хозяйственный оборот неиспользуемых и неэффективно используемых объектов недвижимости.</a:t>
            </a:r>
          </a:p>
          <a:p>
            <a:pPr marL="0" indent="0">
              <a:spcBef>
                <a:spcPts val="0"/>
              </a:spcBef>
              <a:buNone/>
            </a:pPr>
            <a:r>
              <a:rPr lang="ru-RU" sz="1400" dirty="0" smtClean="0">
                <a:solidFill>
                  <a:srgbClr val="002060"/>
                </a:solidFill>
                <a:latin typeface="Times New Roman" pitchFamily="18" charset="0"/>
                <a:cs typeface="Times New Roman" pitchFamily="18" charset="0"/>
              </a:rPr>
              <a:t>	Основными способами вовлечения в хозяйственный оборот являются</a:t>
            </a:r>
            <a:r>
              <a:rPr lang="en-US" sz="1400" dirty="0" smtClean="0">
                <a:solidFill>
                  <a:srgbClr val="002060"/>
                </a:solidFill>
                <a:latin typeface="Times New Roman" pitchFamily="18" charset="0"/>
                <a:cs typeface="Times New Roman" pitchFamily="18" charset="0"/>
              </a:rPr>
              <a:t>:</a:t>
            </a:r>
            <a:r>
              <a:rPr lang="ru-RU" sz="1400" dirty="0" smtClean="0">
                <a:solidFill>
                  <a:srgbClr val="002060"/>
                </a:solidFill>
                <a:latin typeface="Times New Roman" pitchFamily="18" charset="0"/>
                <a:cs typeface="Times New Roman" pitchFamily="18" charset="0"/>
              </a:rPr>
              <a:t> продажа, передача в безвозмездное пользование и сдача в аренду недвижимого имущества.</a:t>
            </a:r>
          </a:p>
          <a:p>
            <a:pPr marL="0" indent="0">
              <a:spcBef>
                <a:spcPts val="0"/>
              </a:spcBef>
              <a:buNone/>
            </a:pPr>
            <a:r>
              <a:rPr lang="ru-RU" sz="1400" dirty="0" smtClean="0">
                <a:solidFill>
                  <a:srgbClr val="002060"/>
                </a:solidFill>
                <a:latin typeface="Times New Roman" pitchFamily="18" charset="0"/>
                <a:cs typeface="Times New Roman" pitchFamily="18" charset="0"/>
              </a:rPr>
              <a:t>Информация о проводимых аукционах по продаже объектов, о наличии неиспользуемых и неэффективно используемых объектов регулярно размещается в средствах массовой информации, на сайте Мостовского райисполкома и Гродненского областного исполнительного комитета.</a:t>
            </a:r>
          </a:p>
          <a:p>
            <a:pPr marL="0" indent="0">
              <a:spcBef>
                <a:spcPts val="0"/>
              </a:spcBef>
              <a:buNone/>
            </a:pPr>
            <a:r>
              <a:rPr lang="ru-RU" sz="1400" dirty="0" smtClean="0">
                <a:solidFill>
                  <a:srgbClr val="002060"/>
                </a:solidFill>
                <a:latin typeface="Times New Roman" pitchFamily="18" charset="0"/>
                <a:cs typeface="Times New Roman" pitchFamily="18" charset="0"/>
              </a:rPr>
              <a:t>	В соответствии с действующим  законодательством Республики Беларусь государственное имущество может быть предоставлено в безвозмездное пользование с условием создания рабочих мест, а также для организации оказании бытовых услуг населению в сельской местности.</a:t>
            </a:r>
          </a:p>
          <a:p>
            <a:pPr marL="0" indent="0">
              <a:spcBef>
                <a:spcPts val="0"/>
              </a:spcBef>
              <a:buNone/>
            </a:pPr>
            <a:r>
              <a:rPr lang="ru-RU" sz="1400" dirty="0" smtClean="0">
                <a:solidFill>
                  <a:srgbClr val="002060"/>
                </a:solidFill>
                <a:latin typeface="Times New Roman" pitchFamily="18" charset="0"/>
                <a:cs typeface="Times New Roman" pitchFamily="18" charset="0"/>
              </a:rPr>
              <a:t>	С учетом достаточно высокой степени открытости экономики района первостепенной задачей является создание благоприятных условий иностранным инвесторам для внедрения прогрессивных и передовых технологий при реконструкции действующих предприятий и организации новых производств.</a:t>
            </a:r>
          </a:p>
          <a:p>
            <a:pPr marL="0" indent="0">
              <a:spcBef>
                <a:spcPts val="0"/>
              </a:spcBef>
              <a:buNone/>
            </a:pPr>
            <a:r>
              <a:rPr lang="ru-RU" sz="1400" dirty="0" smtClean="0">
                <a:solidFill>
                  <a:srgbClr val="002060"/>
                </a:solidFill>
                <a:latin typeface="Times New Roman" pitchFamily="18" charset="0"/>
                <a:cs typeface="Times New Roman" pitchFamily="18" charset="0"/>
              </a:rPr>
              <a:t>	Готовы рассматривать инвестиционные проекты по строительству торговли и общественного питания, социальной сферы на ландшафтно-реконструируемых территориях, бытового обслуживания, производству и переработке сельскохозяйственной продукции и т.д.</a:t>
            </a:r>
            <a:endParaRPr lang="ru-RU" sz="1400" dirty="0">
              <a:solidFill>
                <a:srgbClr val="002060"/>
              </a:solidFill>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8BCC6208-3A36-480D-8EFD-95EA8B354965}" type="slidenum">
              <a:rPr lang="en-US" smtClean="0"/>
              <a:pPr>
                <a:defRPr/>
              </a:pPr>
              <a:t>24</a:t>
            </a:fld>
            <a:endParaRPr lang="en-US" dirty="0"/>
          </a:p>
        </p:txBody>
      </p:sp>
    </p:spTree>
    <p:extLst>
      <p:ext uri="{BB962C8B-B14F-4D97-AF65-F5344CB8AC3E}">
        <p14:creationId xmlns:p14="http://schemas.microsoft.com/office/powerpoint/2010/main" val="1545408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476672"/>
            <a:ext cx="7488832" cy="648072"/>
          </a:xfrm>
          <a:ln>
            <a:solidFill>
              <a:schemeClr val="accent2"/>
            </a:solidFill>
          </a:ln>
        </p:spPr>
        <p:txBody>
          <a:bodyPr>
            <a:normAutofit/>
          </a:bodyPr>
          <a:lstStyle/>
          <a:p>
            <a:pPr algn="ctr"/>
            <a:r>
              <a:rPr lang="en-US" sz="2000" dirty="0"/>
              <a:t>OBJECTS OF THE REAL ESTATE</a:t>
            </a:r>
            <a:endParaRPr lang="ru-RU" sz="2000" dirty="0"/>
          </a:p>
        </p:txBody>
      </p:sp>
      <p:sp>
        <p:nvSpPr>
          <p:cNvPr id="3" name="Объект 2"/>
          <p:cNvSpPr>
            <a:spLocks noGrp="1"/>
          </p:cNvSpPr>
          <p:nvPr>
            <p:ph idx="1"/>
          </p:nvPr>
        </p:nvSpPr>
        <p:spPr>
          <a:xfrm>
            <a:off x="971599" y="1268760"/>
            <a:ext cx="7776865" cy="4772603"/>
          </a:xfrm>
        </p:spPr>
        <p:txBody>
          <a:bodyPr/>
          <a:lstStyle/>
          <a:p>
            <a:pPr marL="0" indent="0">
              <a:spcBef>
                <a:spcPts val="0"/>
              </a:spcBef>
              <a:buNone/>
            </a:pPr>
            <a:r>
              <a:rPr lang="ru-RU" sz="1400" dirty="0" smtClean="0">
                <a:latin typeface="Times New Roman" pitchFamily="18" charset="0"/>
                <a:cs typeface="Times New Roman" pitchFamily="18" charset="0"/>
              </a:rPr>
              <a:t>	</a:t>
            </a:r>
            <a:r>
              <a:rPr lang="en-US" sz="1400" dirty="0">
                <a:solidFill>
                  <a:srgbClr val="002060"/>
                </a:solidFill>
                <a:latin typeface="Times New Roman" pitchFamily="18" charset="0"/>
                <a:cs typeface="Times New Roman" pitchFamily="18" charset="0"/>
              </a:rPr>
              <a:t>The purpose of the </a:t>
            </a:r>
            <a:r>
              <a:rPr lang="en-US" sz="1400" dirty="0" err="1" smtClean="0">
                <a:solidFill>
                  <a:srgbClr val="002060"/>
                </a:solidFill>
                <a:latin typeface="Times New Roman" pitchFamily="18" charset="0"/>
                <a:cs typeface="Times New Roman" pitchFamily="18" charset="0"/>
              </a:rPr>
              <a:t>Mosty</a:t>
            </a:r>
            <a:r>
              <a:rPr lang="en-US" sz="1400" dirty="0" smtClean="0">
                <a:solidFill>
                  <a:srgbClr val="002060"/>
                </a:solidFill>
                <a:latin typeface="Times New Roman" pitchFamily="18" charset="0"/>
                <a:cs typeface="Times New Roman" pitchFamily="18" charset="0"/>
              </a:rPr>
              <a:t> </a:t>
            </a:r>
            <a:r>
              <a:rPr lang="en-US" sz="1400" dirty="0">
                <a:solidFill>
                  <a:srgbClr val="002060"/>
                </a:solidFill>
                <a:latin typeface="Times New Roman" pitchFamily="18" charset="0"/>
                <a:cs typeface="Times New Roman" pitchFamily="18" charset="0"/>
              </a:rPr>
              <a:t>district executive committee in the management of state property is to increase the efficiency of the use of state property, the involvement in the economic circulation of unused and inefficiently used real estate.</a:t>
            </a:r>
          </a:p>
          <a:p>
            <a:pPr marL="0" indent="0">
              <a:spcBef>
                <a:spcPts val="0"/>
              </a:spcBef>
              <a:buNone/>
            </a:pPr>
            <a:r>
              <a:rPr lang="en-US" sz="1400" dirty="0">
                <a:solidFill>
                  <a:srgbClr val="002060"/>
                </a:solidFill>
                <a:latin typeface="Times New Roman" pitchFamily="18" charset="0"/>
                <a:cs typeface="Times New Roman" pitchFamily="18" charset="0"/>
              </a:rPr>
              <a:t>The main ways to engage in economic turnover are: sale, transfer for free use and rental of real estate.</a:t>
            </a:r>
          </a:p>
          <a:p>
            <a:pPr marL="0" indent="0">
              <a:spcBef>
                <a:spcPts val="0"/>
              </a:spcBef>
              <a:buNone/>
            </a:pPr>
            <a:r>
              <a:rPr lang="en-US" sz="1400" dirty="0">
                <a:solidFill>
                  <a:srgbClr val="002060"/>
                </a:solidFill>
                <a:latin typeface="Times New Roman" pitchFamily="18" charset="0"/>
                <a:cs typeface="Times New Roman" pitchFamily="18" charset="0"/>
              </a:rPr>
              <a:t>Information on ongoing auctions for the sale of objects, on the availability of unused and inefficiently used facilities is regularly placed in the media, on the website of the </a:t>
            </a:r>
            <a:r>
              <a:rPr lang="en-US" sz="1400" dirty="0" err="1" smtClean="0">
                <a:solidFill>
                  <a:srgbClr val="002060"/>
                </a:solidFill>
                <a:latin typeface="Times New Roman" pitchFamily="18" charset="0"/>
                <a:cs typeface="Times New Roman" pitchFamily="18" charset="0"/>
              </a:rPr>
              <a:t>Mosty</a:t>
            </a:r>
            <a:r>
              <a:rPr lang="en-US" sz="1400" dirty="0" smtClean="0">
                <a:solidFill>
                  <a:srgbClr val="002060"/>
                </a:solidFill>
                <a:latin typeface="Times New Roman" pitchFamily="18" charset="0"/>
                <a:cs typeface="Times New Roman" pitchFamily="18" charset="0"/>
              </a:rPr>
              <a:t> </a:t>
            </a:r>
            <a:r>
              <a:rPr lang="en-US" sz="1400" dirty="0">
                <a:solidFill>
                  <a:srgbClr val="002060"/>
                </a:solidFill>
                <a:latin typeface="Times New Roman" pitchFamily="18" charset="0"/>
                <a:cs typeface="Times New Roman" pitchFamily="18" charset="0"/>
              </a:rPr>
              <a:t>District Executive Committee and the Grodno Regional Executive Committee.</a:t>
            </a:r>
          </a:p>
          <a:p>
            <a:pPr marL="0" indent="0">
              <a:spcBef>
                <a:spcPts val="0"/>
              </a:spcBef>
              <a:buNone/>
            </a:pPr>
            <a:r>
              <a:rPr lang="en-US" sz="1400" dirty="0">
                <a:solidFill>
                  <a:srgbClr val="002060"/>
                </a:solidFill>
                <a:latin typeface="Times New Roman" pitchFamily="18" charset="0"/>
                <a:cs typeface="Times New Roman" pitchFamily="18" charset="0"/>
              </a:rPr>
              <a:t>In accordance with the current legislation of the Republic of Belarus, state property can be provided for free use with the condition of creating jobs, as well as organizing the provision of public services to the population in rural areas.</a:t>
            </a:r>
          </a:p>
          <a:p>
            <a:pPr marL="0" indent="0">
              <a:spcBef>
                <a:spcPts val="0"/>
              </a:spcBef>
              <a:buNone/>
            </a:pPr>
            <a:r>
              <a:rPr lang="en-US" sz="1400" dirty="0">
                <a:solidFill>
                  <a:srgbClr val="002060"/>
                </a:solidFill>
                <a:latin typeface="Times New Roman" pitchFamily="18" charset="0"/>
                <a:cs typeface="Times New Roman" pitchFamily="18" charset="0"/>
              </a:rPr>
              <a:t>Given the rather high degree of openness of the region's economy, the first priority is to create favorable conditions for foreign investors to introduce advanced and advanced technologies in the reconstruction of existing enterprises and the organization of new industries.</a:t>
            </a:r>
          </a:p>
          <a:p>
            <a:pPr marL="0" indent="0">
              <a:spcBef>
                <a:spcPts val="0"/>
              </a:spcBef>
              <a:buNone/>
            </a:pPr>
            <a:r>
              <a:rPr lang="en-US" sz="1400" dirty="0">
                <a:solidFill>
                  <a:srgbClr val="002060"/>
                </a:solidFill>
                <a:latin typeface="Times New Roman" pitchFamily="18" charset="0"/>
                <a:cs typeface="Times New Roman" pitchFamily="18" charset="0"/>
              </a:rPr>
              <a:t>Are ready to consider investment projects on construction of trade and public catering, social sphere on landscape-reconstructed territories, consumer services, manufacture and processing of agricultural production, etc.</a:t>
            </a:r>
            <a:endParaRPr lang="ru-RU" sz="1400" dirty="0">
              <a:solidFill>
                <a:srgbClr val="002060"/>
              </a:solidFill>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8BCC6208-3A36-480D-8EFD-95EA8B354965}" type="slidenum">
              <a:rPr lang="en-US" smtClean="0"/>
              <a:pPr>
                <a:defRPr/>
              </a:pPr>
              <a:t>25</a:t>
            </a:fld>
            <a:endParaRPr lang="en-US" dirty="0"/>
          </a:p>
        </p:txBody>
      </p:sp>
    </p:spTree>
    <p:extLst>
      <p:ext uri="{BB962C8B-B14F-4D97-AF65-F5344CB8AC3E}">
        <p14:creationId xmlns:p14="http://schemas.microsoft.com/office/powerpoint/2010/main" val="25222775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476672"/>
            <a:ext cx="8568952" cy="3168352"/>
          </a:xfrm>
        </p:spPr>
        <p:txBody>
          <a:bodyPr>
            <a:normAutofit fontScale="25000" lnSpcReduction="20000"/>
          </a:bodyPr>
          <a:lstStyle/>
          <a:p>
            <a:pPr marL="0" indent="0" algn="ctr">
              <a:buNone/>
            </a:pPr>
            <a:endParaRPr lang="ru-RU" sz="3600" dirty="0" smtClean="0"/>
          </a:p>
          <a:p>
            <a:pPr marL="0" indent="0" algn="ctr">
              <a:buNone/>
            </a:pPr>
            <a:endParaRPr lang="ru-RU" sz="3600" dirty="0" smtClean="0"/>
          </a:p>
          <a:p>
            <a:pPr marL="0" indent="0" algn="ctr">
              <a:buNone/>
            </a:pPr>
            <a:r>
              <a:rPr lang="ru-RU" sz="11200" dirty="0" smtClean="0">
                <a:solidFill>
                  <a:srgbClr val="002060"/>
                </a:solidFill>
                <a:latin typeface="Times New Roman" panose="02020603050405020304" pitchFamily="18" charset="0"/>
                <a:cs typeface="Times New Roman" panose="02020603050405020304" pitchFamily="18" charset="0"/>
              </a:rPr>
              <a:t>ПЕРЕЧЕНЬ</a:t>
            </a:r>
            <a:r>
              <a:rPr lang="ru-RU" sz="11200" dirty="0">
                <a:solidFill>
                  <a:srgbClr val="002060"/>
                </a:solidFill>
                <a:latin typeface="Times New Roman" panose="02020603050405020304" pitchFamily="18" charset="0"/>
                <a:cs typeface="Times New Roman" panose="02020603050405020304" pitchFamily="18" charset="0"/>
              </a:rPr>
              <a:t/>
            </a:r>
            <a:br>
              <a:rPr lang="ru-RU" sz="11200" dirty="0">
                <a:solidFill>
                  <a:srgbClr val="002060"/>
                </a:solidFill>
                <a:latin typeface="Times New Roman" panose="02020603050405020304" pitchFamily="18" charset="0"/>
                <a:cs typeface="Times New Roman" panose="02020603050405020304" pitchFamily="18" charset="0"/>
              </a:rPr>
            </a:br>
            <a:r>
              <a:rPr lang="ru-RU" sz="11200" dirty="0">
                <a:solidFill>
                  <a:srgbClr val="002060"/>
                </a:solidFill>
                <a:latin typeface="Times New Roman" panose="02020603050405020304" pitchFamily="18" charset="0"/>
                <a:cs typeface="Times New Roman" panose="02020603050405020304" pitchFamily="18" charset="0"/>
              </a:rPr>
              <a:t>НЕИСПОЛЬЗУЕМОГО</a:t>
            </a:r>
            <a:br>
              <a:rPr lang="ru-RU" sz="11200" dirty="0">
                <a:solidFill>
                  <a:srgbClr val="002060"/>
                </a:solidFill>
                <a:latin typeface="Times New Roman" panose="02020603050405020304" pitchFamily="18" charset="0"/>
                <a:cs typeface="Times New Roman" panose="02020603050405020304" pitchFamily="18" charset="0"/>
              </a:rPr>
            </a:br>
            <a:r>
              <a:rPr lang="ru-RU" sz="11200" dirty="0" smtClean="0">
                <a:solidFill>
                  <a:srgbClr val="002060"/>
                </a:solidFill>
                <a:latin typeface="Times New Roman" panose="02020603050405020304" pitchFamily="18" charset="0"/>
                <a:cs typeface="Times New Roman" panose="02020603050405020304" pitchFamily="18" charset="0"/>
              </a:rPr>
              <a:t>ГОСУДАРСТВЕННОГО</a:t>
            </a:r>
            <a:r>
              <a:rPr lang="ru-RU" sz="11200" dirty="0">
                <a:solidFill>
                  <a:srgbClr val="002060"/>
                </a:solidFill>
                <a:latin typeface="Times New Roman" panose="02020603050405020304" pitchFamily="18" charset="0"/>
                <a:cs typeface="Times New Roman" panose="02020603050405020304" pitchFamily="18" charset="0"/>
              </a:rPr>
              <a:t/>
            </a:r>
            <a:br>
              <a:rPr lang="ru-RU" sz="11200" dirty="0">
                <a:solidFill>
                  <a:srgbClr val="002060"/>
                </a:solidFill>
                <a:latin typeface="Times New Roman" panose="02020603050405020304" pitchFamily="18" charset="0"/>
                <a:cs typeface="Times New Roman" panose="02020603050405020304" pitchFamily="18" charset="0"/>
              </a:rPr>
            </a:br>
            <a:r>
              <a:rPr lang="ru-RU" sz="11200" dirty="0">
                <a:solidFill>
                  <a:srgbClr val="002060"/>
                </a:solidFill>
                <a:latin typeface="Times New Roman" panose="02020603050405020304" pitchFamily="18" charset="0"/>
                <a:cs typeface="Times New Roman" panose="02020603050405020304" pitchFamily="18" charset="0"/>
              </a:rPr>
              <a:t>ИМУЩЕСТВА,</a:t>
            </a:r>
            <a:br>
              <a:rPr lang="ru-RU" sz="11200" dirty="0">
                <a:solidFill>
                  <a:srgbClr val="002060"/>
                </a:solidFill>
                <a:latin typeface="Times New Roman" panose="02020603050405020304" pitchFamily="18" charset="0"/>
                <a:cs typeface="Times New Roman" panose="02020603050405020304" pitchFamily="18" charset="0"/>
              </a:rPr>
            </a:br>
            <a:r>
              <a:rPr lang="ru-RU" sz="11200" dirty="0">
                <a:solidFill>
                  <a:srgbClr val="002060"/>
                </a:solidFill>
                <a:latin typeface="Times New Roman" panose="02020603050405020304" pitchFamily="18" charset="0"/>
                <a:cs typeface="Times New Roman" panose="02020603050405020304" pitchFamily="18" charset="0"/>
              </a:rPr>
              <a:t>ПОДЛЕЖАЩЕГО</a:t>
            </a:r>
            <a:br>
              <a:rPr lang="ru-RU" sz="11200" dirty="0">
                <a:solidFill>
                  <a:srgbClr val="002060"/>
                </a:solidFill>
                <a:latin typeface="Times New Roman" panose="02020603050405020304" pitchFamily="18" charset="0"/>
                <a:cs typeface="Times New Roman" panose="02020603050405020304" pitchFamily="18" charset="0"/>
              </a:rPr>
            </a:br>
            <a:r>
              <a:rPr lang="ru-RU" sz="11200" dirty="0" smtClean="0">
                <a:solidFill>
                  <a:srgbClr val="002060"/>
                </a:solidFill>
                <a:latin typeface="Times New Roman" panose="02020603050405020304" pitchFamily="18" charset="0"/>
                <a:cs typeface="Times New Roman" panose="02020603050405020304" pitchFamily="18" charset="0"/>
              </a:rPr>
              <a:t>ПРОДАЖЕ</a:t>
            </a:r>
          </a:p>
          <a:p>
            <a:pPr marL="0" indent="0" algn="ctr">
              <a:buNone/>
            </a:pPr>
            <a:endParaRPr lang="ru-RU" sz="3600" dirty="0"/>
          </a:p>
          <a:p>
            <a:pPr marL="0" indent="0" algn="ctr">
              <a:buNone/>
            </a:pPr>
            <a:r>
              <a:rPr lang="ru-RU" sz="3600" dirty="0"/>
              <a:t/>
            </a:r>
            <a:br>
              <a:rPr lang="ru-RU" sz="3600" dirty="0"/>
            </a:br>
            <a:r>
              <a:rPr lang="ru-RU" sz="3600" dirty="0"/>
              <a:t/>
            </a:r>
            <a:br>
              <a:rPr lang="ru-RU" sz="3600" dirty="0"/>
            </a:br>
            <a:endParaRPr lang="ru-RU" sz="3600" dirty="0">
              <a:latin typeface="Times New Roman" pitchFamily="18" charset="0"/>
              <a:cs typeface="Times New Roman" pitchFamily="18" charset="0"/>
            </a:endParaRPr>
          </a:p>
        </p:txBody>
      </p:sp>
      <p:sp>
        <p:nvSpPr>
          <p:cNvPr id="4" name="Прямоугольник 3"/>
          <p:cNvSpPr/>
          <p:nvPr/>
        </p:nvSpPr>
        <p:spPr>
          <a:xfrm>
            <a:off x="1727684" y="4005064"/>
            <a:ext cx="5760640" cy="954107"/>
          </a:xfrm>
          <a:prstGeom prst="rect">
            <a:avLst/>
          </a:prstGeom>
        </p:spPr>
        <p:txBody>
          <a:bodyPr wrap="square">
            <a:spAutoFit/>
          </a:bodyPr>
          <a:lstStyle/>
          <a:p>
            <a:pPr marL="0" indent="0" algn="ctr">
              <a:buNone/>
            </a:pPr>
            <a:r>
              <a:rPr lang="en-US" sz="2800" dirty="0">
                <a:solidFill>
                  <a:srgbClr val="002060"/>
                </a:solidFill>
              </a:rPr>
              <a:t>LIST </a:t>
            </a:r>
            <a:endParaRPr lang="ru-RU" sz="2800" dirty="0">
              <a:solidFill>
                <a:srgbClr val="002060"/>
              </a:solidFill>
            </a:endParaRPr>
          </a:p>
          <a:p>
            <a:pPr marL="0" indent="0" algn="ctr">
              <a:buNone/>
            </a:pPr>
            <a:r>
              <a:rPr lang="en-US" sz="2800" dirty="0">
                <a:solidFill>
                  <a:srgbClr val="002060"/>
                </a:solidFill>
              </a:rPr>
              <a:t>UNUSED STATE PROPERTY</a:t>
            </a:r>
            <a:endParaRPr lang="ru-RU" sz="2800" dirty="0">
              <a:solidFill>
                <a:srgbClr val="002060"/>
              </a:solidFill>
            </a:endParaRPr>
          </a:p>
        </p:txBody>
      </p:sp>
      <p:pic>
        <p:nvPicPr>
          <p:cNvPr id="8200" name="Picture 8" descr="Картинки по запросу фото земельных участков"/>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55335"/>
            <a:ext cx="2088232" cy="1970712"/>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Картинки по запросу фото земельных участков"/>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47017" y="5085184"/>
            <a:ext cx="2463608" cy="1618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0769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475870F1-72DF-47F4-B318-99075AC37914}" type="slidenum">
              <a:rPr lang="en-US" smtClean="0"/>
              <a:pPr>
                <a:defRPr/>
              </a:pPr>
              <a:t>27</a:t>
            </a:fld>
            <a:endParaRPr lang="en-US" dirty="0"/>
          </a:p>
        </p:txBody>
      </p:sp>
      <p:graphicFrame>
        <p:nvGraphicFramePr>
          <p:cNvPr id="3" name="Таблица 2"/>
          <p:cNvGraphicFramePr>
            <a:graphicFrameLocks noGrp="1"/>
          </p:cNvGraphicFramePr>
          <p:nvPr>
            <p:extLst/>
          </p:nvPr>
        </p:nvGraphicFramePr>
        <p:xfrm>
          <a:off x="2782210" y="66748"/>
          <a:ext cx="6314603" cy="6812078"/>
        </p:xfrm>
        <a:graphic>
          <a:graphicData uri="http://schemas.openxmlformats.org/drawingml/2006/table">
            <a:tbl>
              <a:tblPr/>
              <a:tblGrid>
                <a:gridCol w="273838"/>
                <a:gridCol w="2909719"/>
                <a:gridCol w="3131046"/>
              </a:tblGrid>
              <a:tr h="5328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Адрес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Мостовский район, </a:t>
                      </a:r>
                      <a:r>
                        <a:rPr kumimoji="0" lang="ru-RU" sz="1200" b="0" i="0" u="none" strike="noStrike" cap="none" normalizeH="0" baseline="0" dirty="0" err="1" smtClean="0">
                          <a:ln>
                            <a:noFill/>
                          </a:ln>
                          <a:solidFill>
                            <a:srgbClr val="002060"/>
                          </a:solidFill>
                          <a:effectLst/>
                          <a:latin typeface="Times New Roman" pitchFamily="18" charset="0"/>
                          <a:cs typeface="Times New Roman" panose="02020603050405020304" pitchFamily="18" charset="0"/>
                        </a:rPr>
                        <a:t>аг</a:t>
                      </a: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 </a:t>
                      </a:r>
                      <a:r>
                        <a:rPr kumimoji="0" lang="ru-RU" sz="1200" b="0" i="0" u="none" strike="noStrike" cap="none" normalizeH="0" baseline="0" dirty="0" err="1" smtClean="0">
                          <a:ln>
                            <a:noFill/>
                          </a:ln>
                          <a:solidFill>
                            <a:srgbClr val="002060"/>
                          </a:solidFill>
                          <a:effectLst/>
                          <a:latin typeface="Times New Roman" pitchFamily="18" charset="0"/>
                          <a:cs typeface="Times New Roman" panose="02020603050405020304" pitchFamily="18" charset="0"/>
                        </a:rPr>
                        <a:t>Глядовичи</a:t>
                      </a: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 ул. </a:t>
                      </a:r>
                      <a:r>
                        <a:rPr kumimoji="0" lang="ru-RU" sz="1200" b="0" i="0" u="none" strike="noStrike" cap="none" normalizeH="0" baseline="0" dirty="0" err="1" smtClean="0">
                          <a:ln>
                            <a:noFill/>
                          </a:ln>
                          <a:solidFill>
                            <a:srgbClr val="002060"/>
                          </a:solidFill>
                          <a:effectLst/>
                          <a:latin typeface="Times New Roman" pitchFamily="18" charset="0"/>
                          <a:cs typeface="Times New Roman" panose="02020603050405020304" pitchFamily="18" charset="0"/>
                        </a:rPr>
                        <a:t>Принеманская</a:t>
                      </a: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 д.3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700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Балансодержатель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Отдел образования, спорта и туризма Мостовского районного исполнительного комитета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6019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Инвентарный номер капитального строения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200" dirty="0" smtClean="0">
                          <a:solidFill>
                            <a:srgbClr val="002060"/>
                          </a:solidFill>
                          <a:latin typeface="Times New Roman" panose="02020603050405020304" pitchFamily="18" charset="0"/>
                          <a:cs typeface="Times New Roman" panose="02020603050405020304" pitchFamily="18" charset="0"/>
                        </a:rPr>
                        <a:t>412/С-25068, 412/С-25133, 412/С-25132 </a:t>
                      </a:r>
                      <a:endParaRPr kumimoji="0" lang="ru-RU" sz="12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5012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Общая площадь, кв. 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254,5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7073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Назначение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r>
                        <a:rPr lang="ru-RU" sz="1200" dirty="0" smtClean="0">
                          <a:solidFill>
                            <a:srgbClr val="002060"/>
                          </a:solidFill>
                          <a:latin typeface="Times New Roman" panose="02020603050405020304" pitchFamily="18" charset="0"/>
                          <a:cs typeface="Times New Roman" panose="02020603050405020304" pitchFamily="18" charset="0"/>
                        </a:rPr>
                        <a:t>Здание специализированное для образования и воспитания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5144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Год постройки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1978-1990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8353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Остаточная стоимость, руб.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43 834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678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Площадь земельного участка, га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0,2846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8353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Кадастровый номер земельного участка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424082701801000219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8353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Arial"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Дополнительная информация об объекте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ru-RU" sz="1200" dirty="0" smtClean="0">
                          <a:solidFill>
                            <a:srgbClr val="002060"/>
                          </a:solidFill>
                          <a:latin typeface="Times New Roman" panose="02020603050405020304" pitchFamily="18" charset="0"/>
                          <a:cs typeface="Times New Roman" panose="02020603050405020304" pitchFamily="18" charset="0"/>
                        </a:rPr>
                        <a:t>Имеются водопроводная сеть, канализационная сеть</a:t>
                      </a:r>
                      <a:endParaRPr lang="en-US" sz="1200" dirty="0" smtClean="0">
                        <a:solidFill>
                          <a:srgbClr val="002060"/>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pic>
        <p:nvPicPr>
          <p:cNvPr id="4" name="Picture 7" descr="Глядовичи 1"/>
          <p:cNvPicPr>
            <a:picLocks noChangeAspect="1" noChangeArrowheads="1"/>
          </p:cNvPicPr>
          <p:nvPr/>
        </p:nvPicPr>
        <p:blipFill>
          <a:blip r:embed="rId2"/>
          <a:srcRect/>
          <a:stretch>
            <a:fillRect/>
          </a:stretch>
        </p:blipFill>
        <p:spPr bwMode="auto">
          <a:xfrm>
            <a:off x="23475" y="66748"/>
            <a:ext cx="2758735" cy="2014966"/>
          </a:xfrm>
          <a:prstGeom prst="rect">
            <a:avLst/>
          </a:prstGeom>
          <a:noFill/>
          <a:ln w="9525">
            <a:noFill/>
            <a:miter lim="800000"/>
            <a:headEnd/>
            <a:tailEnd/>
          </a:ln>
        </p:spPr>
      </p:pic>
      <p:pic>
        <p:nvPicPr>
          <p:cNvPr id="5" name="Picture 11"/>
          <p:cNvPicPr>
            <a:picLocks noChangeAspect="1" noChangeArrowheads="1"/>
          </p:cNvPicPr>
          <p:nvPr/>
        </p:nvPicPr>
        <p:blipFill>
          <a:blip r:embed="rId3"/>
          <a:srcRect/>
          <a:stretch>
            <a:fillRect/>
          </a:stretch>
        </p:blipFill>
        <p:spPr bwMode="auto">
          <a:xfrm>
            <a:off x="23475" y="2155466"/>
            <a:ext cx="2767835" cy="2232247"/>
          </a:xfrm>
          <a:prstGeom prst="rect">
            <a:avLst/>
          </a:prstGeom>
          <a:noFill/>
          <a:ln w="9525">
            <a:noFill/>
            <a:miter lim="800000"/>
            <a:headEnd/>
            <a:tailEnd/>
          </a:ln>
        </p:spPr>
      </p:pic>
      <p:pic>
        <p:nvPicPr>
          <p:cNvPr id="6" name="Picture 13"/>
          <p:cNvPicPr>
            <a:picLocks noChangeAspect="1" noChangeArrowheads="1"/>
          </p:cNvPicPr>
          <p:nvPr/>
        </p:nvPicPr>
        <p:blipFill>
          <a:blip r:embed="rId4"/>
          <a:srcRect/>
          <a:stretch>
            <a:fillRect/>
          </a:stretch>
        </p:blipFill>
        <p:spPr bwMode="auto">
          <a:xfrm>
            <a:off x="14375" y="4461465"/>
            <a:ext cx="2733699" cy="2417360"/>
          </a:xfrm>
          <a:prstGeom prst="rect">
            <a:avLst/>
          </a:prstGeom>
          <a:noFill/>
          <a:ln w="9525">
            <a:noFill/>
            <a:miter lim="800000"/>
            <a:headEnd/>
            <a:tailEnd/>
          </a:ln>
        </p:spPr>
      </p:pic>
    </p:spTree>
    <p:extLst>
      <p:ext uri="{BB962C8B-B14F-4D97-AF65-F5344CB8AC3E}">
        <p14:creationId xmlns:p14="http://schemas.microsoft.com/office/powerpoint/2010/main" val="37587105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475870F1-72DF-47F4-B318-99075AC37914}" type="slidenum">
              <a:rPr lang="en-US" smtClean="0"/>
              <a:pPr>
                <a:defRPr/>
              </a:pPr>
              <a:t>28</a:t>
            </a:fld>
            <a:endParaRPr lang="en-US" dirty="0"/>
          </a:p>
        </p:txBody>
      </p:sp>
      <p:graphicFrame>
        <p:nvGraphicFramePr>
          <p:cNvPr id="3" name="Таблица 2"/>
          <p:cNvGraphicFramePr>
            <a:graphicFrameLocks noGrp="1"/>
          </p:cNvGraphicFramePr>
          <p:nvPr>
            <p:extLst/>
          </p:nvPr>
        </p:nvGraphicFramePr>
        <p:xfrm>
          <a:off x="2782210" y="66748"/>
          <a:ext cx="6314603" cy="6812078"/>
        </p:xfrm>
        <a:graphic>
          <a:graphicData uri="http://schemas.openxmlformats.org/drawingml/2006/table">
            <a:tbl>
              <a:tblPr/>
              <a:tblGrid>
                <a:gridCol w="421638"/>
                <a:gridCol w="2761919"/>
                <a:gridCol w="3131046"/>
              </a:tblGrid>
              <a:tr h="5328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ADDRESS</a:t>
                      </a: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2060"/>
                          </a:solidFill>
                          <a:effectLst/>
                          <a:latin typeface="Times New Roman" pitchFamily="18" charset="0"/>
                          <a:cs typeface="Times New Roman" panose="02020603050405020304" pitchFamily="18" charset="0"/>
                        </a:rPr>
                        <a:t>Mosty</a:t>
                      </a:r>
                      <a:r>
                        <a:rPr kumimoji="0" lang="en-US"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 district, AG. </a:t>
                      </a:r>
                      <a:r>
                        <a:rPr kumimoji="0" lang="en-US" sz="1200" b="0" i="0" u="none" strike="noStrike" cap="none" normalizeH="0" baseline="0" dirty="0" err="1" smtClean="0">
                          <a:ln>
                            <a:noFill/>
                          </a:ln>
                          <a:solidFill>
                            <a:srgbClr val="002060"/>
                          </a:solidFill>
                          <a:effectLst/>
                          <a:latin typeface="Times New Roman" pitchFamily="18" charset="0"/>
                          <a:cs typeface="Times New Roman" panose="02020603050405020304" pitchFamily="18" charset="0"/>
                        </a:rPr>
                        <a:t>Glyadovichi</a:t>
                      </a:r>
                      <a:r>
                        <a:rPr kumimoji="0" lang="en-US"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 </a:t>
                      </a:r>
                      <a:r>
                        <a:rPr kumimoji="0" lang="en-US" sz="1200" b="0" i="0" u="none" strike="noStrike" cap="none" normalizeH="0" baseline="0" dirty="0" err="1" smtClean="0">
                          <a:ln>
                            <a:noFill/>
                          </a:ln>
                          <a:solidFill>
                            <a:srgbClr val="002060"/>
                          </a:solidFill>
                          <a:effectLst/>
                          <a:latin typeface="Times New Roman" pitchFamily="18" charset="0"/>
                          <a:cs typeface="Times New Roman" panose="02020603050405020304" pitchFamily="18" charset="0"/>
                        </a:rPr>
                        <a:t>Prinemanskaya</a:t>
                      </a:r>
                      <a:r>
                        <a:rPr kumimoji="0" lang="en-US"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 street, 7A</a:t>
                      </a:r>
                      <a:endPar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700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Owner</a:t>
                      </a: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The Department of education, sport and tourism of the </a:t>
                      </a:r>
                      <a:r>
                        <a:rPr kumimoji="0" lang="en-US" sz="1200" b="0" i="0" u="none" strike="noStrike" cap="none" normalizeH="0" baseline="0" dirty="0" err="1" smtClean="0">
                          <a:ln>
                            <a:noFill/>
                          </a:ln>
                          <a:solidFill>
                            <a:srgbClr val="002060"/>
                          </a:solidFill>
                          <a:effectLst/>
                          <a:latin typeface="Times New Roman" pitchFamily="18" charset="0"/>
                          <a:cs typeface="Times New Roman" panose="02020603050405020304" pitchFamily="18" charset="0"/>
                        </a:rPr>
                        <a:t>Mosty</a:t>
                      </a:r>
                      <a:r>
                        <a:rPr kumimoji="0" lang="en-US"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 district Executive Committee</a:t>
                      </a:r>
                      <a:endPar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6019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Inventory number of the capital structure</a:t>
                      </a: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200" dirty="0" smtClean="0">
                          <a:solidFill>
                            <a:srgbClr val="002060"/>
                          </a:solidFill>
                          <a:latin typeface="Times New Roman" panose="02020603050405020304" pitchFamily="18" charset="0"/>
                          <a:cs typeface="Times New Roman" panose="02020603050405020304" pitchFamily="18" charset="0"/>
                        </a:rPr>
                        <a:t>412/С-25068, 412/С-25133, 412/С-25132 </a:t>
                      </a:r>
                      <a:endParaRPr kumimoji="0" lang="ru-RU" sz="12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5012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Total area</a:t>
                      </a: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a:t>
                      </a:r>
                      <a:r>
                        <a:rPr kumimoji="0" lang="en-US" sz="12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sq.m</a:t>
                      </a: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a:t>
                      </a: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254,5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7073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Purpose of the building</a:t>
                      </a: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r>
                        <a:rPr lang="en-US" sz="1200" dirty="0" smtClean="0">
                          <a:solidFill>
                            <a:srgbClr val="002060"/>
                          </a:solidFill>
                          <a:latin typeface="Times New Roman" panose="02020603050405020304" pitchFamily="18" charset="0"/>
                          <a:cs typeface="Times New Roman" panose="02020603050405020304" pitchFamily="18" charset="0"/>
                        </a:rPr>
                        <a:t>The building is dedicated to education and training</a:t>
                      </a:r>
                      <a:endPar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5144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Year of construction</a:t>
                      </a: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1978-1990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8353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Residual value</a:t>
                      </a: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a:t>
                      </a: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rub.</a:t>
                      </a: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43 834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678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Land area, ha</a:t>
                      </a: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0,2846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8353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Cadastral number of the land plot</a:t>
                      </a: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424082701801000219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8353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cs typeface="Arial" charset="0"/>
                        </a:rPr>
                        <a:t>1</a:t>
                      </a:r>
                      <a:r>
                        <a:rPr kumimoji="0" lang="ru-RU" sz="1200" b="0" i="0" u="none" strike="noStrike" cap="none" normalizeH="0" baseline="0" dirty="0" smtClean="0">
                          <a:ln>
                            <a:noFill/>
                          </a:ln>
                          <a:solidFill>
                            <a:schemeClr val="bg1"/>
                          </a:solidFill>
                          <a:effectLst/>
                          <a:latin typeface="Arial"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Additional information about the object</a:t>
                      </a: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smtClean="0">
                          <a:solidFill>
                            <a:srgbClr val="002060"/>
                          </a:solidFill>
                          <a:latin typeface="Times New Roman" panose="02020603050405020304" pitchFamily="18" charset="0"/>
                          <a:cs typeface="Times New Roman" panose="02020603050405020304" pitchFamily="18" charset="0"/>
                        </a:rPr>
                        <a:t>Available water supply network, sewer network</a:t>
                      </a:r>
                      <a:endPar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pic>
        <p:nvPicPr>
          <p:cNvPr id="4" name="Picture 7" descr="Глядовичи 1"/>
          <p:cNvPicPr>
            <a:picLocks noChangeAspect="1" noChangeArrowheads="1"/>
          </p:cNvPicPr>
          <p:nvPr/>
        </p:nvPicPr>
        <p:blipFill>
          <a:blip r:embed="rId2"/>
          <a:srcRect/>
          <a:stretch>
            <a:fillRect/>
          </a:stretch>
        </p:blipFill>
        <p:spPr bwMode="auto">
          <a:xfrm>
            <a:off x="23475" y="66748"/>
            <a:ext cx="2758735" cy="2014966"/>
          </a:xfrm>
          <a:prstGeom prst="rect">
            <a:avLst/>
          </a:prstGeom>
          <a:noFill/>
          <a:ln w="9525">
            <a:noFill/>
            <a:miter lim="800000"/>
            <a:headEnd/>
            <a:tailEnd/>
          </a:ln>
        </p:spPr>
      </p:pic>
      <p:pic>
        <p:nvPicPr>
          <p:cNvPr id="5" name="Picture 11"/>
          <p:cNvPicPr>
            <a:picLocks noChangeAspect="1" noChangeArrowheads="1"/>
          </p:cNvPicPr>
          <p:nvPr/>
        </p:nvPicPr>
        <p:blipFill>
          <a:blip r:embed="rId3"/>
          <a:srcRect/>
          <a:stretch>
            <a:fillRect/>
          </a:stretch>
        </p:blipFill>
        <p:spPr bwMode="auto">
          <a:xfrm>
            <a:off x="23475" y="2155466"/>
            <a:ext cx="2767835" cy="2232247"/>
          </a:xfrm>
          <a:prstGeom prst="rect">
            <a:avLst/>
          </a:prstGeom>
          <a:noFill/>
          <a:ln w="9525">
            <a:noFill/>
            <a:miter lim="800000"/>
            <a:headEnd/>
            <a:tailEnd/>
          </a:ln>
        </p:spPr>
      </p:pic>
      <p:pic>
        <p:nvPicPr>
          <p:cNvPr id="6" name="Picture 13"/>
          <p:cNvPicPr>
            <a:picLocks noChangeAspect="1" noChangeArrowheads="1"/>
          </p:cNvPicPr>
          <p:nvPr/>
        </p:nvPicPr>
        <p:blipFill>
          <a:blip r:embed="rId4"/>
          <a:srcRect/>
          <a:stretch>
            <a:fillRect/>
          </a:stretch>
        </p:blipFill>
        <p:spPr bwMode="auto">
          <a:xfrm>
            <a:off x="14375" y="4461465"/>
            <a:ext cx="2733699" cy="2417360"/>
          </a:xfrm>
          <a:prstGeom prst="rect">
            <a:avLst/>
          </a:prstGeom>
          <a:noFill/>
          <a:ln w="9525">
            <a:noFill/>
            <a:miter lim="800000"/>
            <a:headEnd/>
            <a:tailEnd/>
          </a:ln>
        </p:spPr>
      </p:pic>
    </p:spTree>
    <p:extLst>
      <p:ext uri="{BB962C8B-B14F-4D97-AF65-F5344CB8AC3E}">
        <p14:creationId xmlns:p14="http://schemas.microsoft.com/office/powerpoint/2010/main" val="2063396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475870F1-72DF-47F4-B318-99075AC37914}" type="slidenum">
              <a:rPr lang="en-US" smtClean="0"/>
              <a:pPr>
                <a:defRPr/>
              </a:pPr>
              <a:t>29</a:t>
            </a:fld>
            <a:endParaRPr lang="en-US" dirty="0"/>
          </a:p>
        </p:txBody>
      </p:sp>
      <p:pic>
        <p:nvPicPr>
          <p:cNvPr id="3" name="Picture 6" descr="Голубы 1"/>
          <p:cNvPicPr>
            <a:picLocks noChangeAspect="1" noChangeArrowheads="1"/>
          </p:cNvPicPr>
          <p:nvPr/>
        </p:nvPicPr>
        <p:blipFill>
          <a:blip r:embed="rId2"/>
          <a:srcRect/>
          <a:stretch>
            <a:fillRect/>
          </a:stretch>
        </p:blipFill>
        <p:spPr bwMode="auto">
          <a:xfrm>
            <a:off x="73219" y="44623"/>
            <a:ext cx="2970496" cy="1944216"/>
          </a:xfrm>
          <a:prstGeom prst="rect">
            <a:avLst/>
          </a:prstGeom>
          <a:noFill/>
          <a:ln w="9525">
            <a:noFill/>
            <a:miter lim="800000"/>
            <a:headEnd/>
            <a:tailEnd/>
          </a:ln>
        </p:spPr>
      </p:pic>
      <p:pic>
        <p:nvPicPr>
          <p:cNvPr id="4" name="Picture 11"/>
          <p:cNvPicPr>
            <a:picLocks noChangeAspect="1" noChangeArrowheads="1"/>
          </p:cNvPicPr>
          <p:nvPr/>
        </p:nvPicPr>
        <p:blipFill>
          <a:blip r:embed="rId3"/>
          <a:srcRect/>
          <a:stretch>
            <a:fillRect/>
          </a:stretch>
        </p:blipFill>
        <p:spPr bwMode="auto">
          <a:xfrm>
            <a:off x="73219" y="2165885"/>
            <a:ext cx="2970496" cy="2215920"/>
          </a:xfrm>
          <a:prstGeom prst="rect">
            <a:avLst/>
          </a:prstGeom>
          <a:noFill/>
          <a:ln w="9525">
            <a:noFill/>
            <a:miter lim="800000"/>
            <a:headEnd/>
            <a:tailEnd/>
          </a:ln>
        </p:spPr>
      </p:pic>
      <p:pic>
        <p:nvPicPr>
          <p:cNvPr id="5" name="Picture 14"/>
          <p:cNvPicPr>
            <a:picLocks noChangeAspect="1" noChangeArrowheads="1"/>
          </p:cNvPicPr>
          <p:nvPr/>
        </p:nvPicPr>
        <p:blipFill>
          <a:blip r:embed="rId4"/>
          <a:srcRect/>
          <a:stretch>
            <a:fillRect/>
          </a:stretch>
        </p:blipFill>
        <p:spPr bwMode="auto">
          <a:xfrm>
            <a:off x="48582" y="4558851"/>
            <a:ext cx="3000583" cy="2182517"/>
          </a:xfrm>
          <a:prstGeom prst="rect">
            <a:avLst/>
          </a:prstGeom>
          <a:noFill/>
          <a:ln w="9525">
            <a:noFill/>
            <a:miter lim="800000"/>
            <a:headEnd/>
            <a:tailEnd/>
          </a:ln>
        </p:spPr>
      </p:pic>
      <p:graphicFrame>
        <p:nvGraphicFramePr>
          <p:cNvPr id="6" name="Таблица 5"/>
          <p:cNvGraphicFramePr>
            <a:graphicFrameLocks noGrp="1"/>
          </p:cNvGraphicFramePr>
          <p:nvPr>
            <p:extLst/>
          </p:nvPr>
        </p:nvGraphicFramePr>
        <p:xfrm>
          <a:off x="3076711" y="44623"/>
          <a:ext cx="6067289" cy="6813376"/>
        </p:xfrm>
        <a:graphic>
          <a:graphicData uri="http://schemas.openxmlformats.org/drawingml/2006/table">
            <a:tbl>
              <a:tblPr/>
              <a:tblGrid>
                <a:gridCol w="263113"/>
                <a:gridCol w="2795759"/>
                <a:gridCol w="3008417"/>
              </a:tblGrid>
              <a:tr h="4955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Адрес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rPr>
                        <a:t>Мостовский район, </a:t>
                      </a:r>
                      <a:r>
                        <a:rPr kumimoji="0" lang="ru-RU" sz="1200" b="0" i="0" u="none" strike="noStrike" cap="none" normalizeH="0" baseline="0" dirty="0" err="1" smtClean="0">
                          <a:ln>
                            <a:noFill/>
                          </a:ln>
                          <a:solidFill>
                            <a:srgbClr val="002060"/>
                          </a:solidFill>
                          <a:effectLst/>
                          <a:latin typeface="Times New Roman" pitchFamily="18" charset="0"/>
                        </a:rPr>
                        <a:t>д.Голубы</a:t>
                      </a:r>
                      <a:r>
                        <a:rPr kumimoji="0" lang="ru-RU" sz="1200" b="0" i="0" u="none" strike="noStrike" cap="none" normalizeH="0" baseline="0" dirty="0" smtClean="0">
                          <a:ln>
                            <a:noFill/>
                          </a:ln>
                          <a:solidFill>
                            <a:srgbClr val="002060"/>
                          </a:solidFill>
                          <a:effectLst/>
                          <a:latin typeface="Times New Roman" pitchFamily="18" charset="0"/>
                        </a:rPr>
                        <a:t>, </a:t>
                      </a:r>
                      <a:r>
                        <a:rPr kumimoji="0" lang="ru-RU" sz="1200" b="0" i="0" u="none" strike="noStrike" cap="none" normalizeH="0" baseline="0" dirty="0" err="1" smtClean="0">
                          <a:ln>
                            <a:noFill/>
                          </a:ln>
                          <a:solidFill>
                            <a:srgbClr val="002060"/>
                          </a:solidFill>
                          <a:effectLst/>
                          <a:latin typeface="Times New Roman" pitchFamily="18" charset="0"/>
                        </a:rPr>
                        <a:t>ул.Школьная</a:t>
                      </a:r>
                      <a:r>
                        <a:rPr kumimoji="0" lang="ru-RU" sz="1200" b="0" i="0" u="none" strike="noStrike" cap="none" normalizeH="0" baseline="0" dirty="0" smtClean="0">
                          <a:ln>
                            <a:noFill/>
                          </a:ln>
                          <a:solidFill>
                            <a:srgbClr val="002060"/>
                          </a:solidFill>
                          <a:effectLst/>
                          <a:latin typeface="Times New Roman" pitchFamily="18" charset="0"/>
                        </a:rPr>
                        <a:t>,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74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Балансодержатель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rPr>
                        <a:t>Отдел образования, спорта и туризма Мостовского районного исполнительного комитета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6056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Инвентарный номер капитального строения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200" dirty="0" smtClean="0">
                          <a:solidFill>
                            <a:srgbClr val="002060"/>
                          </a:solidFill>
                          <a:latin typeface="Times New Roman" panose="02020603050405020304" pitchFamily="18" charset="0"/>
                          <a:cs typeface="Times New Roman" panose="02020603050405020304" pitchFamily="18" charset="0"/>
                        </a:rPr>
                        <a:t>412/С-24804, 412/С-26398, 412/С-26399 </a:t>
                      </a:r>
                      <a:endParaRPr kumimoji="0" lang="ru-RU" sz="12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5043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Общая площадь, кв. 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1877,0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7117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Назначение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r>
                        <a:rPr lang="ru-RU" sz="1200" dirty="0" smtClean="0">
                          <a:solidFill>
                            <a:srgbClr val="002060"/>
                          </a:solidFill>
                          <a:latin typeface="Times New Roman" panose="02020603050405020304" pitchFamily="18" charset="0"/>
                          <a:cs typeface="Times New Roman" panose="02020603050405020304" pitchFamily="18" charset="0"/>
                        </a:rPr>
                        <a:t>Здание специализированное для образования и воспитания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5175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Год постройки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1977-2006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8405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Остаточная стоимость, руб.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36 662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6821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Площадь земельного участка, га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2,0737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8405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Кадастровый номер земельного участка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be-BY" sz="1200" dirty="0" smtClean="0">
                          <a:solidFill>
                            <a:srgbClr val="002060"/>
                          </a:solidFill>
                          <a:latin typeface="Times New Roman" panose="02020603050405020304" pitchFamily="18" charset="0"/>
                          <a:cs typeface="Times New Roman" panose="02020603050405020304" pitchFamily="18" charset="0"/>
                        </a:rPr>
                        <a:t>424080801601000098</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8405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Arial"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Дополнительная информация об объекте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ru-RU" sz="1200" dirty="0" smtClean="0">
                          <a:solidFill>
                            <a:srgbClr val="002060"/>
                          </a:solidFill>
                          <a:latin typeface="Times New Roman" panose="02020603050405020304" pitchFamily="18" charset="0"/>
                          <a:cs typeface="Times New Roman" panose="02020603050405020304" pitchFamily="18" charset="0"/>
                        </a:rPr>
                        <a:t>Имеются водопроводная сеть, канализационная сеть</a:t>
                      </a:r>
                      <a:endParaRPr lang="en-US" sz="1200" dirty="0" smtClean="0">
                        <a:solidFill>
                          <a:srgbClr val="002060"/>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Tree>
    <p:extLst>
      <p:ext uri="{BB962C8B-B14F-4D97-AF65-F5344CB8AC3E}">
        <p14:creationId xmlns:p14="http://schemas.microsoft.com/office/powerpoint/2010/main" val="129455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Прямоугольник 7"/>
          <p:cNvSpPr/>
          <p:nvPr/>
        </p:nvSpPr>
        <p:spPr>
          <a:xfrm>
            <a:off x="468313" y="1927225"/>
            <a:ext cx="3598862" cy="4103688"/>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a:p>
        </p:txBody>
      </p:sp>
      <p:sp>
        <p:nvSpPr>
          <p:cNvPr id="6" name="Прямоугольник 5"/>
          <p:cNvSpPr/>
          <p:nvPr/>
        </p:nvSpPr>
        <p:spPr>
          <a:xfrm>
            <a:off x="395537" y="309288"/>
            <a:ext cx="7200800" cy="503237"/>
          </a:xfrm>
          <a:prstGeom prst="rect">
            <a:avLst/>
          </a:prstGeom>
          <a:solidFill>
            <a:schemeClr val="accent1">
              <a:lumMod val="20000"/>
              <a:lumOff val="80000"/>
            </a:schemeClr>
          </a:solidFill>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000" dirty="0">
                <a:solidFill>
                  <a:srgbClr val="000066"/>
                </a:solidFill>
                <a:latin typeface="Times New Roman" panose="02020603050405020304" pitchFamily="18" charset="0"/>
                <a:cs typeface="Times New Roman" panose="02020603050405020304" pitchFamily="18" charset="0"/>
              </a:rPr>
              <a:t>BRIEF </a:t>
            </a:r>
            <a:r>
              <a:rPr lang="en-US" sz="2000" dirty="0" smtClean="0">
                <a:solidFill>
                  <a:srgbClr val="000066"/>
                </a:solidFill>
                <a:latin typeface="Times New Roman" panose="02020603050405020304" pitchFamily="18" charset="0"/>
                <a:cs typeface="Times New Roman" panose="02020603050405020304" pitchFamily="18" charset="0"/>
              </a:rPr>
              <a:t>DESCRIPTION </a:t>
            </a:r>
            <a:r>
              <a:rPr lang="en-US" sz="2000" dirty="0">
                <a:solidFill>
                  <a:srgbClr val="000066"/>
                </a:solidFill>
                <a:latin typeface="Times New Roman" panose="02020603050405020304" pitchFamily="18" charset="0"/>
                <a:cs typeface="Times New Roman" panose="02020603050405020304" pitchFamily="18" charset="0"/>
              </a:rPr>
              <a:t>OF </a:t>
            </a:r>
            <a:r>
              <a:rPr lang="en-US" sz="2000" dirty="0" smtClean="0">
                <a:solidFill>
                  <a:srgbClr val="000066"/>
                </a:solidFill>
                <a:latin typeface="Times New Roman" panose="02020603050405020304" pitchFamily="18" charset="0"/>
                <a:cs typeface="Times New Roman" panose="02020603050405020304" pitchFamily="18" charset="0"/>
              </a:rPr>
              <a:t>MOSTY </a:t>
            </a:r>
            <a:r>
              <a:rPr lang="en-US" sz="2000" dirty="0">
                <a:solidFill>
                  <a:srgbClr val="000066"/>
                </a:solidFill>
                <a:latin typeface="Times New Roman" panose="02020603050405020304" pitchFamily="18" charset="0"/>
                <a:cs typeface="Times New Roman" panose="02020603050405020304" pitchFamily="18" charset="0"/>
              </a:rPr>
              <a:t>DISTRICT</a:t>
            </a:r>
            <a:endParaRPr lang="ru-RU" sz="2000" dirty="0">
              <a:solidFill>
                <a:srgbClr val="000066"/>
              </a:solidFill>
              <a:latin typeface="Times New Roman" panose="02020603050405020304" pitchFamily="18" charset="0"/>
              <a:cs typeface="Times New Roman" panose="02020603050405020304" pitchFamily="18" charset="0"/>
            </a:endParaRPr>
          </a:p>
        </p:txBody>
      </p:sp>
      <p:sp>
        <p:nvSpPr>
          <p:cNvPr id="14340" name="Объект 2"/>
          <p:cNvSpPr>
            <a:spLocks noGrp="1"/>
          </p:cNvSpPr>
          <p:nvPr>
            <p:ph idx="1"/>
          </p:nvPr>
        </p:nvSpPr>
        <p:spPr>
          <a:xfrm>
            <a:off x="827088" y="2654300"/>
            <a:ext cx="1955800" cy="1389063"/>
          </a:xfrm>
        </p:spPr>
        <p:txBody>
          <a:bodyPr/>
          <a:lstStyle/>
          <a:p>
            <a:pPr eaLnBrk="1" hangingPunct="1"/>
            <a:r>
              <a:rPr lang="ru-RU" sz="2000" smtClean="0">
                <a:latin typeface="Arial" charset="0"/>
                <a:cs typeface="Arial" charset="0"/>
              </a:rPr>
              <a:t>Фото</a:t>
            </a:r>
          </a:p>
        </p:txBody>
      </p:sp>
      <p:sp>
        <p:nvSpPr>
          <p:cNvPr id="4" name="Номер слайда 3"/>
          <p:cNvSpPr>
            <a:spLocks noGrp="1"/>
          </p:cNvSpPr>
          <p:nvPr>
            <p:ph type="sldNum" sz="quarter" idx="12"/>
          </p:nvPr>
        </p:nvSpPr>
        <p:spPr/>
        <p:txBody>
          <a:bodyPr/>
          <a:lstStyle/>
          <a:p>
            <a:pPr>
              <a:defRPr/>
            </a:pPr>
            <a:fld id="{7F9212B1-55CA-4F85-A834-29B6521D332A}" type="slidenum">
              <a:rPr lang="en-US"/>
              <a:pPr>
                <a:defRPr/>
              </a:pPr>
              <a:t>3</a:t>
            </a:fld>
            <a:endParaRPr lang="en-US" dirty="0"/>
          </a:p>
        </p:txBody>
      </p:sp>
      <p:sp>
        <p:nvSpPr>
          <p:cNvPr id="7" name="TextBox 6"/>
          <p:cNvSpPr txBox="1"/>
          <p:nvPr/>
        </p:nvSpPr>
        <p:spPr>
          <a:xfrm>
            <a:off x="4860032" y="1517823"/>
            <a:ext cx="3456384" cy="4185761"/>
          </a:xfrm>
          <a:prstGeom prst="rect">
            <a:avLst/>
          </a:prstGeom>
          <a:noFill/>
        </p:spPr>
        <p:txBody>
          <a:bodyPr wrap="square">
            <a:spAutoFit/>
          </a:bodyPr>
          <a:lstStyle/>
          <a:p>
            <a:pPr fontAlgn="auto">
              <a:spcBef>
                <a:spcPts val="0"/>
              </a:spcBef>
              <a:spcAft>
                <a:spcPts val="0"/>
              </a:spcAft>
              <a:defRPr/>
            </a:pPr>
            <a:r>
              <a:rPr lang="ru-RU" sz="1400" dirty="0" smtClean="0">
                <a:solidFill>
                  <a:srgbClr val="002060"/>
                </a:solidFill>
                <a:latin typeface="+mn-lt"/>
              </a:rPr>
              <a:t> </a:t>
            </a:r>
            <a:r>
              <a:rPr lang="en-US" sz="1400" dirty="0" err="1" smtClean="0">
                <a:solidFill>
                  <a:srgbClr val="002060"/>
                </a:solidFill>
              </a:rPr>
              <a:t>Mosty</a:t>
            </a:r>
            <a:r>
              <a:rPr lang="en-US" sz="1400" dirty="0" smtClean="0">
                <a:solidFill>
                  <a:srgbClr val="002060"/>
                </a:solidFill>
              </a:rPr>
              <a:t> </a:t>
            </a:r>
            <a:r>
              <a:rPr lang="en-US" sz="1400" dirty="0">
                <a:solidFill>
                  <a:srgbClr val="002060"/>
                </a:solidFill>
              </a:rPr>
              <a:t>district has a high investment attractiveness. Located in the western part of the Grodno region, covers an area of ​​1.4 thousand square meters. Kilometers, borders with Grodno, </a:t>
            </a:r>
            <a:r>
              <a:rPr lang="en-US" sz="1400" dirty="0" err="1">
                <a:solidFill>
                  <a:srgbClr val="002060"/>
                </a:solidFill>
              </a:rPr>
              <a:t>Berestovitsky</a:t>
            </a:r>
            <a:r>
              <a:rPr lang="en-US" sz="1400" dirty="0">
                <a:solidFill>
                  <a:srgbClr val="002060"/>
                </a:solidFill>
              </a:rPr>
              <a:t>, </a:t>
            </a:r>
            <a:r>
              <a:rPr lang="en-US" sz="1400" dirty="0" err="1">
                <a:solidFill>
                  <a:srgbClr val="002060"/>
                </a:solidFill>
              </a:rPr>
              <a:t>Volkovysk</a:t>
            </a:r>
            <a:r>
              <a:rPr lang="en-US" sz="1400" dirty="0">
                <a:solidFill>
                  <a:srgbClr val="002060"/>
                </a:solidFill>
              </a:rPr>
              <a:t>, </a:t>
            </a:r>
            <a:r>
              <a:rPr lang="en-US" sz="1400" dirty="0" err="1">
                <a:solidFill>
                  <a:srgbClr val="002060"/>
                </a:solidFill>
              </a:rPr>
              <a:t>Dyatlovo</a:t>
            </a:r>
            <a:r>
              <a:rPr lang="en-US" sz="1400" dirty="0">
                <a:solidFill>
                  <a:srgbClr val="002060"/>
                </a:solidFill>
              </a:rPr>
              <a:t>, </a:t>
            </a:r>
            <a:r>
              <a:rPr lang="en-US" sz="1400" dirty="0" err="1">
                <a:solidFill>
                  <a:srgbClr val="002060"/>
                </a:solidFill>
              </a:rPr>
              <a:t>Zelva</a:t>
            </a:r>
            <a:r>
              <a:rPr lang="en-US" sz="1400" dirty="0">
                <a:solidFill>
                  <a:srgbClr val="002060"/>
                </a:solidFill>
              </a:rPr>
              <a:t> and </a:t>
            </a:r>
            <a:r>
              <a:rPr lang="en-US" sz="1400" dirty="0" err="1">
                <a:solidFill>
                  <a:srgbClr val="002060"/>
                </a:solidFill>
              </a:rPr>
              <a:t>Shchuchin</a:t>
            </a:r>
            <a:r>
              <a:rPr lang="en-US" sz="1400" dirty="0">
                <a:solidFill>
                  <a:srgbClr val="002060"/>
                </a:solidFill>
              </a:rPr>
              <a:t> regions. In the administrative-territorial sense, the district is divided into 6 village councils. There are 28554 people living in the region, including 15883 people in </a:t>
            </a:r>
            <a:r>
              <a:rPr lang="en-US" sz="1400" dirty="0" err="1">
                <a:solidFill>
                  <a:srgbClr val="002060"/>
                </a:solidFill>
              </a:rPr>
              <a:t>Mosty</a:t>
            </a:r>
            <a:r>
              <a:rPr lang="en-US" sz="1400" dirty="0">
                <a:solidFill>
                  <a:srgbClr val="002060"/>
                </a:solidFill>
              </a:rPr>
              <a:t> and 12671 in rural areas. On the territory of the district there are railway lines </a:t>
            </a:r>
            <a:r>
              <a:rPr lang="en-US" sz="1400" dirty="0" err="1">
                <a:solidFill>
                  <a:srgbClr val="002060"/>
                </a:solidFill>
              </a:rPr>
              <a:t>Lida-Mosty-Volkovysk</a:t>
            </a:r>
            <a:r>
              <a:rPr lang="en-US" sz="1400" dirty="0">
                <a:solidFill>
                  <a:srgbClr val="002060"/>
                </a:solidFill>
              </a:rPr>
              <a:t> and Grodno-</a:t>
            </a:r>
            <a:r>
              <a:rPr lang="en-US" sz="1400" dirty="0" err="1">
                <a:solidFill>
                  <a:srgbClr val="002060"/>
                </a:solidFill>
              </a:rPr>
              <a:t>Mosty</a:t>
            </a:r>
            <a:r>
              <a:rPr lang="en-US" sz="1400" dirty="0">
                <a:solidFill>
                  <a:srgbClr val="002060"/>
                </a:solidFill>
              </a:rPr>
              <a:t>, motorways </a:t>
            </a:r>
            <a:r>
              <a:rPr lang="en-US" sz="1400" dirty="0" err="1">
                <a:solidFill>
                  <a:srgbClr val="002060"/>
                </a:solidFill>
              </a:rPr>
              <a:t>Shchuchin-Mosty-Volkovysk</a:t>
            </a:r>
            <a:r>
              <a:rPr lang="en-US" sz="1400" dirty="0">
                <a:solidFill>
                  <a:srgbClr val="002060"/>
                </a:solidFill>
              </a:rPr>
              <a:t>, </a:t>
            </a:r>
            <a:r>
              <a:rPr lang="en-US" sz="1400" dirty="0" err="1">
                <a:solidFill>
                  <a:srgbClr val="002060"/>
                </a:solidFill>
              </a:rPr>
              <a:t>Mosty-Slonim</a:t>
            </a:r>
            <a:r>
              <a:rPr lang="en-US" sz="1400" dirty="0">
                <a:solidFill>
                  <a:srgbClr val="002060"/>
                </a:solidFill>
              </a:rPr>
              <a:t>, </a:t>
            </a:r>
            <a:r>
              <a:rPr lang="en-US" sz="1400" dirty="0" err="1">
                <a:solidFill>
                  <a:srgbClr val="002060"/>
                </a:solidFill>
              </a:rPr>
              <a:t>Mosty</a:t>
            </a:r>
            <a:r>
              <a:rPr lang="en-US" sz="1400" dirty="0">
                <a:solidFill>
                  <a:srgbClr val="002060"/>
                </a:solidFill>
              </a:rPr>
              <a:t>-Grodno. The center of the district is </a:t>
            </a:r>
            <a:r>
              <a:rPr lang="en-US" sz="1400" dirty="0" err="1" smtClean="0">
                <a:solidFill>
                  <a:srgbClr val="002060"/>
                </a:solidFill>
              </a:rPr>
              <a:t>Mosty</a:t>
            </a:r>
            <a:r>
              <a:rPr lang="en-US" sz="1400" dirty="0" smtClean="0">
                <a:solidFill>
                  <a:srgbClr val="002060"/>
                </a:solidFill>
              </a:rPr>
              <a:t>. </a:t>
            </a:r>
            <a:r>
              <a:rPr lang="en-US" sz="1400" dirty="0">
                <a:solidFill>
                  <a:srgbClr val="002060"/>
                </a:solidFill>
              </a:rPr>
              <a:t>Belarusians (74.7%), Poles (18.7%), Russians (5.1%), Ukrainians (0.95%) and representatives of other nationalities (0.6%) live on the territory of the region.</a:t>
            </a:r>
            <a:endParaRPr lang="ru-RU" sz="1400" dirty="0">
              <a:latin typeface="+mn-lt"/>
            </a:endParaRPr>
          </a:p>
        </p:txBody>
      </p:sp>
      <p:pic>
        <p:nvPicPr>
          <p:cNvPr id="10" name="Рисунок 9" descr="Z:\Давыдик МО\Фото для Давыдик 26.05.2017 год\Беларусьбанк.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538" y="1268760"/>
            <a:ext cx="4032446" cy="2592712"/>
          </a:xfrm>
          <a:prstGeom prst="rect">
            <a:avLst/>
          </a:prstGeom>
          <a:ln>
            <a:noFill/>
          </a:ln>
          <a:effectLst>
            <a:outerShdw blurRad="292100" dist="139700" dir="2700000" algn="tl" rotWithShape="0">
              <a:srgbClr val="333333">
                <a:alpha val="65000"/>
              </a:srgbClr>
            </a:outerShdw>
          </a:effectLst>
        </p:spPr>
      </p:pic>
      <p:pic>
        <p:nvPicPr>
          <p:cNvPr id="12" name="Содержимое 13" descr="Z:\Отдел идеологии, культуры и по делам молодёжи\Зяблицева\SDC11357.JPG"/>
          <p:cNvPicPr>
            <a:picLocks/>
          </p:cNvPicPr>
          <p:nvPr/>
        </p:nvPicPr>
        <p:blipFill>
          <a:blip r:embed="rId4" cstate="email">
            <a:extLst>
              <a:ext uri="{28A0092B-C50C-407E-A947-70E740481C1C}">
                <a14:useLocalDpi xmlns:a14="http://schemas.microsoft.com/office/drawing/2010/main"/>
              </a:ext>
            </a:extLst>
          </a:blip>
          <a:srcRect r="-86"/>
          <a:stretch>
            <a:fillRect/>
          </a:stretch>
        </p:blipFill>
        <p:spPr bwMode="auto">
          <a:xfrm>
            <a:off x="395537" y="3861472"/>
            <a:ext cx="4032447" cy="26559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25141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475870F1-72DF-47F4-B318-99075AC37914}" type="slidenum">
              <a:rPr lang="en-US" smtClean="0"/>
              <a:pPr>
                <a:defRPr/>
              </a:pPr>
              <a:t>30</a:t>
            </a:fld>
            <a:endParaRPr lang="en-US" dirty="0"/>
          </a:p>
        </p:txBody>
      </p:sp>
      <p:pic>
        <p:nvPicPr>
          <p:cNvPr id="3" name="Picture 6" descr="Голубы 1"/>
          <p:cNvPicPr>
            <a:picLocks noChangeAspect="1" noChangeArrowheads="1"/>
          </p:cNvPicPr>
          <p:nvPr/>
        </p:nvPicPr>
        <p:blipFill>
          <a:blip r:embed="rId2"/>
          <a:srcRect/>
          <a:stretch>
            <a:fillRect/>
          </a:stretch>
        </p:blipFill>
        <p:spPr bwMode="auto">
          <a:xfrm>
            <a:off x="73219" y="44623"/>
            <a:ext cx="2970496" cy="1944216"/>
          </a:xfrm>
          <a:prstGeom prst="rect">
            <a:avLst/>
          </a:prstGeom>
          <a:noFill/>
          <a:ln w="9525">
            <a:noFill/>
            <a:miter lim="800000"/>
            <a:headEnd/>
            <a:tailEnd/>
          </a:ln>
        </p:spPr>
      </p:pic>
      <p:pic>
        <p:nvPicPr>
          <p:cNvPr id="4" name="Picture 11"/>
          <p:cNvPicPr>
            <a:picLocks noChangeAspect="1" noChangeArrowheads="1"/>
          </p:cNvPicPr>
          <p:nvPr/>
        </p:nvPicPr>
        <p:blipFill>
          <a:blip r:embed="rId3"/>
          <a:srcRect/>
          <a:stretch>
            <a:fillRect/>
          </a:stretch>
        </p:blipFill>
        <p:spPr bwMode="auto">
          <a:xfrm>
            <a:off x="73219" y="2165885"/>
            <a:ext cx="2970496" cy="2215920"/>
          </a:xfrm>
          <a:prstGeom prst="rect">
            <a:avLst/>
          </a:prstGeom>
          <a:noFill/>
          <a:ln w="9525">
            <a:noFill/>
            <a:miter lim="800000"/>
            <a:headEnd/>
            <a:tailEnd/>
          </a:ln>
        </p:spPr>
      </p:pic>
      <p:pic>
        <p:nvPicPr>
          <p:cNvPr id="5" name="Picture 14"/>
          <p:cNvPicPr>
            <a:picLocks noChangeAspect="1" noChangeArrowheads="1"/>
          </p:cNvPicPr>
          <p:nvPr/>
        </p:nvPicPr>
        <p:blipFill>
          <a:blip r:embed="rId4"/>
          <a:srcRect/>
          <a:stretch>
            <a:fillRect/>
          </a:stretch>
        </p:blipFill>
        <p:spPr bwMode="auto">
          <a:xfrm>
            <a:off x="48582" y="4558851"/>
            <a:ext cx="3000583" cy="2182517"/>
          </a:xfrm>
          <a:prstGeom prst="rect">
            <a:avLst/>
          </a:prstGeom>
          <a:noFill/>
          <a:ln w="9525">
            <a:noFill/>
            <a:miter lim="800000"/>
            <a:headEnd/>
            <a:tailEnd/>
          </a:ln>
        </p:spPr>
      </p:pic>
      <p:graphicFrame>
        <p:nvGraphicFramePr>
          <p:cNvPr id="6" name="Таблица 5"/>
          <p:cNvGraphicFramePr>
            <a:graphicFrameLocks noGrp="1"/>
          </p:cNvGraphicFramePr>
          <p:nvPr>
            <p:extLst/>
          </p:nvPr>
        </p:nvGraphicFramePr>
        <p:xfrm>
          <a:off x="3076711" y="44623"/>
          <a:ext cx="6067289" cy="6813376"/>
        </p:xfrm>
        <a:graphic>
          <a:graphicData uri="http://schemas.openxmlformats.org/drawingml/2006/table">
            <a:tbl>
              <a:tblPr/>
              <a:tblGrid>
                <a:gridCol w="263113"/>
                <a:gridCol w="2795759"/>
                <a:gridCol w="3008417"/>
              </a:tblGrid>
              <a:tr h="4955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ADDRESS</a:t>
                      </a: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err="1" smtClean="0">
                          <a:ln>
                            <a:noFill/>
                          </a:ln>
                          <a:solidFill>
                            <a:srgbClr val="002060"/>
                          </a:solidFill>
                          <a:effectLst/>
                          <a:latin typeface="Times New Roman" pitchFamily="18" charset="0"/>
                          <a:cs typeface="Times New Roman" panose="02020603050405020304" pitchFamily="18" charset="0"/>
                        </a:rPr>
                        <a:t>Mosty</a:t>
                      </a:r>
                      <a:r>
                        <a:rPr kumimoji="0" lang="en-US"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 district, </a:t>
                      </a:r>
                      <a:r>
                        <a:rPr kumimoji="0" lang="en-US" sz="1200" b="0" i="0" u="none" strike="noStrike" cap="none" normalizeH="0" baseline="0" dirty="0" err="1" smtClean="0">
                          <a:ln>
                            <a:noFill/>
                          </a:ln>
                          <a:solidFill>
                            <a:srgbClr val="002060"/>
                          </a:solidFill>
                          <a:effectLst/>
                          <a:latin typeface="Times New Roman" pitchFamily="18" charset="0"/>
                          <a:cs typeface="Times New Roman" panose="02020603050405020304" pitchFamily="18" charset="0"/>
                        </a:rPr>
                        <a:t>Goluby</a:t>
                      </a:r>
                      <a:r>
                        <a:rPr kumimoji="0" lang="en-US"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 </a:t>
                      </a:r>
                      <a:r>
                        <a:rPr kumimoji="0" lang="en-US" sz="1200" b="0" i="0" u="none" strike="noStrike" cap="none" normalizeH="0" baseline="0" dirty="0" err="1" smtClean="0">
                          <a:ln>
                            <a:noFill/>
                          </a:ln>
                          <a:solidFill>
                            <a:srgbClr val="002060"/>
                          </a:solidFill>
                          <a:effectLst/>
                          <a:latin typeface="Times New Roman" pitchFamily="18" charset="0"/>
                          <a:cs typeface="Times New Roman" panose="02020603050405020304" pitchFamily="18" charset="0"/>
                        </a:rPr>
                        <a:t>Shkolnaya</a:t>
                      </a:r>
                      <a:r>
                        <a:rPr kumimoji="0" lang="en-US"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 street, 7A</a:t>
                      </a:r>
                      <a:endPar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206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74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Owner</a:t>
                      </a: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The Department of education, sport and tourism of the </a:t>
                      </a:r>
                      <a:r>
                        <a:rPr kumimoji="0" lang="en-US" sz="1200" b="0" i="0" u="none" strike="noStrike" cap="none" normalizeH="0" baseline="0" dirty="0" err="1" smtClean="0">
                          <a:ln>
                            <a:noFill/>
                          </a:ln>
                          <a:solidFill>
                            <a:srgbClr val="002060"/>
                          </a:solidFill>
                          <a:effectLst/>
                          <a:latin typeface="Times New Roman" pitchFamily="18" charset="0"/>
                          <a:cs typeface="Times New Roman" panose="02020603050405020304" pitchFamily="18" charset="0"/>
                        </a:rPr>
                        <a:t>Mosty</a:t>
                      </a:r>
                      <a:r>
                        <a:rPr kumimoji="0" lang="en-US"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 district Executive Committee</a:t>
                      </a:r>
                      <a:endPar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6056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Inventory number of the capital structure</a:t>
                      </a: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200" dirty="0" smtClean="0">
                          <a:solidFill>
                            <a:srgbClr val="002060"/>
                          </a:solidFill>
                          <a:latin typeface="Times New Roman" panose="02020603050405020304" pitchFamily="18" charset="0"/>
                          <a:cs typeface="Times New Roman" panose="02020603050405020304" pitchFamily="18" charset="0"/>
                        </a:rPr>
                        <a:t>412/С-24804, 412/С-26398, 412/С-26399 </a:t>
                      </a:r>
                      <a:endParaRPr kumimoji="0" lang="ru-RU" sz="12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5043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total area</a:t>
                      </a: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a:t>
                      </a:r>
                      <a:r>
                        <a:rPr kumimoji="0" lang="en-US" sz="12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sq.m</a:t>
                      </a: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a:t>
                      </a: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1877,0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7117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Purpose of the building</a:t>
                      </a: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r>
                        <a:rPr lang="en-US" sz="1200" dirty="0" smtClean="0">
                          <a:solidFill>
                            <a:srgbClr val="002060"/>
                          </a:solidFill>
                          <a:latin typeface="Times New Roman" panose="02020603050405020304" pitchFamily="18" charset="0"/>
                          <a:cs typeface="Times New Roman" panose="02020603050405020304" pitchFamily="18" charset="0"/>
                        </a:rPr>
                        <a:t>The building is dedicated to education and training</a:t>
                      </a:r>
                      <a:endPar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5175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Year of construction</a:t>
                      </a: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1977-2006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8405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Residual value</a:t>
                      </a: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a:t>
                      </a: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rub.</a:t>
                      </a: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36 662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6821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Land area, ha</a:t>
                      </a: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2,0737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8405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Cadastral number of the land plot</a:t>
                      </a: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be-BY" sz="1200" dirty="0" smtClean="0">
                          <a:solidFill>
                            <a:srgbClr val="002060"/>
                          </a:solidFill>
                          <a:latin typeface="Times New Roman" panose="02020603050405020304" pitchFamily="18" charset="0"/>
                          <a:cs typeface="Times New Roman" panose="02020603050405020304" pitchFamily="18" charset="0"/>
                        </a:rPr>
                        <a:t>424080801601000098</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8405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Arial"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Additional information about the object</a:t>
                      </a: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smtClean="0">
                          <a:solidFill>
                            <a:srgbClr val="002060"/>
                          </a:solidFill>
                          <a:latin typeface="Times New Roman" panose="02020603050405020304" pitchFamily="18" charset="0"/>
                          <a:cs typeface="Times New Roman" panose="02020603050405020304" pitchFamily="18" charset="0"/>
                        </a:rPr>
                        <a:t>Available water supply network, sewer network</a:t>
                      </a:r>
                      <a:endPar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Tree>
    <p:extLst>
      <p:ext uri="{BB962C8B-B14F-4D97-AF65-F5344CB8AC3E}">
        <p14:creationId xmlns:p14="http://schemas.microsoft.com/office/powerpoint/2010/main" val="11976512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475870F1-72DF-47F4-B318-99075AC37914}" type="slidenum">
              <a:rPr lang="en-US" smtClean="0"/>
              <a:pPr>
                <a:defRPr/>
              </a:pPr>
              <a:t>31</a:t>
            </a:fld>
            <a:endParaRPr lang="en-US" dirty="0"/>
          </a:p>
        </p:txBody>
      </p:sp>
      <p:pic>
        <p:nvPicPr>
          <p:cNvPr id="3" name="Picture 8" descr="Озерки 2"/>
          <p:cNvPicPr>
            <a:picLocks noChangeAspect="1" noChangeArrowheads="1"/>
          </p:cNvPicPr>
          <p:nvPr/>
        </p:nvPicPr>
        <p:blipFill>
          <a:blip r:embed="rId2"/>
          <a:srcRect/>
          <a:stretch>
            <a:fillRect/>
          </a:stretch>
        </p:blipFill>
        <p:spPr bwMode="auto">
          <a:xfrm>
            <a:off x="22711" y="46156"/>
            <a:ext cx="2750124" cy="1960967"/>
          </a:xfrm>
          <a:prstGeom prst="rect">
            <a:avLst/>
          </a:prstGeom>
          <a:noFill/>
          <a:ln w="9525">
            <a:noFill/>
            <a:miter lim="800000"/>
            <a:headEnd/>
            <a:tailEnd/>
          </a:ln>
        </p:spPr>
      </p:pic>
      <p:pic>
        <p:nvPicPr>
          <p:cNvPr id="4" name="Picture 16"/>
          <p:cNvPicPr>
            <a:picLocks noChangeAspect="1" noChangeArrowheads="1"/>
          </p:cNvPicPr>
          <p:nvPr/>
        </p:nvPicPr>
        <p:blipFill>
          <a:blip r:embed="rId3"/>
          <a:srcRect/>
          <a:stretch>
            <a:fillRect/>
          </a:stretch>
        </p:blipFill>
        <p:spPr bwMode="auto">
          <a:xfrm>
            <a:off x="23745" y="2053281"/>
            <a:ext cx="2749090" cy="2219508"/>
          </a:xfrm>
          <a:prstGeom prst="rect">
            <a:avLst/>
          </a:prstGeom>
          <a:noFill/>
          <a:ln w="9525">
            <a:noFill/>
            <a:miter lim="800000"/>
            <a:headEnd/>
            <a:tailEnd/>
          </a:ln>
        </p:spPr>
      </p:pic>
      <p:pic>
        <p:nvPicPr>
          <p:cNvPr id="5" name="Picture 11"/>
          <p:cNvPicPr>
            <a:picLocks noChangeAspect="1" noChangeArrowheads="1"/>
          </p:cNvPicPr>
          <p:nvPr/>
        </p:nvPicPr>
        <p:blipFill>
          <a:blip r:embed="rId4"/>
          <a:srcRect/>
          <a:stretch>
            <a:fillRect/>
          </a:stretch>
        </p:blipFill>
        <p:spPr bwMode="auto">
          <a:xfrm>
            <a:off x="45760" y="4365104"/>
            <a:ext cx="2739299" cy="2400845"/>
          </a:xfrm>
          <a:prstGeom prst="rect">
            <a:avLst/>
          </a:prstGeom>
          <a:noFill/>
          <a:ln w="9525">
            <a:noFill/>
            <a:miter lim="800000"/>
            <a:headEnd/>
            <a:tailEnd/>
          </a:ln>
        </p:spPr>
      </p:pic>
      <p:graphicFrame>
        <p:nvGraphicFramePr>
          <p:cNvPr id="6" name="Таблица 5"/>
          <p:cNvGraphicFramePr>
            <a:graphicFrameLocks noGrp="1"/>
          </p:cNvGraphicFramePr>
          <p:nvPr>
            <p:extLst>
              <p:ext uri="{D42A27DB-BD31-4B8C-83A1-F6EECF244321}">
                <p14:modId xmlns:p14="http://schemas.microsoft.com/office/powerpoint/2010/main" val="838181789"/>
              </p:ext>
            </p:extLst>
          </p:nvPr>
        </p:nvGraphicFramePr>
        <p:xfrm>
          <a:off x="2843808" y="1"/>
          <a:ext cx="6300192" cy="6857998"/>
        </p:xfrm>
        <a:graphic>
          <a:graphicData uri="http://schemas.openxmlformats.org/drawingml/2006/table">
            <a:tbl>
              <a:tblPr/>
              <a:tblGrid>
                <a:gridCol w="241598"/>
                <a:gridCol w="2934693"/>
                <a:gridCol w="3123901"/>
              </a:tblGrid>
              <a:tr h="4950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Адрес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Мостовский район, </a:t>
                      </a:r>
                      <a:r>
                        <a:rPr kumimoji="0" lang="ru-RU" sz="1200" b="0" i="0" u="none" strike="noStrike" cap="none" normalizeH="0" baseline="0" dirty="0" err="1" smtClean="0">
                          <a:ln>
                            <a:noFill/>
                          </a:ln>
                          <a:solidFill>
                            <a:srgbClr val="002060"/>
                          </a:solidFill>
                          <a:effectLst/>
                          <a:latin typeface="Times New Roman" pitchFamily="18" charset="0"/>
                          <a:cs typeface="Times New Roman" panose="02020603050405020304" pitchFamily="18" charset="0"/>
                        </a:rPr>
                        <a:t>аг</a:t>
                      </a: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 Большие Озерки, ул. Садовая, д.1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803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Балансодержатель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Отдел образования, спорта и туризма Мостовского районного исполнительного комитета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6100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Инвентарный номер капитального строения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ru-RU" sz="1200" dirty="0" smtClean="0">
                          <a:solidFill>
                            <a:srgbClr val="002060"/>
                          </a:solidFill>
                          <a:latin typeface="Times New Roman" panose="02020603050405020304" pitchFamily="18" charset="0"/>
                          <a:cs typeface="Times New Roman" panose="02020603050405020304" pitchFamily="18" charset="0"/>
                        </a:rPr>
                        <a:t>412/С-23828, 412/С-25107, 412/С-25108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5079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Общая площадь, кв. 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495,6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716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Назначение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r>
                        <a:rPr lang="ru-RU" sz="1200" dirty="0" smtClean="0">
                          <a:solidFill>
                            <a:srgbClr val="002060"/>
                          </a:solidFill>
                          <a:latin typeface="Times New Roman" panose="02020603050405020304" pitchFamily="18" charset="0"/>
                          <a:cs typeface="Times New Roman" panose="02020603050405020304" pitchFamily="18" charset="0"/>
                        </a:rPr>
                        <a:t>Здание специализированное для образования и воспитания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5212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Год постройки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1990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8465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Остаточная стоимость, руб.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20 596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6870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Площадь земельного участка, га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0,4221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8465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Кадастровый номер земельного участка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be-BY" sz="1200" dirty="0" smtClean="0">
                          <a:solidFill>
                            <a:srgbClr val="002060"/>
                          </a:solidFill>
                          <a:latin typeface="Times New Roman" panose="02020603050405020304" pitchFamily="18" charset="0"/>
                          <a:cs typeface="Times New Roman" panose="02020603050405020304" pitchFamily="18" charset="0"/>
                        </a:rPr>
                        <a:t>42408470060100012</a:t>
                      </a:r>
                      <a:endPar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8465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Arial"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Дополнительная информация об объекте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ru-RU" sz="1200" dirty="0" smtClean="0">
                          <a:solidFill>
                            <a:srgbClr val="002060"/>
                          </a:solidFill>
                          <a:latin typeface="Times New Roman" panose="02020603050405020304" pitchFamily="18" charset="0"/>
                          <a:cs typeface="Times New Roman" panose="02020603050405020304" pitchFamily="18" charset="0"/>
                        </a:rPr>
                        <a:t>Имеются водопроводная сеть, канализационная сеть</a:t>
                      </a:r>
                      <a:endParaRPr lang="en-US" sz="1200" dirty="0" smtClean="0">
                        <a:solidFill>
                          <a:srgbClr val="002060"/>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Tree>
    <p:extLst>
      <p:ext uri="{BB962C8B-B14F-4D97-AF65-F5344CB8AC3E}">
        <p14:creationId xmlns:p14="http://schemas.microsoft.com/office/powerpoint/2010/main" val="33545382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475870F1-72DF-47F4-B318-99075AC37914}" type="slidenum">
              <a:rPr lang="en-US" smtClean="0"/>
              <a:pPr>
                <a:defRPr/>
              </a:pPr>
              <a:t>32</a:t>
            </a:fld>
            <a:endParaRPr lang="en-US" dirty="0"/>
          </a:p>
        </p:txBody>
      </p:sp>
      <p:pic>
        <p:nvPicPr>
          <p:cNvPr id="3" name="Picture 8" descr="Озерки 2"/>
          <p:cNvPicPr>
            <a:picLocks noChangeAspect="1" noChangeArrowheads="1"/>
          </p:cNvPicPr>
          <p:nvPr/>
        </p:nvPicPr>
        <p:blipFill>
          <a:blip r:embed="rId2"/>
          <a:srcRect/>
          <a:stretch>
            <a:fillRect/>
          </a:stretch>
        </p:blipFill>
        <p:spPr bwMode="auto">
          <a:xfrm>
            <a:off x="22711" y="46156"/>
            <a:ext cx="2750124" cy="1960967"/>
          </a:xfrm>
          <a:prstGeom prst="rect">
            <a:avLst/>
          </a:prstGeom>
          <a:noFill/>
          <a:ln w="9525">
            <a:noFill/>
            <a:miter lim="800000"/>
            <a:headEnd/>
            <a:tailEnd/>
          </a:ln>
        </p:spPr>
      </p:pic>
      <p:pic>
        <p:nvPicPr>
          <p:cNvPr id="4" name="Picture 16"/>
          <p:cNvPicPr>
            <a:picLocks noChangeAspect="1" noChangeArrowheads="1"/>
          </p:cNvPicPr>
          <p:nvPr/>
        </p:nvPicPr>
        <p:blipFill>
          <a:blip r:embed="rId3"/>
          <a:srcRect/>
          <a:stretch>
            <a:fillRect/>
          </a:stretch>
        </p:blipFill>
        <p:spPr bwMode="auto">
          <a:xfrm>
            <a:off x="23745" y="2053281"/>
            <a:ext cx="2749090" cy="2219508"/>
          </a:xfrm>
          <a:prstGeom prst="rect">
            <a:avLst/>
          </a:prstGeom>
          <a:noFill/>
          <a:ln w="9525">
            <a:noFill/>
            <a:miter lim="800000"/>
            <a:headEnd/>
            <a:tailEnd/>
          </a:ln>
        </p:spPr>
      </p:pic>
      <p:pic>
        <p:nvPicPr>
          <p:cNvPr id="5" name="Picture 11"/>
          <p:cNvPicPr>
            <a:picLocks noChangeAspect="1" noChangeArrowheads="1"/>
          </p:cNvPicPr>
          <p:nvPr/>
        </p:nvPicPr>
        <p:blipFill>
          <a:blip r:embed="rId4"/>
          <a:srcRect/>
          <a:stretch>
            <a:fillRect/>
          </a:stretch>
        </p:blipFill>
        <p:spPr bwMode="auto">
          <a:xfrm>
            <a:off x="45760" y="4365104"/>
            <a:ext cx="2739299" cy="2400845"/>
          </a:xfrm>
          <a:prstGeom prst="rect">
            <a:avLst/>
          </a:prstGeom>
          <a:noFill/>
          <a:ln w="9525">
            <a:noFill/>
            <a:miter lim="800000"/>
            <a:headEnd/>
            <a:tailEnd/>
          </a:ln>
        </p:spPr>
      </p:pic>
      <p:graphicFrame>
        <p:nvGraphicFramePr>
          <p:cNvPr id="6" name="Таблица 5"/>
          <p:cNvGraphicFramePr>
            <a:graphicFrameLocks noGrp="1"/>
          </p:cNvGraphicFramePr>
          <p:nvPr>
            <p:extLst>
              <p:ext uri="{D42A27DB-BD31-4B8C-83A1-F6EECF244321}">
                <p14:modId xmlns:p14="http://schemas.microsoft.com/office/powerpoint/2010/main" val="487599519"/>
              </p:ext>
            </p:extLst>
          </p:nvPr>
        </p:nvGraphicFramePr>
        <p:xfrm>
          <a:off x="2843808" y="1"/>
          <a:ext cx="6300192" cy="6857998"/>
        </p:xfrm>
        <a:graphic>
          <a:graphicData uri="http://schemas.openxmlformats.org/drawingml/2006/table">
            <a:tbl>
              <a:tblPr/>
              <a:tblGrid>
                <a:gridCol w="241598"/>
                <a:gridCol w="2934693"/>
                <a:gridCol w="3123901"/>
              </a:tblGrid>
              <a:tr h="4950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ADDRESS</a:t>
                      </a: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2060"/>
                          </a:solidFill>
                          <a:effectLst/>
                          <a:latin typeface="Times New Roman" pitchFamily="18" charset="0"/>
                          <a:cs typeface="Times New Roman" panose="02020603050405020304" pitchFamily="18" charset="0"/>
                        </a:rPr>
                        <a:t>Mosty</a:t>
                      </a:r>
                      <a:r>
                        <a:rPr kumimoji="0" lang="en-US"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 district, AG. Bolshie </a:t>
                      </a:r>
                      <a:r>
                        <a:rPr kumimoji="0" lang="en-US" sz="1200" b="0" i="0" u="none" strike="noStrike" cap="none" normalizeH="0" baseline="0" dirty="0" err="1" smtClean="0">
                          <a:ln>
                            <a:noFill/>
                          </a:ln>
                          <a:solidFill>
                            <a:srgbClr val="002060"/>
                          </a:solidFill>
                          <a:effectLst/>
                          <a:latin typeface="Times New Roman" pitchFamily="18" charset="0"/>
                          <a:cs typeface="Times New Roman" panose="02020603050405020304" pitchFamily="18" charset="0"/>
                        </a:rPr>
                        <a:t>Oziorki</a:t>
                      </a:r>
                      <a:r>
                        <a:rPr kumimoji="0" lang="en-US"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 </a:t>
                      </a:r>
                      <a:r>
                        <a:rPr kumimoji="0" lang="en-US" sz="1200" b="0" i="0" u="none" strike="noStrike" cap="none" normalizeH="0" baseline="0" dirty="0" err="1" smtClean="0">
                          <a:ln>
                            <a:noFill/>
                          </a:ln>
                          <a:solidFill>
                            <a:srgbClr val="002060"/>
                          </a:solidFill>
                          <a:effectLst/>
                          <a:latin typeface="Times New Roman" pitchFamily="18" charset="0"/>
                          <a:cs typeface="Times New Roman" panose="02020603050405020304" pitchFamily="18" charset="0"/>
                        </a:rPr>
                        <a:t>Sadovaya</a:t>
                      </a:r>
                      <a:r>
                        <a:rPr kumimoji="0" lang="en-US"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 str., 1</a:t>
                      </a:r>
                      <a:endPar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803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Owner</a:t>
                      </a: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The Department of education, sport and tourism of the </a:t>
                      </a:r>
                      <a:r>
                        <a:rPr kumimoji="0" lang="en-US" sz="1200" b="0" i="0" u="none" strike="noStrike" cap="none" normalizeH="0" baseline="0" dirty="0" err="1" smtClean="0">
                          <a:ln>
                            <a:noFill/>
                          </a:ln>
                          <a:solidFill>
                            <a:srgbClr val="002060"/>
                          </a:solidFill>
                          <a:effectLst/>
                          <a:latin typeface="Times New Roman" pitchFamily="18" charset="0"/>
                          <a:cs typeface="Times New Roman" panose="02020603050405020304" pitchFamily="18" charset="0"/>
                        </a:rPr>
                        <a:t>Mosty</a:t>
                      </a:r>
                      <a:r>
                        <a:rPr kumimoji="0" lang="en-US"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 district Executive Committee</a:t>
                      </a:r>
                      <a:endPar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6100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Inventory number of the capital structure</a:t>
                      </a: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ru-RU" sz="1200" dirty="0" smtClean="0">
                          <a:solidFill>
                            <a:srgbClr val="002060"/>
                          </a:solidFill>
                          <a:latin typeface="Times New Roman" panose="02020603050405020304" pitchFamily="18" charset="0"/>
                          <a:cs typeface="Times New Roman" panose="02020603050405020304" pitchFamily="18" charset="0"/>
                        </a:rPr>
                        <a:t>412/С-23828, 412/С-25107, 412/С-25108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5079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total area</a:t>
                      </a: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a:t>
                      </a:r>
                      <a:r>
                        <a:rPr kumimoji="0" lang="en-US" sz="12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sq.m</a:t>
                      </a: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a:t>
                      </a: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495,6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716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Purpose of the building</a:t>
                      </a: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r>
                        <a:rPr lang="en-US" sz="1200" dirty="0" smtClean="0">
                          <a:solidFill>
                            <a:srgbClr val="002060"/>
                          </a:solidFill>
                          <a:latin typeface="Times New Roman" panose="02020603050405020304" pitchFamily="18" charset="0"/>
                          <a:cs typeface="Times New Roman" panose="02020603050405020304" pitchFamily="18" charset="0"/>
                        </a:rPr>
                        <a:t>The building is dedicated to education and training</a:t>
                      </a:r>
                      <a:endPar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5212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Year of construction</a:t>
                      </a: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1990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8465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Residual value</a:t>
                      </a: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a:t>
                      </a: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rub.</a:t>
                      </a: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2060"/>
                          </a:solidFill>
                          <a:effectLst/>
                          <a:latin typeface="Times New Roman" pitchFamily="18" charset="0"/>
                          <a:cs typeface="Times New Roman" panose="02020603050405020304" pitchFamily="18" charset="0"/>
                        </a:rPr>
                        <a:t>20 596</a:t>
                      </a:r>
                      <a:endPar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6870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Land area, ha</a:t>
                      </a: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0,4221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8465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Cadastral number of the land plot</a:t>
                      </a: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be-BY" sz="1200" dirty="0" smtClean="0">
                          <a:solidFill>
                            <a:srgbClr val="002060"/>
                          </a:solidFill>
                          <a:latin typeface="Times New Roman" panose="02020603050405020304" pitchFamily="18" charset="0"/>
                          <a:cs typeface="Times New Roman" panose="02020603050405020304" pitchFamily="18" charset="0"/>
                        </a:rPr>
                        <a:t>42408470060100012</a:t>
                      </a:r>
                      <a:endPar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8465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Arial"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Additional information about the object</a:t>
                      </a: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smtClean="0">
                          <a:solidFill>
                            <a:srgbClr val="002060"/>
                          </a:solidFill>
                          <a:latin typeface="Times New Roman" panose="02020603050405020304" pitchFamily="18" charset="0"/>
                          <a:cs typeface="Times New Roman" panose="02020603050405020304" pitchFamily="18" charset="0"/>
                        </a:rPr>
                        <a:t>Available water supply network, sewer network</a:t>
                      </a:r>
                      <a:endPar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Tree>
    <p:extLst>
      <p:ext uri="{BB962C8B-B14F-4D97-AF65-F5344CB8AC3E}">
        <p14:creationId xmlns:p14="http://schemas.microsoft.com/office/powerpoint/2010/main" val="35759732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475870F1-72DF-47F4-B318-99075AC37914}" type="slidenum">
              <a:rPr lang="en-US" smtClean="0"/>
              <a:pPr>
                <a:defRPr/>
              </a:pPr>
              <a:t>33</a:t>
            </a:fld>
            <a:endParaRPr lang="en-US" dirty="0"/>
          </a:p>
        </p:txBody>
      </p:sp>
      <p:pic>
        <p:nvPicPr>
          <p:cNvPr id="3" name="Picture 7" descr="Здание бани 1"/>
          <p:cNvPicPr>
            <a:picLocks noChangeAspect="1" noChangeArrowheads="1"/>
          </p:cNvPicPr>
          <p:nvPr/>
        </p:nvPicPr>
        <p:blipFill>
          <a:blip r:embed="rId2"/>
          <a:srcRect/>
          <a:stretch>
            <a:fillRect/>
          </a:stretch>
        </p:blipFill>
        <p:spPr bwMode="auto">
          <a:xfrm>
            <a:off x="32887" y="44624"/>
            <a:ext cx="2807236" cy="2014215"/>
          </a:xfrm>
          <a:prstGeom prst="rect">
            <a:avLst/>
          </a:prstGeom>
          <a:noFill/>
          <a:ln w="9525">
            <a:noFill/>
            <a:miter lim="800000"/>
            <a:headEnd/>
            <a:tailEnd/>
          </a:ln>
        </p:spPr>
      </p:pic>
      <p:pic>
        <p:nvPicPr>
          <p:cNvPr id="4" name="Picture 12"/>
          <p:cNvPicPr>
            <a:picLocks noChangeAspect="1" noChangeArrowheads="1"/>
          </p:cNvPicPr>
          <p:nvPr/>
        </p:nvPicPr>
        <p:blipFill>
          <a:blip r:embed="rId3"/>
          <a:srcRect/>
          <a:stretch>
            <a:fillRect/>
          </a:stretch>
        </p:blipFill>
        <p:spPr bwMode="auto">
          <a:xfrm>
            <a:off x="320381" y="2078109"/>
            <a:ext cx="2235395" cy="2669355"/>
          </a:xfrm>
          <a:prstGeom prst="rect">
            <a:avLst/>
          </a:prstGeom>
          <a:noFill/>
        </p:spPr>
      </p:pic>
      <p:pic>
        <p:nvPicPr>
          <p:cNvPr id="5" name="Picture 9"/>
          <p:cNvPicPr>
            <a:picLocks noChangeAspect="1" noChangeArrowheads="1"/>
          </p:cNvPicPr>
          <p:nvPr/>
        </p:nvPicPr>
        <p:blipFill>
          <a:blip r:embed="rId4"/>
          <a:srcRect/>
          <a:stretch>
            <a:fillRect/>
          </a:stretch>
        </p:blipFill>
        <p:spPr bwMode="auto">
          <a:xfrm>
            <a:off x="50467" y="4797152"/>
            <a:ext cx="2789654" cy="1952583"/>
          </a:xfrm>
          <a:prstGeom prst="rect">
            <a:avLst/>
          </a:prstGeom>
          <a:noFill/>
        </p:spPr>
      </p:pic>
      <p:graphicFrame>
        <p:nvGraphicFramePr>
          <p:cNvPr id="6" name="Таблица 5"/>
          <p:cNvGraphicFramePr>
            <a:graphicFrameLocks noGrp="1"/>
          </p:cNvGraphicFramePr>
          <p:nvPr>
            <p:extLst/>
          </p:nvPr>
        </p:nvGraphicFramePr>
        <p:xfrm>
          <a:off x="2840122" y="44626"/>
          <a:ext cx="6303879" cy="6827077"/>
        </p:xfrm>
        <a:graphic>
          <a:graphicData uri="http://schemas.openxmlformats.org/drawingml/2006/table">
            <a:tbl>
              <a:tblPr/>
              <a:tblGrid>
                <a:gridCol w="241740"/>
                <a:gridCol w="2936409"/>
                <a:gridCol w="3125730"/>
              </a:tblGrid>
              <a:tr h="6263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Адрес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ru-RU" sz="1200" dirty="0" smtClean="0">
                          <a:solidFill>
                            <a:srgbClr val="002060"/>
                          </a:solidFill>
                          <a:latin typeface="Times New Roman" panose="02020603050405020304" pitchFamily="18" charset="0"/>
                          <a:cs typeface="Times New Roman" panose="02020603050405020304" pitchFamily="18" charset="0"/>
                        </a:rPr>
                        <a:t>Мостовский район, </a:t>
                      </a:r>
                      <a:r>
                        <a:rPr lang="ru-RU" sz="1200" dirty="0" err="1" smtClean="0">
                          <a:solidFill>
                            <a:srgbClr val="002060"/>
                          </a:solidFill>
                          <a:latin typeface="Times New Roman" panose="02020603050405020304" pitchFamily="18" charset="0"/>
                          <a:cs typeface="Times New Roman" panose="02020603050405020304" pitchFamily="18" charset="0"/>
                        </a:rPr>
                        <a:t>аг</a:t>
                      </a:r>
                      <a:r>
                        <a:rPr lang="ru-RU" sz="1200" dirty="0" smtClean="0">
                          <a:solidFill>
                            <a:srgbClr val="002060"/>
                          </a:solidFill>
                          <a:latin typeface="Times New Roman" panose="02020603050405020304" pitchFamily="18" charset="0"/>
                          <a:cs typeface="Times New Roman" panose="02020603050405020304" pitchFamily="18" charset="0"/>
                        </a:rPr>
                        <a:t>. </a:t>
                      </a:r>
                      <a:r>
                        <a:rPr lang="ru-RU" sz="1200" dirty="0" err="1" smtClean="0">
                          <a:solidFill>
                            <a:srgbClr val="002060"/>
                          </a:solidFill>
                          <a:latin typeface="Times New Roman" panose="02020603050405020304" pitchFamily="18" charset="0"/>
                          <a:cs typeface="Times New Roman" panose="02020603050405020304" pitchFamily="18" charset="0"/>
                        </a:rPr>
                        <a:t>Глядовичи</a:t>
                      </a:r>
                      <a:r>
                        <a:rPr lang="ru-RU" sz="1200" dirty="0" smtClean="0">
                          <a:solidFill>
                            <a:srgbClr val="002060"/>
                          </a:solidFill>
                          <a:latin typeface="Times New Roman" panose="02020603050405020304" pitchFamily="18" charset="0"/>
                          <a:cs typeface="Times New Roman" panose="02020603050405020304" pitchFamily="18" charset="0"/>
                        </a:rPr>
                        <a:t>, ул. </a:t>
                      </a:r>
                      <a:r>
                        <a:rPr lang="ru-RU" sz="1200" dirty="0" err="1" smtClean="0">
                          <a:solidFill>
                            <a:srgbClr val="002060"/>
                          </a:solidFill>
                          <a:latin typeface="Times New Roman" panose="02020603050405020304" pitchFamily="18" charset="0"/>
                          <a:cs typeface="Times New Roman" panose="02020603050405020304" pitchFamily="18" charset="0"/>
                        </a:rPr>
                        <a:t>Принеманская</a:t>
                      </a:r>
                      <a:r>
                        <a:rPr lang="ru-RU" sz="1200" dirty="0" smtClean="0">
                          <a:solidFill>
                            <a:srgbClr val="002060"/>
                          </a:solidFill>
                          <a:latin typeface="Times New Roman" panose="02020603050405020304" pitchFamily="18" charset="0"/>
                          <a:cs typeface="Times New Roman" panose="02020603050405020304" pitchFamily="18" charset="0"/>
                        </a:rPr>
                        <a:t>, 7А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8662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Балансодержатель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a:lnSpc>
                          <a:spcPct val="90000"/>
                        </a:lnSpc>
                      </a:pPr>
                      <a:r>
                        <a:rPr lang="ru-RU" sz="1200" dirty="0" smtClean="0">
                          <a:solidFill>
                            <a:srgbClr val="002060"/>
                          </a:solidFill>
                          <a:latin typeface="Times New Roman" panose="02020603050405020304" pitchFamily="18" charset="0"/>
                          <a:cs typeface="Times New Roman" panose="02020603050405020304" pitchFamily="18" charset="0"/>
                        </a:rPr>
                        <a:t>Мостовское районное унитарное предприятие жилищно-коммунального хозяйства </a:t>
                      </a:r>
                      <a:endParaRPr lang="ru-RU" sz="1200" dirty="0">
                        <a:solidFill>
                          <a:srgbClr val="002060"/>
                        </a:solidFill>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6727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Инвентарный номер капитального строения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ru-RU" sz="1200" dirty="0" smtClean="0">
                          <a:solidFill>
                            <a:srgbClr val="002060"/>
                          </a:solidFill>
                          <a:latin typeface="Times New Roman" panose="02020603050405020304" pitchFamily="18" charset="0"/>
                          <a:cs typeface="Times New Roman" panose="02020603050405020304" pitchFamily="18" charset="0"/>
                        </a:rPr>
                        <a:t>412/С- 26407</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47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Общая площадь, кв. 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85,1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6737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Назначение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ru-RU" sz="1200" dirty="0" smtClean="0">
                          <a:solidFill>
                            <a:srgbClr val="002060"/>
                          </a:solidFill>
                          <a:latin typeface="Times New Roman" panose="02020603050405020304" pitchFamily="18" charset="0"/>
                          <a:cs typeface="Times New Roman" panose="02020603050405020304" pitchFamily="18" charset="0"/>
                        </a:rPr>
                        <a:t>Здание для бытового обслуживания населения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486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Год постройки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2006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905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Остаточная стоимость, руб.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6416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Площадь земельного участка, га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0,0913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7905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Кадастровый номер земельного участка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be-BY" sz="1200" dirty="0" smtClean="0">
                          <a:solidFill>
                            <a:srgbClr val="002060"/>
                          </a:solidFill>
                          <a:latin typeface="Times New Roman" panose="02020603050405020304" pitchFamily="18" charset="0"/>
                          <a:cs typeface="Times New Roman" panose="02020603050405020304" pitchFamily="18" charset="0"/>
                        </a:rPr>
                        <a:t>424082701801000227</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7905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Arial"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Дополнительная информация об объекте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Tree>
    <p:extLst>
      <p:ext uri="{BB962C8B-B14F-4D97-AF65-F5344CB8AC3E}">
        <p14:creationId xmlns:p14="http://schemas.microsoft.com/office/powerpoint/2010/main" val="37913163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475870F1-72DF-47F4-B318-99075AC37914}" type="slidenum">
              <a:rPr lang="en-US" smtClean="0"/>
              <a:pPr>
                <a:defRPr/>
              </a:pPr>
              <a:t>34</a:t>
            </a:fld>
            <a:endParaRPr lang="en-US" dirty="0"/>
          </a:p>
        </p:txBody>
      </p:sp>
      <p:pic>
        <p:nvPicPr>
          <p:cNvPr id="3" name="Picture 7" descr="Здание бани 1"/>
          <p:cNvPicPr>
            <a:picLocks noChangeAspect="1" noChangeArrowheads="1"/>
          </p:cNvPicPr>
          <p:nvPr/>
        </p:nvPicPr>
        <p:blipFill>
          <a:blip r:embed="rId2"/>
          <a:srcRect/>
          <a:stretch>
            <a:fillRect/>
          </a:stretch>
        </p:blipFill>
        <p:spPr bwMode="auto">
          <a:xfrm>
            <a:off x="32887" y="44624"/>
            <a:ext cx="2807236" cy="2014215"/>
          </a:xfrm>
          <a:prstGeom prst="rect">
            <a:avLst/>
          </a:prstGeom>
          <a:noFill/>
          <a:ln w="9525">
            <a:noFill/>
            <a:miter lim="800000"/>
            <a:headEnd/>
            <a:tailEnd/>
          </a:ln>
        </p:spPr>
      </p:pic>
      <p:pic>
        <p:nvPicPr>
          <p:cNvPr id="4" name="Picture 12"/>
          <p:cNvPicPr>
            <a:picLocks noChangeAspect="1" noChangeArrowheads="1"/>
          </p:cNvPicPr>
          <p:nvPr/>
        </p:nvPicPr>
        <p:blipFill>
          <a:blip r:embed="rId3"/>
          <a:srcRect/>
          <a:stretch>
            <a:fillRect/>
          </a:stretch>
        </p:blipFill>
        <p:spPr bwMode="auto">
          <a:xfrm>
            <a:off x="320381" y="2078109"/>
            <a:ext cx="2235395" cy="2669355"/>
          </a:xfrm>
          <a:prstGeom prst="rect">
            <a:avLst/>
          </a:prstGeom>
          <a:noFill/>
        </p:spPr>
      </p:pic>
      <p:pic>
        <p:nvPicPr>
          <p:cNvPr id="5" name="Picture 9"/>
          <p:cNvPicPr>
            <a:picLocks noChangeAspect="1" noChangeArrowheads="1"/>
          </p:cNvPicPr>
          <p:nvPr/>
        </p:nvPicPr>
        <p:blipFill>
          <a:blip r:embed="rId4"/>
          <a:srcRect/>
          <a:stretch>
            <a:fillRect/>
          </a:stretch>
        </p:blipFill>
        <p:spPr bwMode="auto">
          <a:xfrm>
            <a:off x="50467" y="4797152"/>
            <a:ext cx="2789654" cy="1952583"/>
          </a:xfrm>
          <a:prstGeom prst="rect">
            <a:avLst/>
          </a:prstGeom>
          <a:noFill/>
        </p:spPr>
      </p:pic>
      <p:graphicFrame>
        <p:nvGraphicFramePr>
          <p:cNvPr id="6" name="Таблица 5"/>
          <p:cNvGraphicFramePr>
            <a:graphicFrameLocks noGrp="1"/>
          </p:cNvGraphicFramePr>
          <p:nvPr>
            <p:extLst/>
          </p:nvPr>
        </p:nvGraphicFramePr>
        <p:xfrm>
          <a:off x="2915816" y="44626"/>
          <a:ext cx="6228185" cy="6705109"/>
        </p:xfrm>
        <a:graphic>
          <a:graphicData uri="http://schemas.openxmlformats.org/drawingml/2006/table">
            <a:tbl>
              <a:tblPr/>
              <a:tblGrid>
                <a:gridCol w="238837"/>
                <a:gridCol w="2901150"/>
                <a:gridCol w="3088198"/>
              </a:tblGrid>
              <a:tr h="6164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ADDRESS</a:t>
                      </a: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err="1" smtClean="0">
                          <a:solidFill>
                            <a:srgbClr val="002060"/>
                          </a:solidFill>
                          <a:latin typeface="Times New Roman" panose="02020603050405020304" pitchFamily="18" charset="0"/>
                          <a:cs typeface="Times New Roman" panose="02020603050405020304" pitchFamily="18" charset="0"/>
                        </a:rPr>
                        <a:t>Mosty</a:t>
                      </a:r>
                      <a:r>
                        <a:rPr lang="en-US" sz="1200" dirty="0" smtClean="0">
                          <a:solidFill>
                            <a:srgbClr val="002060"/>
                          </a:solidFill>
                          <a:latin typeface="Times New Roman" panose="02020603050405020304" pitchFamily="18" charset="0"/>
                          <a:cs typeface="Times New Roman" panose="02020603050405020304" pitchFamily="18" charset="0"/>
                        </a:rPr>
                        <a:t> district, AG. </a:t>
                      </a:r>
                      <a:r>
                        <a:rPr lang="en-US" sz="1200" dirty="0" err="1" smtClean="0">
                          <a:solidFill>
                            <a:srgbClr val="002060"/>
                          </a:solidFill>
                          <a:latin typeface="Times New Roman" panose="02020603050405020304" pitchFamily="18" charset="0"/>
                          <a:cs typeface="Times New Roman" panose="02020603050405020304" pitchFamily="18" charset="0"/>
                        </a:rPr>
                        <a:t>Glyadovichi</a:t>
                      </a:r>
                      <a:r>
                        <a:rPr lang="en-US" sz="1200" dirty="0" smtClean="0">
                          <a:solidFill>
                            <a:srgbClr val="002060"/>
                          </a:solidFill>
                          <a:latin typeface="Times New Roman" panose="02020603050405020304" pitchFamily="18" charset="0"/>
                          <a:cs typeface="Times New Roman" panose="02020603050405020304" pitchFamily="18" charset="0"/>
                        </a:rPr>
                        <a:t>, St. </a:t>
                      </a:r>
                      <a:r>
                        <a:rPr lang="en-US" sz="1200" dirty="0" err="1" smtClean="0">
                          <a:solidFill>
                            <a:srgbClr val="002060"/>
                          </a:solidFill>
                          <a:latin typeface="Times New Roman" panose="02020603050405020304" pitchFamily="18" charset="0"/>
                          <a:cs typeface="Times New Roman" panose="02020603050405020304" pitchFamily="18" charset="0"/>
                        </a:rPr>
                        <a:t>Prinemanskaya</a:t>
                      </a:r>
                      <a:r>
                        <a:rPr lang="en-US" sz="1200" dirty="0" smtClean="0">
                          <a:solidFill>
                            <a:srgbClr val="002060"/>
                          </a:solidFill>
                          <a:latin typeface="Times New Roman" panose="02020603050405020304" pitchFamily="18" charset="0"/>
                          <a:cs typeface="Times New Roman" panose="02020603050405020304" pitchFamily="18" charset="0"/>
                        </a:rPr>
                        <a:t>, 7A</a:t>
                      </a:r>
                      <a:endPar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8524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Owner</a:t>
                      </a: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a:lnSpc>
                          <a:spcPct val="90000"/>
                        </a:lnSpc>
                      </a:pPr>
                      <a:r>
                        <a:rPr lang="en-US" sz="1200" dirty="0" err="1" smtClean="0">
                          <a:solidFill>
                            <a:srgbClr val="002060"/>
                          </a:solidFill>
                          <a:latin typeface="Times New Roman" panose="02020603050405020304" pitchFamily="18" charset="0"/>
                          <a:cs typeface="Times New Roman" panose="02020603050405020304" pitchFamily="18" charset="0"/>
                        </a:rPr>
                        <a:t>Mosty</a:t>
                      </a:r>
                      <a:r>
                        <a:rPr lang="en-US" sz="1200" dirty="0" smtClean="0">
                          <a:solidFill>
                            <a:srgbClr val="002060"/>
                          </a:solidFill>
                          <a:latin typeface="Times New Roman" panose="02020603050405020304" pitchFamily="18" charset="0"/>
                          <a:cs typeface="Times New Roman" panose="02020603050405020304" pitchFamily="18" charset="0"/>
                        </a:rPr>
                        <a:t> district unitary enterprise of housing and communal services</a:t>
                      </a:r>
                      <a:endParaRPr lang="ru-RU" sz="1200" dirty="0">
                        <a:solidFill>
                          <a:srgbClr val="002060"/>
                        </a:solidFill>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6620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Inventory number of the capital structure</a:t>
                      </a: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ru-RU" sz="1200" dirty="0" smtClean="0">
                          <a:solidFill>
                            <a:srgbClr val="002060"/>
                          </a:solidFill>
                          <a:latin typeface="Times New Roman" panose="02020603050405020304" pitchFamily="18" charset="0"/>
                          <a:cs typeface="Times New Roman" panose="02020603050405020304" pitchFamily="18" charset="0"/>
                        </a:rPr>
                        <a:t>412/С- 26407</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4667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total area</a:t>
                      </a: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a:t>
                      </a:r>
                      <a:r>
                        <a:rPr kumimoji="0" lang="en-US" sz="12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sq.m</a:t>
                      </a: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a:t>
                      </a: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85,1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6630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Purpose of the building</a:t>
                      </a: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smtClean="0">
                          <a:solidFill>
                            <a:srgbClr val="002060"/>
                          </a:solidFill>
                          <a:latin typeface="Times New Roman" panose="02020603050405020304" pitchFamily="18" charset="0"/>
                          <a:cs typeface="Times New Roman" panose="02020603050405020304" pitchFamily="18" charset="0"/>
                        </a:rPr>
                        <a:t>Building for consumer services</a:t>
                      </a:r>
                      <a:endPar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4790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Year of construction</a:t>
                      </a: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2006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779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Residual value</a:t>
                      </a: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a:t>
                      </a: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rub.</a:t>
                      </a: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6314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Land area, ha</a:t>
                      </a: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0,0913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7779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Cadastral number of the land plot</a:t>
                      </a: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be-BY" sz="1200" dirty="0" smtClean="0">
                          <a:solidFill>
                            <a:srgbClr val="002060"/>
                          </a:solidFill>
                          <a:latin typeface="Times New Roman" panose="02020603050405020304" pitchFamily="18" charset="0"/>
                          <a:cs typeface="Times New Roman" panose="02020603050405020304" pitchFamily="18" charset="0"/>
                        </a:rPr>
                        <a:t>424082701801000227</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7779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Arial"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Additional information about the object</a:t>
                      </a: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Tree>
    <p:extLst>
      <p:ext uri="{BB962C8B-B14F-4D97-AF65-F5344CB8AC3E}">
        <p14:creationId xmlns:p14="http://schemas.microsoft.com/office/powerpoint/2010/main" val="4498579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475870F1-72DF-47F4-B318-99075AC37914}" type="slidenum">
              <a:rPr lang="en-US" smtClean="0"/>
              <a:pPr>
                <a:defRPr/>
              </a:pPr>
              <a:t>35</a:t>
            </a:fld>
            <a:endParaRPr lang="en-US" dirty="0"/>
          </a:p>
        </p:txBody>
      </p:sp>
      <p:pic>
        <p:nvPicPr>
          <p:cNvPr id="3" name="Picture 6" descr="Котельная 1"/>
          <p:cNvPicPr>
            <a:picLocks noChangeAspect="1" noChangeArrowheads="1"/>
          </p:cNvPicPr>
          <p:nvPr/>
        </p:nvPicPr>
        <p:blipFill>
          <a:blip r:embed="rId2"/>
          <a:srcRect/>
          <a:stretch>
            <a:fillRect/>
          </a:stretch>
        </p:blipFill>
        <p:spPr bwMode="auto">
          <a:xfrm>
            <a:off x="107504" y="44624"/>
            <a:ext cx="2851679" cy="2162084"/>
          </a:xfrm>
          <a:prstGeom prst="rect">
            <a:avLst/>
          </a:prstGeom>
          <a:noFill/>
        </p:spPr>
      </p:pic>
      <p:pic>
        <p:nvPicPr>
          <p:cNvPr id="4" name="Picture 13"/>
          <p:cNvPicPr>
            <a:picLocks noChangeAspect="1" noChangeArrowheads="1"/>
          </p:cNvPicPr>
          <p:nvPr/>
        </p:nvPicPr>
        <p:blipFill>
          <a:blip r:embed="rId3"/>
          <a:srcRect/>
          <a:stretch>
            <a:fillRect/>
          </a:stretch>
        </p:blipFill>
        <p:spPr bwMode="auto">
          <a:xfrm>
            <a:off x="467543" y="2197114"/>
            <a:ext cx="2071663" cy="2473837"/>
          </a:xfrm>
          <a:prstGeom prst="rect">
            <a:avLst/>
          </a:prstGeom>
          <a:noFill/>
        </p:spPr>
      </p:pic>
      <p:pic>
        <p:nvPicPr>
          <p:cNvPr id="5" name="Picture 9"/>
          <p:cNvPicPr>
            <a:picLocks noChangeAspect="1" noChangeArrowheads="1"/>
          </p:cNvPicPr>
          <p:nvPr/>
        </p:nvPicPr>
        <p:blipFill>
          <a:blip r:embed="rId4"/>
          <a:srcRect/>
          <a:stretch>
            <a:fillRect/>
          </a:stretch>
        </p:blipFill>
        <p:spPr bwMode="auto">
          <a:xfrm>
            <a:off x="97375" y="4670952"/>
            <a:ext cx="2861808" cy="2114322"/>
          </a:xfrm>
          <a:prstGeom prst="rect">
            <a:avLst/>
          </a:prstGeom>
          <a:noFill/>
        </p:spPr>
      </p:pic>
      <p:graphicFrame>
        <p:nvGraphicFramePr>
          <p:cNvPr id="6" name="Таблица 5"/>
          <p:cNvGraphicFramePr>
            <a:graphicFrameLocks noGrp="1"/>
          </p:cNvGraphicFramePr>
          <p:nvPr>
            <p:extLst/>
          </p:nvPr>
        </p:nvGraphicFramePr>
        <p:xfrm>
          <a:off x="2987825" y="44624"/>
          <a:ext cx="6120681" cy="6756468"/>
        </p:xfrm>
        <a:graphic>
          <a:graphicData uri="http://schemas.openxmlformats.org/drawingml/2006/table">
            <a:tbl>
              <a:tblPr/>
              <a:tblGrid>
                <a:gridCol w="319451"/>
                <a:gridCol w="2810028"/>
                <a:gridCol w="2991202"/>
              </a:tblGrid>
              <a:tr h="9138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Адрес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200" dirty="0" smtClean="0">
                          <a:solidFill>
                            <a:srgbClr val="002060"/>
                          </a:solidFill>
                          <a:latin typeface="Times New Roman" panose="02020603050405020304" pitchFamily="18" charset="0"/>
                          <a:cs typeface="Times New Roman" panose="02020603050405020304" pitchFamily="18" charset="0"/>
                        </a:rPr>
                        <a:t>Мостовский район, </a:t>
                      </a:r>
                      <a:r>
                        <a:rPr lang="ru-RU" sz="1200" dirty="0" err="1" smtClean="0">
                          <a:solidFill>
                            <a:srgbClr val="002060"/>
                          </a:solidFill>
                          <a:latin typeface="Times New Roman" panose="02020603050405020304" pitchFamily="18" charset="0"/>
                          <a:cs typeface="Times New Roman" panose="02020603050405020304" pitchFamily="18" charset="0"/>
                        </a:rPr>
                        <a:t>аг</a:t>
                      </a:r>
                      <a:r>
                        <a:rPr lang="ru-RU" sz="1200" dirty="0" smtClean="0">
                          <a:solidFill>
                            <a:srgbClr val="002060"/>
                          </a:solidFill>
                          <a:latin typeface="Times New Roman" panose="02020603050405020304" pitchFamily="18" charset="0"/>
                          <a:cs typeface="Times New Roman" panose="02020603050405020304" pitchFamily="18" charset="0"/>
                        </a:rPr>
                        <a:t>. </a:t>
                      </a:r>
                      <a:r>
                        <a:rPr lang="ru-RU" sz="1200" dirty="0" err="1" smtClean="0">
                          <a:solidFill>
                            <a:srgbClr val="002060"/>
                          </a:solidFill>
                          <a:latin typeface="Times New Roman" panose="02020603050405020304" pitchFamily="18" charset="0"/>
                          <a:cs typeface="Times New Roman" panose="02020603050405020304" pitchFamily="18" charset="0"/>
                        </a:rPr>
                        <a:t>Глядовичи</a:t>
                      </a:r>
                      <a:endPar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8038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Балансодержатель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a:lnSpc>
                          <a:spcPct val="90000"/>
                        </a:lnSpc>
                      </a:pPr>
                      <a:r>
                        <a:rPr lang="ru-RU" sz="1200" dirty="0" smtClean="0">
                          <a:solidFill>
                            <a:srgbClr val="002060"/>
                          </a:solidFill>
                          <a:latin typeface="Times New Roman" panose="02020603050405020304" pitchFamily="18" charset="0"/>
                          <a:cs typeface="Times New Roman" panose="02020603050405020304" pitchFamily="18" charset="0"/>
                        </a:rPr>
                        <a:t>Мостовское районное унитарное предприятие жилищно-коммунального хозяйства </a:t>
                      </a:r>
                      <a:endParaRPr lang="ru-RU" sz="1200" dirty="0">
                        <a:solidFill>
                          <a:srgbClr val="002060"/>
                        </a:solidFill>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624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Инвентарный номер капитального строения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ru-RU" sz="1200" dirty="0" smtClean="0">
                          <a:solidFill>
                            <a:srgbClr val="002060"/>
                          </a:solidFill>
                          <a:latin typeface="Times New Roman" panose="02020603050405020304" pitchFamily="18" charset="0"/>
                          <a:cs typeface="Times New Roman" panose="02020603050405020304" pitchFamily="18" charset="0"/>
                        </a:rPr>
                        <a:t>нет регистрации (технический паспорт 2004 г.)</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4401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Общая площадь, кв. 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144,9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7107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Назначение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200" dirty="0" smtClean="0">
                          <a:solidFill>
                            <a:srgbClr val="002060"/>
                          </a:solidFill>
                          <a:latin typeface="Times New Roman" panose="02020603050405020304" pitchFamily="18" charset="0"/>
                          <a:cs typeface="Times New Roman" panose="02020603050405020304" pitchFamily="18" charset="0"/>
                        </a:rPr>
                        <a:t>Здание неустановленного значения</a:t>
                      </a:r>
                      <a:endPar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4517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Год постройки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2004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33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Остаточная стоимость, руб.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25 519,42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5954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Площадь земельного участка, га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733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Кадастровый номер земельного участка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733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Arial"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Дополнительная информация об объекте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Tree>
    <p:extLst>
      <p:ext uri="{BB962C8B-B14F-4D97-AF65-F5344CB8AC3E}">
        <p14:creationId xmlns:p14="http://schemas.microsoft.com/office/powerpoint/2010/main" val="25151341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475870F1-72DF-47F4-B318-99075AC37914}" type="slidenum">
              <a:rPr lang="en-US" smtClean="0"/>
              <a:pPr>
                <a:defRPr/>
              </a:pPr>
              <a:t>36</a:t>
            </a:fld>
            <a:endParaRPr lang="en-US" dirty="0"/>
          </a:p>
        </p:txBody>
      </p:sp>
      <p:pic>
        <p:nvPicPr>
          <p:cNvPr id="3" name="Picture 6" descr="Котельная 1"/>
          <p:cNvPicPr>
            <a:picLocks noChangeAspect="1" noChangeArrowheads="1"/>
          </p:cNvPicPr>
          <p:nvPr/>
        </p:nvPicPr>
        <p:blipFill>
          <a:blip r:embed="rId2"/>
          <a:srcRect/>
          <a:stretch>
            <a:fillRect/>
          </a:stretch>
        </p:blipFill>
        <p:spPr bwMode="auto">
          <a:xfrm>
            <a:off x="107504" y="44624"/>
            <a:ext cx="2851679" cy="2162084"/>
          </a:xfrm>
          <a:prstGeom prst="rect">
            <a:avLst/>
          </a:prstGeom>
          <a:noFill/>
        </p:spPr>
      </p:pic>
      <p:pic>
        <p:nvPicPr>
          <p:cNvPr id="4" name="Picture 13"/>
          <p:cNvPicPr>
            <a:picLocks noChangeAspect="1" noChangeArrowheads="1"/>
          </p:cNvPicPr>
          <p:nvPr/>
        </p:nvPicPr>
        <p:blipFill>
          <a:blip r:embed="rId3"/>
          <a:srcRect/>
          <a:stretch>
            <a:fillRect/>
          </a:stretch>
        </p:blipFill>
        <p:spPr bwMode="auto">
          <a:xfrm>
            <a:off x="467543" y="2197114"/>
            <a:ext cx="2071663" cy="2473837"/>
          </a:xfrm>
          <a:prstGeom prst="rect">
            <a:avLst/>
          </a:prstGeom>
          <a:noFill/>
        </p:spPr>
      </p:pic>
      <p:pic>
        <p:nvPicPr>
          <p:cNvPr id="5" name="Picture 9"/>
          <p:cNvPicPr>
            <a:picLocks noChangeAspect="1" noChangeArrowheads="1"/>
          </p:cNvPicPr>
          <p:nvPr/>
        </p:nvPicPr>
        <p:blipFill>
          <a:blip r:embed="rId4"/>
          <a:srcRect/>
          <a:stretch>
            <a:fillRect/>
          </a:stretch>
        </p:blipFill>
        <p:spPr bwMode="auto">
          <a:xfrm>
            <a:off x="97375" y="4670952"/>
            <a:ext cx="2861808" cy="2114322"/>
          </a:xfrm>
          <a:prstGeom prst="rect">
            <a:avLst/>
          </a:prstGeom>
          <a:noFill/>
        </p:spPr>
      </p:pic>
      <p:graphicFrame>
        <p:nvGraphicFramePr>
          <p:cNvPr id="6" name="Таблица 5"/>
          <p:cNvGraphicFramePr>
            <a:graphicFrameLocks noGrp="1"/>
          </p:cNvGraphicFramePr>
          <p:nvPr>
            <p:extLst/>
          </p:nvPr>
        </p:nvGraphicFramePr>
        <p:xfrm>
          <a:off x="2987825" y="44624"/>
          <a:ext cx="6120681" cy="6740651"/>
        </p:xfrm>
        <a:graphic>
          <a:graphicData uri="http://schemas.openxmlformats.org/drawingml/2006/table">
            <a:tbl>
              <a:tblPr/>
              <a:tblGrid>
                <a:gridCol w="319451"/>
                <a:gridCol w="2810028"/>
                <a:gridCol w="2991202"/>
              </a:tblGrid>
              <a:tr h="9138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ADDRESS</a:t>
                      </a: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dirty="0" err="1" smtClean="0">
                          <a:solidFill>
                            <a:srgbClr val="002060"/>
                          </a:solidFill>
                          <a:latin typeface="Times New Roman" panose="02020603050405020304" pitchFamily="18" charset="0"/>
                          <a:cs typeface="Times New Roman" panose="02020603050405020304" pitchFamily="18" charset="0"/>
                        </a:rPr>
                        <a:t>Mosty</a:t>
                      </a:r>
                      <a:r>
                        <a:rPr lang="en-US" sz="1200" dirty="0" smtClean="0">
                          <a:solidFill>
                            <a:srgbClr val="002060"/>
                          </a:solidFill>
                          <a:latin typeface="Times New Roman" panose="02020603050405020304" pitchFamily="18" charset="0"/>
                          <a:cs typeface="Times New Roman" panose="02020603050405020304" pitchFamily="18" charset="0"/>
                        </a:rPr>
                        <a:t> district, AG. </a:t>
                      </a:r>
                      <a:r>
                        <a:rPr lang="en-US" sz="1200" dirty="0" err="1" smtClean="0">
                          <a:solidFill>
                            <a:srgbClr val="002060"/>
                          </a:solidFill>
                          <a:latin typeface="Times New Roman" panose="02020603050405020304" pitchFamily="18" charset="0"/>
                          <a:cs typeface="Times New Roman" panose="02020603050405020304" pitchFamily="18" charset="0"/>
                        </a:rPr>
                        <a:t>Glyadovichi</a:t>
                      </a:r>
                      <a:endPar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8038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Owner</a:t>
                      </a: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a:lnSpc>
                          <a:spcPct val="90000"/>
                        </a:lnSpc>
                      </a:pPr>
                      <a:r>
                        <a:rPr lang="en-US" sz="1200" dirty="0" err="1" smtClean="0">
                          <a:solidFill>
                            <a:srgbClr val="002060"/>
                          </a:solidFill>
                          <a:latin typeface="Times New Roman" panose="02020603050405020304" pitchFamily="18" charset="0"/>
                          <a:cs typeface="Times New Roman" panose="02020603050405020304" pitchFamily="18" charset="0"/>
                        </a:rPr>
                        <a:t>Mosty</a:t>
                      </a:r>
                      <a:r>
                        <a:rPr lang="en-US" sz="1200" dirty="0" smtClean="0">
                          <a:solidFill>
                            <a:srgbClr val="002060"/>
                          </a:solidFill>
                          <a:latin typeface="Times New Roman" panose="02020603050405020304" pitchFamily="18" charset="0"/>
                          <a:cs typeface="Times New Roman" panose="02020603050405020304" pitchFamily="18" charset="0"/>
                        </a:rPr>
                        <a:t> district unitary enterprise of housing and communal services</a:t>
                      </a:r>
                      <a:endParaRPr lang="ru-RU" sz="1200" dirty="0">
                        <a:solidFill>
                          <a:srgbClr val="002060"/>
                        </a:solidFill>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624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Inventory number of the capital structure</a:t>
                      </a: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smtClean="0">
                          <a:solidFill>
                            <a:srgbClr val="002060"/>
                          </a:solidFill>
                          <a:latin typeface="Times New Roman" panose="02020603050405020304" pitchFamily="18" charset="0"/>
                          <a:cs typeface="Times New Roman" panose="02020603050405020304" pitchFamily="18" charset="0"/>
                        </a:rPr>
                        <a:t>no registration (technical passport, 2004)</a:t>
                      </a:r>
                      <a:endParaRPr kumimoji="0" lang="ru-RU" sz="12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4401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total area</a:t>
                      </a: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a:t>
                      </a:r>
                      <a:r>
                        <a:rPr kumimoji="0" lang="en-US" sz="12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sq.m</a:t>
                      </a: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a:t>
                      </a: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144,9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7107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Purpose of the building</a:t>
                      </a: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dirty="0" smtClean="0">
                          <a:solidFill>
                            <a:srgbClr val="002060"/>
                          </a:solidFill>
                          <a:latin typeface="Times New Roman" panose="02020603050405020304" pitchFamily="18" charset="0"/>
                          <a:cs typeface="Times New Roman" panose="02020603050405020304" pitchFamily="18" charset="0"/>
                        </a:rPr>
                        <a:t>The building of unknown purpose</a:t>
                      </a:r>
                      <a:endPar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4517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Year of construction</a:t>
                      </a: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2004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33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Residual value</a:t>
                      </a: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a:t>
                      </a: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rub.</a:t>
                      </a:r>
                      <a:r>
                        <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rPr>
                        <a:t>25 519,42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5954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Land area, ha</a:t>
                      </a: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733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bg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Cadastral number of the land plot</a:t>
                      </a: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733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Arial"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Additional information about the object</a:t>
                      </a:r>
                      <a:endParaRPr kumimoji="0" lang="ru-RU" sz="12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2060"/>
                        </a:solidFill>
                        <a:effectLst/>
                        <a:latin typeface="Times New Roman"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Tree>
    <p:extLst>
      <p:ext uri="{BB962C8B-B14F-4D97-AF65-F5344CB8AC3E}">
        <p14:creationId xmlns:p14="http://schemas.microsoft.com/office/powerpoint/2010/main" val="32931882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755576" y="-459432"/>
            <a:ext cx="7776864" cy="3960440"/>
          </a:xfrm>
        </p:spPr>
        <p:txBody>
          <a:bodyPr>
            <a:noAutofit/>
          </a:bodyPr>
          <a:lstStyle/>
          <a:p>
            <a:pPr marL="0" indent="0" algn="ctr">
              <a:buNone/>
            </a:pPr>
            <a:endParaRPr lang="ru-RU" sz="3600" dirty="0" smtClean="0"/>
          </a:p>
          <a:p>
            <a:pPr marL="0" indent="0" algn="ctr">
              <a:buNone/>
            </a:pPr>
            <a:endParaRPr lang="ru-RU" sz="3600" dirty="0" smtClean="0"/>
          </a:p>
          <a:p>
            <a:pPr marL="0" indent="0" algn="ctr">
              <a:buNone/>
            </a:pPr>
            <a:r>
              <a:rPr lang="ru-RU" sz="2800" dirty="0" smtClean="0">
                <a:solidFill>
                  <a:srgbClr val="002060"/>
                </a:solidFill>
                <a:latin typeface="Times New Roman" panose="02020603050405020304" pitchFamily="18" charset="0"/>
                <a:cs typeface="Times New Roman" panose="02020603050405020304" pitchFamily="18" charset="0"/>
              </a:rPr>
              <a:t>ЗЕМЕЛЬНЫЕ</a:t>
            </a:r>
            <a:r>
              <a:rPr lang="ru-RU" sz="2800" dirty="0">
                <a:solidFill>
                  <a:srgbClr val="002060"/>
                </a:solidFill>
                <a:latin typeface="Times New Roman" panose="02020603050405020304" pitchFamily="18" charset="0"/>
                <a:cs typeface="Times New Roman" panose="02020603050405020304" pitchFamily="18" charset="0"/>
              </a:rPr>
              <a:t/>
            </a:r>
            <a:br>
              <a:rPr lang="ru-RU" sz="2800" dirty="0">
                <a:solidFill>
                  <a:srgbClr val="002060"/>
                </a:solidFill>
                <a:latin typeface="Times New Roman" panose="02020603050405020304" pitchFamily="18" charset="0"/>
                <a:cs typeface="Times New Roman" panose="02020603050405020304" pitchFamily="18" charset="0"/>
              </a:rPr>
            </a:br>
            <a:r>
              <a:rPr lang="ru-RU" sz="2800" dirty="0">
                <a:solidFill>
                  <a:srgbClr val="002060"/>
                </a:solidFill>
                <a:latin typeface="Times New Roman" panose="02020603050405020304" pitchFamily="18" charset="0"/>
                <a:cs typeface="Times New Roman" panose="02020603050405020304" pitchFamily="18" charset="0"/>
              </a:rPr>
              <a:t>УЧАСТКИ</a:t>
            </a:r>
            <a:br>
              <a:rPr lang="ru-RU" sz="2800" dirty="0">
                <a:solidFill>
                  <a:srgbClr val="002060"/>
                </a:solidFill>
                <a:latin typeface="Times New Roman" panose="02020603050405020304" pitchFamily="18" charset="0"/>
                <a:cs typeface="Times New Roman" panose="02020603050405020304" pitchFamily="18" charset="0"/>
              </a:rPr>
            </a:br>
            <a:r>
              <a:rPr lang="ru-RU" sz="2800" dirty="0">
                <a:solidFill>
                  <a:srgbClr val="002060"/>
                </a:solidFill>
                <a:latin typeface="Times New Roman" panose="02020603050405020304" pitchFamily="18" charset="0"/>
                <a:cs typeface="Times New Roman" panose="02020603050405020304" pitchFamily="18" charset="0"/>
              </a:rPr>
              <a:t>ДЛЯ РЕАЛИЗАЦИИ</a:t>
            </a:r>
            <a:br>
              <a:rPr lang="ru-RU" sz="2800" dirty="0">
                <a:solidFill>
                  <a:srgbClr val="002060"/>
                </a:solidFill>
                <a:latin typeface="Times New Roman" panose="02020603050405020304" pitchFamily="18" charset="0"/>
                <a:cs typeface="Times New Roman" panose="02020603050405020304" pitchFamily="18" charset="0"/>
              </a:rPr>
            </a:br>
            <a:r>
              <a:rPr lang="ru-RU" sz="2800" dirty="0">
                <a:solidFill>
                  <a:srgbClr val="002060"/>
                </a:solidFill>
                <a:latin typeface="Times New Roman" panose="02020603050405020304" pitchFamily="18" charset="0"/>
                <a:cs typeface="Times New Roman" panose="02020603050405020304" pitchFamily="18" charset="0"/>
              </a:rPr>
              <a:t>ИНВЕСТИЦИОННЫХ</a:t>
            </a:r>
            <a:br>
              <a:rPr lang="ru-RU" sz="2800" dirty="0">
                <a:solidFill>
                  <a:srgbClr val="002060"/>
                </a:solidFill>
                <a:latin typeface="Times New Roman" panose="02020603050405020304" pitchFamily="18" charset="0"/>
                <a:cs typeface="Times New Roman" panose="02020603050405020304" pitchFamily="18" charset="0"/>
              </a:rPr>
            </a:br>
            <a:r>
              <a:rPr lang="ru-RU" sz="2800" dirty="0" smtClean="0">
                <a:solidFill>
                  <a:srgbClr val="002060"/>
                </a:solidFill>
                <a:latin typeface="Times New Roman" panose="02020603050405020304" pitchFamily="18" charset="0"/>
                <a:cs typeface="Times New Roman" panose="02020603050405020304" pitchFamily="18" charset="0"/>
              </a:rPr>
              <a:t>ПРОЕКТОВ</a:t>
            </a:r>
          </a:p>
          <a:p>
            <a:pPr marL="0" indent="0" algn="ctr">
              <a:buNone/>
            </a:pPr>
            <a:r>
              <a:rPr lang="ru-RU" sz="3600" dirty="0">
                <a:solidFill>
                  <a:srgbClr val="002060"/>
                </a:solidFill>
              </a:rPr>
              <a:t/>
            </a:r>
            <a:br>
              <a:rPr lang="ru-RU" sz="3600" dirty="0">
                <a:solidFill>
                  <a:srgbClr val="002060"/>
                </a:solidFill>
              </a:rPr>
            </a:br>
            <a:r>
              <a:rPr lang="en-US" sz="2800" dirty="0">
                <a:solidFill>
                  <a:srgbClr val="002060"/>
                </a:solidFill>
                <a:latin typeface="Times New Roman" panose="02020603050405020304" pitchFamily="18" charset="0"/>
                <a:cs typeface="Times New Roman" panose="02020603050405020304" pitchFamily="18" charset="0"/>
              </a:rPr>
              <a:t>PLOTS OF </a:t>
            </a:r>
            <a:r>
              <a:rPr lang="en-US" sz="2800" dirty="0" smtClean="0">
                <a:solidFill>
                  <a:srgbClr val="002060"/>
                </a:solidFill>
                <a:latin typeface="Times New Roman" panose="02020603050405020304" pitchFamily="18" charset="0"/>
                <a:cs typeface="Times New Roman" panose="02020603050405020304" pitchFamily="18" charset="0"/>
              </a:rPr>
              <a:t>LAND</a:t>
            </a:r>
            <a:r>
              <a:rPr lang="en-US" sz="2800" dirty="0">
                <a:solidFill>
                  <a:srgbClr val="002060"/>
                </a:solidFill>
                <a:latin typeface="Times New Roman" panose="02020603050405020304" pitchFamily="18" charset="0"/>
                <a:cs typeface="Times New Roman" panose="02020603050405020304" pitchFamily="18" charset="0"/>
              </a:rPr>
              <a:t>IMPLEMENTATION </a:t>
            </a:r>
          </a:p>
          <a:p>
            <a:pPr marL="0" indent="0" algn="ctr">
              <a:buNone/>
            </a:pPr>
            <a:r>
              <a:rPr lang="en-US" sz="2800" dirty="0">
                <a:solidFill>
                  <a:srgbClr val="002060"/>
                </a:solidFill>
                <a:latin typeface="Times New Roman" panose="02020603050405020304" pitchFamily="18" charset="0"/>
                <a:cs typeface="Times New Roman" panose="02020603050405020304" pitchFamily="18" charset="0"/>
              </a:rPr>
              <a:t>OF INVESTMENT </a:t>
            </a:r>
          </a:p>
          <a:p>
            <a:pPr marL="0" indent="0" algn="ctr">
              <a:buNone/>
            </a:pPr>
            <a:r>
              <a:rPr lang="en-US" sz="2800" dirty="0">
                <a:solidFill>
                  <a:srgbClr val="002060"/>
                </a:solidFill>
                <a:latin typeface="Times New Roman" panose="02020603050405020304" pitchFamily="18" charset="0"/>
                <a:cs typeface="Times New Roman" panose="02020603050405020304" pitchFamily="18" charset="0"/>
              </a:rPr>
              <a:t> FOR </a:t>
            </a:r>
            <a:r>
              <a:rPr lang="en-US" sz="2800" dirty="0" smtClean="0">
                <a:solidFill>
                  <a:srgbClr val="002060"/>
                </a:solidFill>
                <a:latin typeface="Times New Roman" panose="02020603050405020304" pitchFamily="18" charset="0"/>
                <a:cs typeface="Times New Roman" panose="02020603050405020304" pitchFamily="18" charset="0"/>
              </a:rPr>
              <a:t>PROJECTS</a:t>
            </a:r>
            <a:endParaRPr lang="ru-RU" sz="2800" dirty="0">
              <a:solidFill>
                <a:srgbClr val="002060"/>
              </a:solidFill>
              <a:latin typeface="Times New Roman" pitchFamily="18" charset="0"/>
              <a:cs typeface="Times New Roman" pitchFamily="18" charset="0"/>
            </a:endParaRPr>
          </a:p>
          <a:p>
            <a:pPr marL="0" indent="0" algn="ctr">
              <a:buNone/>
            </a:pPr>
            <a:endParaRPr lang="ru-RU" sz="3600" dirty="0">
              <a:solidFill>
                <a:srgbClr val="002060"/>
              </a:solidFill>
              <a:latin typeface="Times New Roman" pitchFamily="18" charset="0"/>
              <a:cs typeface="Times New Roman" pitchFamily="18" charset="0"/>
            </a:endParaRPr>
          </a:p>
        </p:txBody>
      </p:sp>
      <p:pic>
        <p:nvPicPr>
          <p:cNvPr id="7172" name="Picture 4" descr="Картинки по запросу фото земельных участков"/>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512" y="182782"/>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Картинки по запросу фото земельных участков"/>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61825" y="4896722"/>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0607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8BCC6208-3A36-480D-8EFD-95EA8B354965}" type="slidenum">
              <a:rPr lang="en-US" smtClean="0"/>
              <a:pPr>
                <a:defRPr/>
              </a:pPr>
              <a:t>38</a:t>
            </a:fld>
            <a:endParaRPr lang="en-US" dirty="0"/>
          </a:p>
        </p:txBody>
      </p:sp>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11" y="0"/>
            <a:ext cx="2624502" cy="1700808"/>
          </a:xfrm>
          <a:prstGeom prst="rect">
            <a:avLst/>
          </a:prstGeom>
        </p:spPr>
      </p:pic>
      <p:pic>
        <p:nvPicPr>
          <p:cNvPr id="3" name="Рисунок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892823"/>
            <a:ext cx="2613872" cy="1591053"/>
          </a:xfrm>
          <a:prstGeom prst="rect">
            <a:avLst/>
          </a:prstGeom>
        </p:spPr>
      </p:pic>
      <p:graphicFrame>
        <p:nvGraphicFramePr>
          <p:cNvPr id="7" name="Таблица 6"/>
          <p:cNvGraphicFramePr>
            <a:graphicFrameLocks noGrp="1"/>
          </p:cNvGraphicFramePr>
          <p:nvPr>
            <p:extLst>
              <p:ext uri="{D42A27DB-BD31-4B8C-83A1-F6EECF244321}">
                <p14:modId xmlns:p14="http://schemas.microsoft.com/office/powerpoint/2010/main" val="1461019513"/>
              </p:ext>
            </p:extLst>
          </p:nvPr>
        </p:nvGraphicFramePr>
        <p:xfrm>
          <a:off x="2613873" y="0"/>
          <a:ext cx="6530127" cy="6857998"/>
        </p:xfrm>
        <a:graphic>
          <a:graphicData uri="http://schemas.openxmlformats.org/drawingml/2006/table">
            <a:tbl>
              <a:tblPr firstRow="1" firstCol="1" lastRow="1" lastCol="1" bandRow="1" bandCol="1">
                <a:tableStyleId>{5C22544A-7EE6-4342-B048-85BDC9FD1C3A}</a:tableStyleId>
              </a:tblPr>
              <a:tblGrid>
                <a:gridCol w="2246159"/>
                <a:gridCol w="4283968"/>
              </a:tblGrid>
              <a:tr h="816239">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Описание</a:t>
                      </a:r>
                    </a:p>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инвестиционного проекта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27" marR="28027" marT="8758" marB="0" anchor="ctr"/>
                </a:tc>
                <a:tc>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Инвестиционный проект предполагает создание предприятия в сфере производства на базе неиспользуемого комплекса зданий и сооружений с оборудованием </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027" marR="28027" marT="8758" marB="0" anchor="ctr"/>
                </a:tc>
              </a:tr>
              <a:tr h="548889">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Технические характеристики проекта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27" marR="28027" marT="8758" marB="0" anchor="ctr"/>
                </a:tc>
                <a:tc>
                  <a:txBody>
                    <a:bodyPr/>
                    <a:lstStyle/>
                    <a:p>
                      <a:pPr>
                        <a:lnSpc>
                          <a:spcPct val="107000"/>
                        </a:lnSpc>
                        <a:spcAft>
                          <a:spcPts val="0"/>
                        </a:spcAft>
                      </a:pPr>
                      <a:r>
                        <a:rPr lang="ru-RU" sz="1200" b="0" dirty="0" smtClean="0">
                          <a:solidFill>
                            <a:srgbClr val="002060"/>
                          </a:solidFill>
                          <a:effectLst/>
                          <a:latin typeface="Times New Roman" panose="02020603050405020304" pitchFamily="18" charset="0"/>
                          <a:cs typeface="Times New Roman" panose="02020603050405020304" pitchFamily="18" charset="0"/>
                        </a:rPr>
                        <a:t>Инвестиционный проект </a:t>
                      </a:r>
                      <a:r>
                        <a:rPr lang="ru-RU" sz="1200" b="0" dirty="0">
                          <a:solidFill>
                            <a:srgbClr val="002060"/>
                          </a:solidFill>
                          <a:effectLst/>
                          <a:latin typeface="Times New Roman" panose="02020603050405020304" pitchFamily="18" charset="0"/>
                          <a:cs typeface="Times New Roman" panose="02020603050405020304" pitchFamily="18" charset="0"/>
                        </a:rPr>
                        <a:t>предполагает организацию производства </a:t>
                      </a:r>
                      <a:r>
                        <a:rPr lang="ru-RU" sz="1200" b="0" dirty="0" smtClean="0">
                          <a:solidFill>
                            <a:srgbClr val="002060"/>
                          </a:solidFill>
                          <a:effectLst/>
                          <a:latin typeface="Times New Roman" panose="02020603050405020304" pitchFamily="18" charset="0"/>
                          <a:cs typeface="Times New Roman" panose="02020603050405020304" pitchFamily="18" charset="0"/>
                        </a:rPr>
                        <a:t>мебели</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027" marR="28027" marT="8758" marB="0" anchor="ctr">
                    <a:solidFill>
                      <a:schemeClr val="accent1">
                        <a:lumMod val="20000"/>
                        <a:lumOff val="80000"/>
                      </a:schemeClr>
                    </a:solidFill>
                  </a:tcPr>
                </a:tc>
              </a:tr>
              <a:tr h="548889">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Продукция, планируемая к выпуску</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27" marR="28027" marT="8758" marB="0" anchor="ctr"/>
                </a:tc>
                <a:tc>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Мебель из плит МДФ/ХДФ</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027" marR="28027" marT="8758" marB="0" anchor="ctr">
                    <a:solidFill>
                      <a:schemeClr val="accent6">
                        <a:lumMod val="20000"/>
                        <a:lumOff val="80000"/>
                      </a:schemeClr>
                    </a:solidFill>
                  </a:tcPr>
                </a:tc>
              </a:tr>
              <a:tr h="1422045">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Инвестиционная площадка </a:t>
                      </a:r>
                    </a:p>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(Приложение А)</a:t>
                      </a:r>
                    </a:p>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27" marR="28027" marT="8758" marB="0" anchor="ctr"/>
                </a:tc>
                <a:tc>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Организация производства предусмотрена на площадке, расположенной на территории ОАО «Мостовдрев», которая входит в СЭЗ «</a:t>
                      </a:r>
                      <a:r>
                        <a:rPr lang="ru-RU" sz="1200" b="0" dirty="0" err="1">
                          <a:solidFill>
                            <a:srgbClr val="002060"/>
                          </a:solidFill>
                          <a:effectLst/>
                          <a:latin typeface="Times New Roman" panose="02020603050405020304" pitchFamily="18" charset="0"/>
                          <a:cs typeface="Times New Roman" panose="02020603050405020304" pitchFamily="18" charset="0"/>
                        </a:rPr>
                        <a:t>Гродноинвест</a:t>
                      </a:r>
                      <a:r>
                        <a:rPr lang="ru-RU" sz="1200" b="0" dirty="0">
                          <a:solidFill>
                            <a:srgbClr val="002060"/>
                          </a:solidFill>
                          <a:effectLst/>
                          <a:latin typeface="Times New Roman" panose="02020603050405020304" pitchFamily="18" charset="0"/>
                          <a:cs typeface="Times New Roman" panose="02020603050405020304" pitchFamily="18" charset="0"/>
                        </a:rPr>
                        <a:t>» Площадь участка: 4,6756 га</a:t>
                      </a:r>
                    </a:p>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Площадь строений: 12,8 </a:t>
                      </a:r>
                      <a:r>
                        <a:rPr lang="ru-RU" sz="1200" b="0" dirty="0" err="1">
                          <a:solidFill>
                            <a:srgbClr val="002060"/>
                          </a:solidFill>
                          <a:effectLst/>
                          <a:latin typeface="Times New Roman" panose="02020603050405020304" pitchFamily="18" charset="0"/>
                          <a:cs typeface="Times New Roman" panose="02020603050405020304" pitchFamily="18" charset="0"/>
                        </a:rPr>
                        <a:t>тыс.м.кв</a:t>
                      </a:r>
                      <a:r>
                        <a:rPr lang="ru-RU" sz="1200" b="0" dirty="0">
                          <a:solidFill>
                            <a:srgbClr val="002060"/>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Имеется водопровод, канализация, электрические и тепловые сети</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027" marR="28027" marT="8758" marB="0" anchor="ctr">
                    <a:solidFill>
                      <a:schemeClr val="accent1">
                        <a:lumMod val="20000"/>
                        <a:lumOff val="80000"/>
                      </a:schemeClr>
                    </a:solidFill>
                  </a:tcPr>
                </a:tc>
              </a:tr>
              <a:tr h="281544">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Сырьевое обеспечение</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27" marR="28027" marT="8758" marB="0" anchor="ctr"/>
                </a:tc>
                <a:tc>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Плиты МДФ/ХДФ, производимые на ОАО «</a:t>
                      </a:r>
                      <a:r>
                        <a:rPr lang="ru-RU" sz="1200" b="0" dirty="0" err="1">
                          <a:solidFill>
                            <a:srgbClr val="002060"/>
                          </a:solidFill>
                          <a:effectLst/>
                          <a:latin typeface="Times New Roman" panose="02020603050405020304" pitchFamily="18" charset="0"/>
                          <a:cs typeface="Times New Roman" panose="02020603050405020304" pitchFamily="18" charset="0"/>
                        </a:rPr>
                        <a:t>Мостовдрев</a:t>
                      </a:r>
                      <a:r>
                        <a:rPr lang="ru-RU" sz="1200" b="0" dirty="0">
                          <a:solidFill>
                            <a:srgbClr val="002060"/>
                          </a:solidFill>
                          <a:effectLst/>
                          <a:latin typeface="Times New Roman" panose="02020603050405020304" pitchFamily="18" charset="0"/>
                          <a:cs typeface="Times New Roman" panose="02020603050405020304" pitchFamily="18" charset="0"/>
                        </a:rPr>
                        <a:t>»</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027" marR="28027" marT="8758" marB="0" anchor="ctr">
                    <a:solidFill>
                      <a:schemeClr val="accent6">
                        <a:lumMod val="20000"/>
                        <a:lumOff val="80000"/>
                      </a:schemeClr>
                    </a:solidFill>
                  </a:tcPr>
                </a:tc>
              </a:tr>
              <a:tr h="281544">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Общая стоимость проекта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27" marR="28027" marT="8758" marB="0" anchor="ctr"/>
                </a:tc>
                <a:tc>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сумма инвестиционных затрат зависит от проекта</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027" marR="28027" marT="8758" marB="0" anchor="ctr"/>
                </a:tc>
              </a:tr>
              <a:tr h="529513">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Срок реализации проекта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27" marR="28027" marT="8758" marB="0" anchor="ctr"/>
                </a:tc>
                <a:tc>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Реализация инвестиционного проекта предполагается в </a:t>
                      </a:r>
                      <a:r>
                        <a:rPr lang="ru-RU" sz="1200" b="0" dirty="0" smtClean="0">
                          <a:solidFill>
                            <a:srgbClr val="002060"/>
                          </a:solidFill>
                          <a:effectLst/>
                          <a:latin typeface="Times New Roman" panose="02020603050405020304" pitchFamily="18" charset="0"/>
                          <a:cs typeface="Times New Roman" panose="02020603050405020304" pitchFamily="18" charset="0"/>
                        </a:rPr>
                        <a:t>2018 </a:t>
                      </a:r>
                      <a:r>
                        <a:rPr lang="ru-RU" sz="1200" b="0" dirty="0">
                          <a:solidFill>
                            <a:srgbClr val="002060"/>
                          </a:solidFill>
                          <a:effectLst/>
                          <a:latin typeface="Times New Roman" panose="02020603050405020304" pitchFamily="18" charset="0"/>
                          <a:cs typeface="Times New Roman" panose="02020603050405020304" pitchFamily="18" charset="0"/>
                        </a:rPr>
                        <a:t>– </a:t>
                      </a:r>
                      <a:r>
                        <a:rPr lang="ru-RU" sz="1200" b="0" dirty="0" smtClean="0">
                          <a:solidFill>
                            <a:srgbClr val="002060"/>
                          </a:solidFill>
                          <a:effectLst/>
                          <a:latin typeface="Times New Roman" panose="02020603050405020304" pitchFamily="18" charset="0"/>
                          <a:cs typeface="Times New Roman" panose="02020603050405020304" pitchFamily="18" charset="0"/>
                        </a:rPr>
                        <a:t>2019 </a:t>
                      </a:r>
                      <a:r>
                        <a:rPr lang="ru-RU" sz="1200" b="0" dirty="0">
                          <a:solidFill>
                            <a:srgbClr val="002060"/>
                          </a:solidFill>
                          <a:effectLst/>
                          <a:latin typeface="Times New Roman" panose="02020603050405020304" pitchFamily="18" charset="0"/>
                          <a:cs typeface="Times New Roman" panose="02020603050405020304" pitchFamily="18" charset="0"/>
                        </a:rPr>
                        <a:t>гг. </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027" marR="28027" marT="8758" marB="0" anchor="ctr">
                    <a:solidFill>
                      <a:schemeClr val="accent1">
                        <a:lumMod val="20000"/>
                        <a:lumOff val="80000"/>
                      </a:schemeClr>
                    </a:solidFill>
                  </a:tcPr>
                </a:tc>
              </a:tr>
              <a:tr h="529513">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Форма участия инвестора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27" marR="28027" marT="8758" marB="0" anchor="ctr"/>
                </a:tc>
                <a:tc>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Создание совместного предприятия, создание нового юридического лица. </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027" marR="28027" marT="8758" marB="0" anchor="ctr">
                    <a:solidFill>
                      <a:schemeClr val="accent6">
                        <a:lumMod val="20000"/>
                        <a:lumOff val="80000"/>
                      </a:schemeClr>
                    </a:solidFill>
                  </a:tcPr>
                </a:tc>
              </a:tr>
              <a:tr h="548889">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Состояние проекта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27" marR="28027" marT="8758" marB="0" anchor="ctr"/>
                </a:tc>
                <a:tc>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Осуществляется поиск инвестора для реализации инвестиционного проекта. </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027" marR="28027" marT="8758" marB="0" anchor="ctr">
                    <a:solidFill>
                      <a:schemeClr val="accent1">
                        <a:lumMod val="20000"/>
                        <a:lumOff val="80000"/>
                      </a:schemeClr>
                    </a:solidFill>
                  </a:tcPr>
                </a:tc>
              </a:tr>
              <a:tr h="1350933">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Контакты</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027" marR="28027" marT="8758" marB="0" anchor="ctr"/>
                </a:tc>
                <a:tc>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Мостовский районный исполнительный комитет </a:t>
                      </a:r>
                    </a:p>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231600, г. Мосты  пл. Ленина, 3</a:t>
                      </a:r>
                    </a:p>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Заместитель председателя по вопросам экономики Величко Светлана Николаевна</a:t>
                      </a:r>
                    </a:p>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тел. + 375 151533374, факс +375 151532699</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027" marR="28027" marT="8758" marB="0" anchor="ctr">
                    <a:solidFill>
                      <a:schemeClr val="accent6">
                        <a:lumMod val="20000"/>
                        <a:lumOff val="80000"/>
                      </a:schemeClr>
                    </a:solidFill>
                  </a:tcPr>
                </a:tc>
              </a:tr>
            </a:tbl>
          </a:graphicData>
        </a:graphic>
      </p:graphicFrame>
      <p:pic>
        <p:nvPicPr>
          <p:cNvPr id="6" name="Рисунок 5"/>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573016"/>
            <a:ext cx="2613873" cy="3249012"/>
          </a:xfrm>
          <a:prstGeom prst="rect">
            <a:avLst/>
          </a:prstGeom>
          <a:noFill/>
          <a:ln w="9525">
            <a:noFill/>
            <a:miter lim="800000"/>
            <a:headEnd/>
            <a:tailEnd/>
          </a:ln>
        </p:spPr>
      </p:pic>
    </p:spTree>
    <p:extLst>
      <p:ext uri="{BB962C8B-B14F-4D97-AF65-F5344CB8AC3E}">
        <p14:creationId xmlns:p14="http://schemas.microsoft.com/office/powerpoint/2010/main" val="8136256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8BCC6208-3A36-480D-8EFD-95EA8B354965}" type="slidenum">
              <a:rPr lang="en-US" smtClean="0"/>
              <a:pPr>
                <a:defRPr/>
              </a:pPr>
              <a:t>39</a:t>
            </a:fld>
            <a:endParaRPr lang="en-US" dirty="0"/>
          </a:p>
        </p:txBody>
      </p:sp>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11" y="0"/>
            <a:ext cx="2624502" cy="1700808"/>
          </a:xfrm>
          <a:prstGeom prst="rect">
            <a:avLst/>
          </a:prstGeom>
        </p:spPr>
      </p:pic>
      <p:pic>
        <p:nvPicPr>
          <p:cNvPr id="3" name="Рисунок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892823"/>
            <a:ext cx="2613872" cy="1591053"/>
          </a:xfrm>
          <a:prstGeom prst="rect">
            <a:avLst/>
          </a:prstGeom>
        </p:spPr>
      </p:pic>
      <p:graphicFrame>
        <p:nvGraphicFramePr>
          <p:cNvPr id="7" name="Таблица 6"/>
          <p:cNvGraphicFramePr>
            <a:graphicFrameLocks noGrp="1"/>
          </p:cNvGraphicFramePr>
          <p:nvPr>
            <p:extLst>
              <p:ext uri="{D42A27DB-BD31-4B8C-83A1-F6EECF244321}">
                <p14:modId xmlns:p14="http://schemas.microsoft.com/office/powerpoint/2010/main" val="2357336599"/>
              </p:ext>
            </p:extLst>
          </p:nvPr>
        </p:nvGraphicFramePr>
        <p:xfrm>
          <a:off x="2627783" y="0"/>
          <a:ext cx="6516216" cy="6857998"/>
        </p:xfrm>
        <a:graphic>
          <a:graphicData uri="http://schemas.openxmlformats.org/drawingml/2006/table">
            <a:tbl>
              <a:tblPr firstRow="1" firstCol="1" lastRow="1" lastCol="1" bandRow="1" bandCol="1">
                <a:tableStyleId>{5C22544A-7EE6-4342-B048-85BDC9FD1C3A}</a:tableStyleId>
              </a:tblPr>
              <a:tblGrid>
                <a:gridCol w="2232248"/>
                <a:gridCol w="4283968"/>
              </a:tblGrid>
              <a:tr h="816239">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Description of the</a:t>
                      </a:r>
                    </a:p>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Investment project</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027" marR="28027" marT="8758" marB="0" anchor="ctr"/>
                </a:tc>
                <a:tc>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The investment project assumes the creation of an enterprise in the sphere of production on the basis of an unused set of buildings and structures with equipment</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027" marR="28027" marT="8758" marB="0" anchor="ctr"/>
                </a:tc>
              </a:tr>
              <a:tr h="548889">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Technical characteristics of the project</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027" marR="28027" marT="8758" marB="0" anchor="ctr"/>
                </a:tc>
                <a:tc>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The investment project involves the organization of furniture production</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027" marR="28027" marT="8758" marB="0" anchor="ctr">
                    <a:solidFill>
                      <a:schemeClr val="accent1">
                        <a:lumMod val="20000"/>
                        <a:lumOff val="80000"/>
                      </a:schemeClr>
                    </a:solidFill>
                  </a:tcPr>
                </a:tc>
              </a:tr>
              <a:tr h="548889">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Products planned for release</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027" marR="28027" marT="8758" marB="0" anchor="ctr"/>
                </a:tc>
                <a:tc>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Furniture made of MDF / HDF boards</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027" marR="28027" marT="8758" marB="0" anchor="ctr">
                    <a:solidFill>
                      <a:schemeClr val="accent6">
                        <a:lumMod val="20000"/>
                        <a:lumOff val="80000"/>
                      </a:schemeClr>
                    </a:solidFill>
                  </a:tcPr>
                </a:tc>
              </a:tr>
              <a:tr h="1422045">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Investment site</a:t>
                      </a:r>
                    </a:p>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(Appendix A)</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027" marR="28027" marT="8758" marB="0" anchor="ctr"/>
                </a:tc>
                <a:tc>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The organization of production is provided on the site located on the territory of OJSC </a:t>
                      </a:r>
                      <a:r>
                        <a:rPr lang="en-US" sz="1200" b="0" dirty="0" err="1" smtClean="0">
                          <a:solidFill>
                            <a:srgbClr val="002060"/>
                          </a:solidFill>
                          <a:effectLst/>
                          <a:latin typeface="Times New Roman" panose="02020603050405020304" pitchFamily="18" charset="0"/>
                          <a:cs typeface="Times New Roman" panose="02020603050405020304" pitchFamily="18" charset="0"/>
                        </a:rPr>
                        <a:t>Mostovdrev</a:t>
                      </a:r>
                      <a:r>
                        <a:rPr lang="en-US" sz="1200" b="0" dirty="0" smtClean="0">
                          <a:solidFill>
                            <a:srgbClr val="002060"/>
                          </a:solidFill>
                          <a:effectLst/>
                          <a:latin typeface="Times New Roman" panose="02020603050405020304" pitchFamily="18" charset="0"/>
                          <a:cs typeface="Times New Roman" panose="02020603050405020304" pitchFamily="18" charset="0"/>
                        </a:rPr>
                        <a:t>, which is included in the FEZ </a:t>
                      </a:r>
                      <a:r>
                        <a:rPr lang="en-US" sz="1200" b="0" dirty="0" err="1" smtClean="0">
                          <a:solidFill>
                            <a:srgbClr val="002060"/>
                          </a:solidFill>
                          <a:effectLst/>
                          <a:latin typeface="Times New Roman" panose="02020603050405020304" pitchFamily="18" charset="0"/>
                          <a:cs typeface="Times New Roman" panose="02020603050405020304" pitchFamily="18" charset="0"/>
                        </a:rPr>
                        <a:t>Grodnoinvest</a:t>
                      </a:r>
                      <a:r>
                        <a:rPr lang="en-US" sz="1200" b="0" dirty="0" smtClean="0">
                          <a:solidFill>
                            <a:srgbClr val="002060"/>
                          </a:solidFill>
                          <a:effectLst/>
                          <a:latin typeface="Times New Roman" panose="02020603050405020304" pitchFamily="18" charset="0"/>
                          <a:cs typeface="Times New Roman" panose="02020603050405020304" pitchFamily="18" charset="0"/>
                        </a:rPr>
                        <a:t>. Land area: 4,6756 hectares</a:t>
                      </a:r>
                    </a:p>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Area of buildings: 12,8 thousand </a:t>
                      </a:r>
                      <a:r>
                        <a:rPr lang="en-US" sz="1200" b="0" dirty="0" err="1" smtClean="0">
                          <a:solidFill>
                            <a:srgbClr val="002060"/>
                          </a:solidFill>
                          <a:effectLst/>
                          <a:latin typeface="Times New Roman" panose="02020603050405020304" pitchFamily="18" charset="0"/>
                          <a:cs typeface="Times New Roman" panose="02020603050405020304" pitchFamily="18" charset="0"/>
                        </a:rPr>
                        <a:t>sq.m</a:t>
                      </a:r>
                      <a:r>
                        <a:rPr lang="en-US" sz="1200" b="0" dirty="0" smtClean="0">
                          <a:solidFill>
                            <a:srgbClr val="002060"/>
                          </a:solidFill>
                          <a:effectLst/>
                          <a:latin typeface="Times New Roman" panose="02020603050405020304" pitchFamily="18" charset="0"/>
                          <a:cs typeface="Times New Roman" panose="02020603050405020304" pitchFamily="18" charset="0"/>
                        </a:rPr>
                        <a:t>.</a:t>
                      </a:r>
                    </a:p>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There is running water, sewerage, electrical and heating networks</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027" marR="28027" marT="8758" marB="0" anchor="ctr">
                    <a:solidFill>
                      <a:schemeClr val="accent1">
                        <a:lumMod val="20000"/>
                        <a:lumOff val="80000"/>
                      </a:schemeClr>
                    </a:solidFill>
                  </a:tcPr>
                </a:tc>
              </a:tr>
              <a:tr h="281544">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Raw materials</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027" marR="28027" marT="8758" marB="0" anchor="ctr"/>
                </a:tc>
                <a:tc>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MDF / HDF boards produced at OJSC </a:t>
                      </a:r>
                      <a:r>
                        <a:rPr lang="en-US" sz="1200" b="0" dirty="0" err="1" smtClean="0">
                          <a:solidFill>
                            <a:srgbClr val="002060"/>
                          </a:solidFill>
                          <a:effectLst/>
                          <a:latin typeface="Times New Roman" panose="02020603050405020304" pitchFamily="18" charset="0"/>
                          <a:cs typeface="Times New Roman" panose="02020603050405020304" pitchFamily="18" charset="0"/>
                        </a:rPr>
                        <a:t>Mostovdrev</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027" marR="28027" marT="8758" marB="0" anchor="ctr">
                    <a:solidFill>
                      <a:schemeClr val="accent6">
                        <a:lumMod val="20000"/>
                        <a:lumOff val="80000"/>
                      </a:schemeClr>
                    </a:solidFill>
                  </a:tcPr>
                </a:tc>
              </a:tr>
              <a:tr h="281544">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The total cost of the project</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027" marR="28027" marT="8758" marB="0" anchor="ctr"/>
                </a:tc>
                <a:tc>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The amount of investment costs depends on the project</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027" marR="28027" marT="8758" marB="0" anchor="ctr"/>
                </a:tc>
              </a:tr>
              <a:tr h="529513">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Term of the project</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027" marR="28027" marT="8758" marB="0" anchor="ctr"/>
                </a:tc>
                <a:tc>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The implementation of the investment project is expected in 201</a:t>
                      </a:r>
                      <a:r>
                        <a:rPr lang="ru-RU" sz="1200" b="0" dirty="0" smtClean="0">
                          <a:solidFill>
                            <a:srgbClr val="002060"/>
                          </a:solidFill>
                          <a:effectLst/>
                          <a:latin typeface="Times New Roman" panose="02020603050405020304" pitchFamily="18" charset="0"/>
                          <a:cs typeface="Times New Roman" panose="02020603050405020304" pitchFamily="18" charset="0"/>
                        </a:rPr>
                        <a:t>8</a:t>
                      </a:r>
                      <a:r>
                        <a:rPr lang="en-US" sz="1200" b="0" dirty="0" smtClean="0">
                          <a:solidFill>
                            <a:srgbClr val="002060"/>
                          </a:solidFill>
                          <a:effectLst/>
                          <a:latin typeface="Times New Roman" panose="02020603050405020304" pitchFamily="18" charset="0"/>
                          <a:cs typeface="Times New Roman" panose="02020603050405020304" pitchFamily="18" charset="0"/>
                        </a:rPr>
                        <a:t> - 201</a:t>
                      </a:r>
                      <a:r>
                        <a:rPr lang="ru-RU" sz="1200" b="0" dirty="0" smtClean="0">
                          <a:solidFill>
                            <a:srgbClr val="002060"/>
                          </a:solidFill>
                          <a:effectLst/>
                          <a:latin typeface="Times New Roman" panose="02020603050405020304" pitchFamily="18" charset="0"/>
                          <a:cs typeface="Times New Roman" panose="02020603050405020304" pitchFamily="18" charset="0"/>
                        </a:rPr>
                        <a:t>9</a:t>
                      </a:r>
                      <a:r>
                        <a:rPr lang="en-US" sz="1200" b="0" dirty="0" smtClean="0">
                          <a:solidFill>
                            <a:srgbClr val="002060"/>
                          </a:solidFill>
                          <a:effectLst/>
                          <a:latin typeface="Times New Roman" panose="02020603050405020304" pitchFamily="18" charset="0"/>
                          <a:cs typeface="Times New Roman" panose="02020603050405020304" pitchFamily="18" charset="0"/>
                        </a:rPr>
                        <a:t>.</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027" marR="28027" marT="8758" marB="0" anchor="ctr">
                    <a:solidFill>
                      <a:schemeClr val="accent1">
                        <a:lumMod val="20000"/>
                        <a:lumOff val="80000"/>
                      </a:schemeClr>
                    </a:solidFill>
                  </a:tcPr>
                </a:tc>
              </a:tr>
              <a:tr h="529513">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Form of investor participation</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027" marR="28027" marT="8758" marB="0" anchor="ctr"/>
                </a:tc>
                <a:tc>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Creation of a joint venture, creation of a new legal entity.</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027" marR="28027" marT="8758" marB="0" anchor="ctr">
                    <a:solidFill>
                      <a:schemeClr val="accent6">
                        <a:lumMod val="20000"/>
                        <a:lumOff val="80000"/>
                      </a:schemeClr>
                    </a:solidFill>
                  </a:tcPr>
                </a:tc>
              </a:tr>
              <a:tr h="548889">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Project status</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027" marR="28027" marT="8758" marB="0" anchor="ctr"/>
                </a:tc>
                <a:tc>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The investor is looking for an investment project.</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027" marR="28027" marT="8758" marB="0" anchor="ctr">
                    <a:solidFill>
                      <a:schemeClr val="accent1">
                        <a:lumMod val="20000"/>
                        <a:lumOff val="80000"/>
                      </a:schemeClr>
                    </a:solidFill>
                  </a:tcPr>
                </a:tc>
              </a:tr>
              <a:tr h="1350933">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Contacts</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027" marR="28027" marT="8758" marB="0" anchor="ctr"/>
                </a:tc>
                <a:tc>
                  <a:txBody>
                    <a:bodyPr/>
                    <a:lstStyle/>
                    <a:p>
                      <a:pPr>
                        <a:lnSpc>
                          <a:spcPct val="107000"/>
                        </a:lnSpc>
                        <a:spcAft>
                          <a:spcPts val="0"/>
                        </a:spcAft>
                      </a:pPr>
                      <a:r>
                        <a:rPr lang="en-US" sz="1200" b="0" dirty="0" err="1" smtClean="0">
                          <a:solidFill>
                            <a:srgbClr val="002060"/>
                          </a:solidFill>
                          <a:effectLst/>
                          <a:latin typeface="Times New Roman" panose="02020603050405020304" pitchFamily="18" charset="0"/>
                          <a:cs typeface="Times New Roman" panose="02020603050405020304" pitchFamily="18" charset="0"/>
                        </a:rPr>
                        <a:t>Mostovsky</a:t>
                      </a:r>
                      <a:r>
                        <a:rPr lang="en-US" sz="1200" b="0" dirty="0" smtClean="0">
                          <a:solidFill>
                            <a:srgbClr val="002060"/>
                          </a:solidFill>
                          <a:effectLst/>
                          <a:latin typeface="Times New Roman" panose="02020603050405020304" pitchFamily="18" charset="0"/>
                          <a:cs typeface="Times New Roman" panose="02020603050405020304" pitchFamily="18" charset="0"/>
                        </a:rPr>
                        <a:t> Regional Executive Committee</a:t>
                      </a:r>
                    </a:p>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231600, city of </a:t>
                      </a:r>
                      <a:r>
                        <a:rPr lang="en-US" sz="1200" b="0" dirty="0" err="1" smtClean="0">
                          <a:solidFill>
                            <a:srgbClr val="002060"/>
                          </a:solidFill>
                          <a:effectLst/>
                          <a:latin typeface="Times New Roman" panose="02020603050405020304" pitchFamily="18" charset="0"/>
                          <a:cs typeface="Times New Roman" panose="02020603050405020304" pitchFamily="18" charset="0"/>
                        </a:rPr>
                        <a:t>Mosty</a:t>
                      </a:r>
                      <a:r>
                        <a:rPr lang="en-US" sz="1200" b="0" dirty="0" smtClean="0">
                          <a:solidFill>
                            <a:srgbClr val="002060"/>
                          </a:solidFill>
                          <a:effectLst/>
                          <a:latin typeface="Times New Roman" panose="02020603050405020304" pitchFamily="18" charset="0"/>
                          <a:cs typeface="Times New Roman" panose="02020603050405020304" pitchFamily="18" charset="0"/>
                        </a:rPr>
                        <a:t> pl. </a:t>
                      </a:r>
                      <a:r>
                        <a:rPr lang="en-US" sz="1200" b="0" dirty="0" err="1" smtClean="0">
                          <a:solidFill>
                            <a:srgbClr val="002060"/>
                          </a:solidFill>
                          <a:effectLst/>
                          <a:latin typeface="Times New Roman" panose="02020603050405020304" pitchFamily="18" charset="0"/>
                          <a:cs typeface="Times New Roman" panose="02020603050405020304" pitchFamily="18" charset="0"/>
                        </a:rPr>
                        <a:t>Lenina</a:t>
                      </a:r>
                      <a:r>
                        <a:rPr lang="en-US" sz="1200" b="0" dirty="0" smtClean="0">
                          <a:solidFill>
                            <a:srgbClr val="002060"/>
                          </a:solidFill>
                          <a:effectLst/>
                          <a:latin typeface="Times New Roman" panose="02020603050405020304" pitchFamily="18" charset="0"/>
                          <a:cs typeface="Times New Roman" panose="02020603050405020304" pitchFamily="18" charset="0"/>
                        </a:rPr>
                        <a:t>, 3</a:t>
                      </a:r>
                    </a:p>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Deputy Chairman for Economic Affairs </a:t>
                      </a:r>
                      <a:r>
                        <a:rPr lang="en-US" sz="1200" b="0" dirty="0" err="1" smtClean="0">
                          <a:solidFill>
                            <a:srgbClr val="002060"/>
                          </a:solidFill>
                          <a:effectLst/>
                          <a:latin typeface="Times New Roman" panose="02020603050405020304" pitchFamily="18" charset="0"/>
                          <a:cs typeface="Times New Roman" panose="02020603050405020304" pitchFamily="18" charset="0"/>
                        </a:rPr>
                        <a:t>Velichko</a:t>
                      </a:r>
                      <a:r>
                        <a:rPr lang="en-US" sz="1200" b="0" dirty="0" smtClean="0">
                          <a:solidFill>
                            <a:srgbClr val="002060"/>
                          </a:solidFill>
                          <a:effectLst/>
                          <a:latin typeface="Times New Roman" panose="02020603050405020304" pitchFamily="18" charset="0"/>
                          <a:cs typeface="Times New Roman" panose="02020603050405020304" pitchFamily="18" charset="0"/>
                        </a:rPr>
                        <a:t> Svetlana </a:t>
                      </a:r>
                      <a:r>
                        <a:rPr lang="en-US" sz="1200" b="0" dirty="0" err="1" smtClean="0">
                          <a:solidFill>
                            <a:srgbClr val="002060"/>
                          </a:solidFill>
                          <a:effectLst/>
                          <a:latin typeface="Times New Roman" panose="02020603050405020304" pitchFamily="18" charset="0"/>
                          <a:cs typeface="Times New Roman" panose="02020603050405020304" pitchFamily="18" charset="0"/>
                        </a:rPr>
                        <a:t>Nikolaevna</a:t>
                      </a:r>
                      <a:endParaRPr lang="en-US" sz="1200" b="0" dirty="0" smtClean="0">
                        <a:solidFill>
                          <a:srgbClr val="002060"/>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Tel. + 375 151533374, fax +375 151532699</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027" marR="28027" marT="8758" marB="0" anchor="ctr">
                    <a:solidFill>
                      <a:schemeClr val="accent6">
                        <a:lumMod val="20000"/>
                        <a:lumOff val="80000"/>
                      </a:schemeClr>
                    </a:solidFill>
                  </a:tcPr>
                </a:tc>
              </a:tr>
            </a:tbl>
          </a:graphicData>
        </a:graphic>
      </p:graphicFrame>
      <p:pic>
        <p:nvPicPr>
          <p:cNvPr id="6" name="Рисунок 5"/>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573016"/>
            <a:ext cx="2613873" cy="3249012"/>
          </a:xfrm>
          <a:prstGeom prst="rect">
            <a:avLst/>
          </a:prstGeom>
          <a:noFill/>
          <a:ln w="9525">
            <a:noFill/>
            <a:miter lim="800000"/>
            <a:headEnd/>
            <a:tailEnd/>
          </a:ln>
        </p:spPr>
      </p:pic>
    </p:spTree>
    <p:extLst>
      <p:ext uri="{BB962C8B-B14F-4D97-AF65-F5344CB8AC3E}">
        <p14:creationId xmlns:p14="http://schemas.microsoft.com/office/powerpoint/2010/main" val="1949197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Прямоугольник 7"/>
          <p:cNvSpPr/>
          <p:nvPr/>
        </p:nvSpPr>
        <p:spPr>
          <a:xfrm>
            <a:off x="468313" y="1927225"/>
            <a:ext cx="3598862" cy="4103688"/>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a:p>
        </p:txBody>
      </p:sp>
      <p:sp>
        <p:nvSpPr>
          <p:cNvPr id="6" name="Прямоугольник 5"/>
          <p:cNvSpPr/>
          <p:nvPr/>
        </p:nvSpPr>
        <p:spPr>
          <a:xfrm>
            <a:off x="395536" y="309288"/>
            <a:ext cx="8207375" cy="503237"/>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ru-RU" sz="2000" dirty="0" smtClean="0">
                <a:solidFill>
                  <a:srgbClr val="000066"/>
                </a:solidFill>
                <a:latin typeface="Times New Roman" panose="02020603050405020304" pitchFamily="18" charset="0"/>
                <a:cs typeface="Times New Roman" panose="02020603050405020304" pitchFamily="18" charset="0"/>
              </a:rPr>
              <a:t>ИСТОРИЯ МОСТОВСКОГО РАЙОНА</a:t>
            </a:r>
            <a:endParaRPr lang="ru-RU" sz="2000" dirty="0">
              <a:solidFill>
                <a:srgbClr val="000066"/>
              </a:solidFill>
              <a:latin typeface="Times New Roman" panose="02020603050405020304" pitchFamily="18" charset="0"/>
              <a:cs typeface="Times New Roman" panose="02020603050405020304" pitchFamily="18" charset="0"/>
            </a:endParaRPr>
          </a:p>
        </p:txBody>
      </p:sp>
      <p:sp>
        <p:nvSpPr>
          <p:cNvPr id="14340" name="Объект 2"/>
          <p:cNvSpPr>
            <a:spLocks noGrp="1"/>
          </p:cNvSpPr>
          <p:nvPr>
            <p:ph idx="1"/>
          </p:nvPr>
        </p:nvSpPr>
        <p:spPr>
          <a:xfrm>
            <a:off x="827088" y="2654300"/>
            <a:ext cx="1955800" cy="1389063"/>
          </a:xfrm>
        </p:spPr>
        <p:txBody>
          <a:bodyPr/>
          <a:lstStyle/>
          <a:p>
            <a:pPr eaLnBrk="1" hangingPunct="1"/>
            <a:r>
              <a:rPr lang="ru-RU" sz="2000" smtClean="0">
                <a:latin typeface="Arial" charset="0"/>
                <a:cs typeface="Arial" charset="0"/>
              </a:rPr>
              <a:t>Фото</a:t>
            </a:r>
          </a:p>
        </p:txBody>
      </p:sp>
      <p:sp>
        <p:nvSpPr>
          <p:cNvPr id="4" name="Номер слайда 3"/>
          <p:cNvSpPr>
            <a:spLocks noGrp="1"/>
          </p:cNvSpPr>
          <p:nvPr>
            <p:ph type="sldNum" sz="quarter" idx="12"/>
          </p:nvPr>
        </p:nvSpPr>
        <p:spPr/>
        <p:txBody>
          <a:bodyPr/>
          <a:lstStyle/>
          <a:p>
            <a:pPr>
              <a:defRPr/>
            </a:pPr>
            <a:fld id="{7F9212B1-55CA-4F85-A834-29B6521D332A}" type="slidenum">
              <a:rPr lang="en-US"/>
              <a:pPr>
                <a:defRPr/>
              </a:pPr>
              <a:t>4</a:t>
            </a:fld>
            <a:endParaRPr lang="en-US"/>
          </a:p>
        </p:txBody>
      </p:sp>
      <p:sp>
        <p:nvSpPr>
          <p:cNvPr id="7" name="TextBox 6"/>
          <p:cNvSpPr txBox="1"/>
          <p:nvPr/>
        </p:nvSpPr>
        <p:spPr>
          <a:xfrm>
            <a:off x="4211960" y="870099"/>
            <a:ext cx="4824536" cy="5909310"/>
          </a:xfrm>
          <a:prstGeom prst="rect">
            <a:avLst/>
          </a:prstGeom>
          <a:noFill/>
        </p:spPr>
        <p:txBody>
          <a:bodyPr wrap="square">
            <a:spAutoFit/>
          </a:bodyPr>
          <a:lstStyle/>
          <a:p>
            <a:pPr fontAlgn="auto">
              <a:spcBef>
                <a:spcPts val="0"/>
              </a:spcBef>
              <a:spcAft>
                <a:spcPts val="0"/>
              </a:spcAft>
              <a:defRPr/>
            </a:pPr>
            <a:r>
              <a:rPr lang="ru-RU" sz="1400" dirty="0" smtClean="0">
                <a:solidFill>
                  <a:srgbClr val="002060"/>
                </a:solidFill>
              </a:rPr>
              <a:t>	Уже </a:t>
            </a:r>
            <a:r>
              <a:rPr lang="ru-RU" sz="1400" dirty="0">
                <a:solidFill>
                  <a:srgbClr val="002060"/>
                </a:solidFill>
              </a:rPr>
              <a:t>в XV в. Мосты являлись довольно большим торговым поселением, которое располагалось на перекрестке торговых путей: водного - Немана и сухопутного – из Бреста в Вильно (современный Вильнюс). Впервые в исторических документах Мосты упоминаются как местечко и центр волости Гродненского повета в 1486 г. После 3-го раздела Речи </a:t>
            </a:r>
            <a:r>
              <a:rPr lang="ru-RU" sz="1400" dirty="0" err="1">
                <a:solidFill>
                  <a:srgbClr val="002060"/>
                </a:solidFill>
              </a:rPr>
              <a:t>Посполитой</a:t>
            </a:r>
            <a:r>
              <a:rPr lang="ru-RU" sz="1400" dirty="0">
                <a:solidFill>
                  <a:srgbClr val="002060"/>
                </a:solidFill>
              </a:rPr>
              <a:t> (1795 г.) Мосты вошли в состав Российской империи. С 1921 г. местечко в составе </a:t>
            </a:r>
            <a:r>
              <a:rPr lang="ru-RU" sz="1400" dirty="0" smtClean="0">
                <a:solidFill>
                  <a:srgbClr val="002060"/>
                </a:solidFill>
              </a:rPr>
              <a:t>Польши.</a:t>
            </a:r>
            <a:r>
              <a:rPr lang="ru-RU" sz="1400" dirty="0">
                <a:solidFill>
                  <a:srgbClr val="002060"/>
                </a:solidFill>
              </a:rPr>
              <a:t> С 1939 г. - в составе БССР. 15 января 1940 года Указом Президиума Верховного Совета БССР </a:t>
            </a:r>
            <a:r>
              <a:rPr lang="ru-RU" sz="1400" dirty="0" smtClean="0">
                <a:solidFill>
                  <a:srgbClr val="002060"/>
                </a:solidFill>
              </a:rPr>
              <a:t>был </a:t>
            </a:r>
            <a:r>
              <a:rPr lang="ru-RU" sz="1400" dirty="0">
                <a:solidFill>
                  <a:srgbClr val="002060"/>
                </a:solidFill>
              </a:rPr>
              <a:t>образован Мостовский район, который состоял из 11 сельских Советов</a:t>
            </a:r>
            <a:r>
              <a:rPr lang="ru-RU" sz="1400" dirty="0" smtClean="0">
                <a:solidFill>
                  <a:srgbClr val="002060"/>
                </a:solidFill>
              </a:rPr>
              <a:t>.</a:t>
            </a:r>
          </a:p>
          <a:p>
            <a:pPr fontAlgn="auto">
              <a:spcBef>
                <a:spcPts val="0"/>
              </a:spcBef>
              <a:spcAft>
                <a:spcPts val="0"/>
              </a:spcAft>
              <a:defRPr/>
            </a:pPr>
            <a:r>
              <a:rPr lang="ru-RU" sz="1400" dirty="0" smtClean="0">
                <a:solidFill>
                  <a:srgbClr val="002060"/>
                </a:solidFill>
              </a:rPr>
              <a:t>	</a:t>
            </a:r>
            <a:r>
              <a:rPr lang="ru-RU" sz="1400" dirty="0" err="1" smtClean="0">
                <a:solidFill>
                  <a:srgbClr val="002060"/>
                </a:solidFill>
              </a:rPr>
              <a:t>Принеманская</a:t>
            </a:r>
            <a:r>
              <a:rPr lang="ru-RU" sz="1400" dirty="0" smtClean="0">
                <a:solidFill>
                  <a:srgbClr val="002060"/>
                </a:solidFill>
              </a:rPr>
              <a:t> </a:t>
            </a:r>
            <a:r>
              <a:rPr lang="ru-RU" sz="1400" dirty="0">
                <a:solidFill>
                  <a:srgbClr val="002060"/>
                </a:solidFill>
              </a:rPr>
              <a:t>земля сохранила много немых свидетелей исторических событий. </a:t>
            </a:r>
            <a:r>
              <a:rPr lang="ru-RU" sz="1400" dirty="0" smtClean="0">
                <a:solidFill>
                  <a:srgbClr val="002060"/>
                </a:solidFill>
              </a:rPr>
              <a:t>Историко-культурное </a:t>
            </a:r>
            <a:r>
              <a:rPr lang="ru-RU" sz="1400" dirty="0">
                <a:solidFill>
                  <a:srgbClr val="002060"/>
                </a:solidFill>
              </a:rPr>
              <a:t>наследие Мостовского района имеет свою неповторимость, свои особенные черты и является предметом нашей гордости и заботы. 22 </a:t>
            </a:r>
            <a:r>
              <a:rPr lang="ru-RU" sz="1400" dirty="0" smtClean="0">
                <a:solidFill>
                  <a:srgbClr val="002060"/>
                </a:solidFill>
              </a:rPr>
              <a:t>памятника Мостовского </a:t>
            </a:r>
            <a:r>
              <a:rPr lang="ru-RU" sz="1400" dirty="0">
                <a:solidFill>
                  <a:srgbClr val="002060"/>
                </a:solidFill>
              </a:rPr>
              <a:t>района занесены в Государственный список историко-культурных ценностей Республики Беларусь. Среди них: три памятника истории (братские могилы), четыре памятника архитектуры (церкви и костёлы), пятнадцать памятников археологии (могильники, городища, стоянки и поселения). </a:t>
            </a:r>
            <a:r>
              <a:rPr lang="ru-RU" sz="1400" dirty="0" err="1" smtClean="0">
                <a:solidFill>
                  <a:srgbClr val="002060"/>
                </a:solidFill>
                <a:cs typeface="Times New Roman" panose="02020603050405020304" pitchFamily="18" charset="0"/>
              </a:rPr>
              <a:t>Благодоря</a:t>
            </a:r>
            <a:r>
              <a:rPr lang="ru-RU" sz="1400" dirty="0" smtClean="0">
                <a:solidFill>
                  <a:srgbClr val="002060"/>
                </a:solidFill>
                <a:cs typeface="Times New Roman" panose="02020603050405020304" pitchFamily="18" charset="0"/>
              </a:rPr>
              <a:t>  богатому историческому прошлому, сохранившимся уникальным памятникам истории и природы наш район обладает значительным туристическим </a:t>
            </a:r>
            <a:r>
              <a:rPr lang="ru-RU" sz="1400" dirty="0" err="1" smtClean="0">
                <a:solidFill>
                  <a:srgbClr val="002060"/>
                </a:solidFill>
                <a:cs typeface="Times New Roman" panose="02020603050405020304" pitchFamily="18" charset="0"/>
              </a:rPr>
              <a:t>потенциалом.Одним</a:t>
            </a:r>
            <a:r>
              <a:rPr lang="ru-RU" sz="1400" dirty="0" smtClean="0">
                <a:solidFill>
                  <a:srgbClr val="002060"/>
                </a:solidFill>
                <a:cs typeface="Times New Roman" panose="02020603050405020304" pitchFamily="18" charset="0"/>
              </a:rPr>
              <a:t> из перспективных направлений на территории Мостовского района является </a:t>
            </a:r>
            <a:r>
              <a:rPr lang="ru-RU" sz="1400" dirty="0" err="1" smtClean="0">
                <a:solidFill>
                  <a:srgbClr val="002060"/>
                </a:solidFill>
                <a:cs typeface="Times New Roman" panose="02020603050405020304" pitchFamily="18" charset="0"/>
              </a:rPr>
              <a:t>агроэкотуризм</a:t>
            </a:r>
            <a:r>
              <a:rPr lang="ru-RU" sz="1400" dirty="0" smtClean="0">
                <a:solidFill>
                  <a:srgbClr val="002060"/>
                </a:solidFill>
                <a:cs typeface="Times New Roman" panose="02020603050405020304" pitchFamily="18" charset="0"/>
              </a:rPr>
              <a:t>.</a:t>
            </a:r>
          </a:p>
        </p:txBody>
      </p:sp>
      <p:pic>
        <p:nvPicPr>
          <p:cNvPr id="10" name="Рисунок 9" descr="F:\Презентация Мостовский район\Церковь Мосты2.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399183" y="960826"/>
            <a:ext cx="3671639" cy="1892110"/>
          </a:xfrm>
          <a:prstGeom prst="rect">
            <a:avLst/>
          </a:prstGeom>
          <a:ln>
            <a:noFill/>
          </a:ln>
          <a:effectLst>
            <a:outerShdw blurRad="292100" dist="139700" dir="2700000" algn="tl" rotWithShape="0">
              <a:srgbClr val="333333">
                <a:alpha val="65000"/>
              </a:srgbClr>
            </a:outerShdw>
          </a:effectLst>
        </p:spPr>
      </p:pic>
      <p:pic>
        <p:nvPicPr>
          <p:cNvPr id="12" name="Рисунок 11" descr="D:\Мои документы\Мои документы\Буклеты,презентации, фильмы\Буклет о районе\Фото для буклета\Культура\Природа2.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395535" y="2852936"/>
            <a:ext cx="3671639" cy="1728192"/>
          </a:xfrm>
          <a:prstGeom prst="rect">
            <a:avLst/>
          </a:prstGeom>
          <a:ln>
            <a:noFill/>
          </a:ln>
          <a:effectLst>
            <a:outerShdw blurRad="292100" dist="139700" dir="2700000" algn="tl" rotWithShape="0">
              <a:srgbClr val="333333">
                <a:alpha val="65000"/>
              </a:srgbClr>
            </a:outerShdw>
          </a:effectLst>
        </p:spPr>
      </p:pic>
      <p:pic>
        <p:nvPicPr>
          <p:cNvPr id="14" name="Рисунок 13" descr="Z:\Давыдик МО\Фото для Давыдик 26.05.2017 год\ДЛЯ ДАВЫДИК М.О\Праздник На сцежках спадчыны (2) Котчынская кадрыль.jpg"/>
          <p:cNvPicPr/>
          <p:nvPr/>
        </p:nvPicPr>
        <p:blipFill>
          <a:blip r:embed="rId5" cstate="email">
            <a:lum contrast="10000"/>
            <a:extLst>
              <a:ext uri="{28A0092B-C50C-407E-A947-70E740481C1C}">
                <a14:useLocalDpi xmlns:a14="http://schemas.microsoft.com/office/drawing/2010/main"/>
              </a:ext>
            </a:extLst>
          </a:blip>
          <a:srcRect/>
          <a:stretch>
            <a:fillRect/>
          </a:stretch>
        </p:blipFill>
        <p:spPr bwMode="auto">
          <a:xfrm>
            <a:off x="395537" y="4509575"/>
            <a:ext cx="3671638" cy="21119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69743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345233264"/>
              </p:ext>
            </p:extLst>
          </p:nvPr>
        </p:nvGraphicFramePr>
        <p:xfrm>
          <a:off x="2627784" y="0"/>
          <a:ext cx="6516216" cy="6858001"/>
        </p:xfrm>
        <a:graphic>
          <a:graphicData uri="http://schemas.openxmlformats.org/drawingml/2006/table">
            <a:tbl>
              <a:tblPr firstRow="1" firstCol="1" bandRow="1">
                <a:tableStyleId>{5C22544A-7EE6-4342-B048-85BDC9FD1C3A}</a:tableStyleId>
              </a:tblPr>
              <a:tblGrid>
                <a:gridCol w="2111736"/>
                <a:gridCol w="2133508"/>
                <a:gridCol w="2270972"/>
              </a:tblGrid>
              <a:tr h="244400">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Общая площадь (м</a:t>
                      </a:r>
                      <a:r>
                        <a:rPr lang="ru-RU" sz="1200" baseline="30000" dirty="0">
                          <a:effectLst/>
                          <a:latin typeface="Times New Roman" panose="02020603050405020304" pitchFamily="18" charset="0"/>
                          <a:cs typeface="Times New Roman" panose="02020603050405020304" pitchFamily="18" charset="0"/>
                        </a:rPr>
                        <a:t>2</a:t>
                      </a:r>
                      <a:r>
                        <a:rPr lang="ru-RU"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88900</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r>
              <a:tr h="303673">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Область</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Гродненская</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r>
              <a:tr h="244400">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Район</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Мостовский</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r>
              <a:tr h="244400">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Город</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Мосты</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r>
              <a:tr h="244400">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Адрес</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ул. Волковича, 8</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r>
              <a:tr h="489237">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Возможные направления использования</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а) промышленность </a:t>
                      </a:r>
                    </a:p>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б) услуги</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r>
              <a:tr h="489237">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Способы предоставления участка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предоставление участка на основании заключения инвестиционного договора</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r>
              <a:tr h="513400">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Стоимость (кадастровая)  (за м</a:t>
                      </a:r>
                      <a:r>
                        <a:rPr lang="ru-RU" sz="1200" baseline="30000" dirty="0">
                          <a:effectLst/>
                          <a:latin typeface="Times New Roman" panose="02020603050405020304" pitchFamily="18" charset="0"/>
                          <a:cs typeface="Times New Roman" panose="02020603050405020304" pitchFamily="18" charset="0"/>
                        </a:rPr>
                        <a:t>2</a:t>
                      </a:r>
                      <a:r>
                        <a:rPr lang="ru-RU"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9,06 долл. США (для промышленных объектов), </a:t>
                      </a:r>
                    </a:p>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16,56 долл. США (для объектов сферы услуг)</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r>
              <a:tr h="489237">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Обременение участка/ строения</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 </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r>
              <a:tr h="244400">
                <a:tc gridSpan="3">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2. Транспортное сообщение</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c hMerge="1">
                  <a:txBody>
                    <a:bodyPr/>
                    <a:lstStyle/>
                    <a:p>
                      <a:endParaRPr lang="ru-RU"/>
                    </a:p>
                  </a:txBody>
                  <a:tcPr/>
                </a:tc>
              </a:tr>
              <a:tr h="354402">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Расстояние от объекта</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ru-RU" sz="1200">
                          <a:solidFill>
                            <a:srgbClr val="002060"/>
                          </a:solidFill>
                          <a:effectLst/>
                          <a:latin typeface="Times New Roman" panose="02020603050405020304" pitchFamily="18" charset="0"/>
                          <a:cs typeface="Times New Roman" panose="02020603050405020304" pitchFamily="18" charset="0"/>
                        </a:rPr>
                        <a:t>Наименование</a:t>
                      </a:r>
                      <a:endParaRPr lang="ru-RU" sz="12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513400">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Автомагистраль</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34 км.</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ru-RU" sz="1200">
                          <a:solidFill>
                            <a:srgbClr val="002060"/>
                          </a:solidFill>
                          <a:effectLst/>
                          <a:latin typeface="Times New Roman" panose="02020603050405020304" pitchFamily="18" charset="0"/>
                          <a:cs typeface="Times New Roman" panose="02020603050405020304" pitchFamily="18" charset="0"/>
                        </a:rPr>
                        <a:t>М6 Минск-Гродно-граница РП</a:t>
                      </a:r>
                      <a:endParaRPr lang="ru-RU" sz="12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740389">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Дороги республиканского значения</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2 км.</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ru-RU" sz="1200">
                          <a:solidFill>
                            <a:srgbClr val="002060"/>
                          </a:solidFill>
                          <a:effectLst/>
                          <a:latin typeface="Times New Roman" panose="02020603050405020304" pitchFamily="18" charset="0"/>
                          <a:cs typeface="Times New Roman" panose="02020603050405020304" pitchFamily="18" charset="0"/>
                        </a:rPr>
                        <a:t>Р41 Слоним-Мосты-Скидель-граница ЛР</a:t>
                      </a:r>
                      <a:endParaRPr lang="ru-RU" sz="12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513400">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Аэропорт</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40 км.</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ru-RU" sz="1200">
                          <a:solidFill>
                            <a:srgbClr val="002060"/>
                          </a:solidFill>
                          <a:effectLst/>
                          <a:latin typeface="Times New Roman" panose="02020603050405020304" pitchFamily="18" charset="0"/>
                          <a:cs typeface="Times New Roman" panose="02020603050405020304" pitchFamily="18" charset="0"/>
                        </a:rPr>
                        <a:t>Гродно</a:t>
                      </a:r>
                      <a:endParaRPr lang="ru-RU" sz="12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740389">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Железная дорога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3 км.</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подъездные пути станции Мосты </a:t>
                      </a:r>
                      <a:r>
                        <a:rPr lang="ru-RU" sz="1200" dirty="0" err="1">
                          <a:solidFill>
                            <a:srgbClr val="002060"/>
                          </a:solidFill>
                          <a:effectLst/>
                          <a:latin typeface="Times New Roman" panose="02020603050405020304" pitchFamily="18" charset="0"/>
                          <a:cs typeface="Times New Roman" panose="02020603050405020304" pitchFamily="18" charset="0"/>
                        </a:rPr>
                        <a:t>Барановичского</a:t>
                      </a:r>
                      <a:r>
                        <a:rPr lang="ru-RU" sz="1200" dirty="0">
                          <a:solidFill>
                            <a:srgbClr val="002060"/>
                          </a:solidFill>
                          <a:effectLst/>
                          <a:latin typeface="Times New Roman" panose="02020603050405020304" pitchFamily="18" charset="0"/>
                          <a:cs typeface="Times New Roman" panose="02020603050405020304" pitchFamily="18" charset="0"/>
                        </a:rPr>
                        <a:t> отд. </a:t>
                      </a:r>
                      <a:r>
                        <a:rPr lang="ru-RU" sz="1200" dirty="0" err="1">
                          <a:solidFill>
                            <a:srgbClr val="002060"/>
                          </a:solidFill>
                          <a:effectLst/>
                          <a:latin typeface="Times New Roman" panose="02020603050405020304" pitchFamily="18" charset="0"/>
                          <a:cs typeface="Times New Roman" panose="02020603050405020304" pitchFamily="18" charset="0"/>
                        </a:rPr>
                        <a:t>БелЖД</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489237">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Наличие подъездных путей</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автомобильные с ул. </a:t>
                      </a:r>
                      <a:r>
                        <a:rPr lang="ru-RU" sz="1200" dirty="0" err="1">
                          <a:solidFill>
                            <a:srgbClr val="002060"/>
                          </a:solidFill>
                          <a:effectLst/>
                          <a:latin typeface="Times New Roman" panose="02020603050405020304" pitchFamily="18" charset="0"/>
                          <a:cs typeface="Times New Roman" panose="02020603050405020304" pitchFamily="18" charset="0"/>
                        </a:rPr>
                        <a:t>Занеманской</a:t>
                      </a:r>
                      <a:r>
                        <a:rPr lang="ru-RU" sz="1200" dirty="0">
                          <a:solidFill>
                            <a:srgbClr val="002060"/>
                          </a:solidFill>
                          <a:effectLst/>
                          <a:latin typeface="Times New Roman" panose="02020603050405020304" pitchFamily="18" charset="0"/>
                          <a:cs typeface="Times New Roman" panose="02020603050405020304" pitchFamily="18" charset="0"/>
                        </a:rPr>
                        <a:t> и ул. 40 лет БССР</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r>
            </a:tbl>
          </a:graphicData>
        </a:graphic>
      </p:graphicFrame>
      <p:pic>
        <p:nvPicPr>
          <p:cNvPr id="5" name="Рисунок 4"/>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2613889" cy="2376264"/>
          </a:xfrm>
          <a:prstGeom prst="rect">
            <a:avLst/>
          </a:prstGeom>
          <a:noFill/>
        </p:spPr>
      </p:pic>
      <p:pic>
        <p:nvPicPr>
          <p:cNvPr id="6" name="Рисунок 5"/>
          <p:cNvPicPr/>
          <p:nvPr/>
        </p:nvPicPr>
        <p:blipFill>
          <a:blip r:embed="rId3" cstate="email">
            <a:extLst>
              <a:ext uri="{28A0092B-C50C-407E-A947-70E740481C1C}">
                <a14:useLocalDpi xmlns:a14="http://schemas.microsoft.com/office/drawing/2010/main"/>
              </a:ext>
            </a:extLst>
          </a:blip>
          <a:srcRect/>
          <a:stretch>
            <a:fillRect/>
          </a:stretch>
        </p:blipFill>
        <p:spPr bwMode="auto">
          <a:xfrm>
            <a:off x="344" y="2376264"/>
            <a:ext cx="2613545" cy="2376264"/>
          </a:xfrm>
          <a:prstGeom prst="rect">
            <a:avLst/>
          </a:prstGeom>
          <a:noFill/>
        </p:spPr>
      </p:pic>
      <p:pic>
        <p:nvPicPr>
          <p:cNvPr id="7" name="Рисунок 6"/>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4756727"/>
            <a:ext cx="2613891" cy="2101274"/>
          </a:xfrm>
          <a:prstGeom prst="rect">
            <a:avLst/>
          </a:prstGeom>
          <a:noFill/>
        </p:spPr>
      </p:pic>
    </p:spTree>
    <p:extLst>
      <p:ext uri="{BB962C8B-B14F-4D97-AF65-F5344CB8AC3E}">
        <p14:creationId xmlns:p14="http://schemas.microsoft.com/office/powerpoint/2010/main" val="21624496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593807156"/>
              </p:ext>
            </p:extLst>
          </p:nvPr>
        </p:nvGraphicFramePr>
        <p:xfrm>
          <a:off x="2699792" y="0"/>
          <a:ext cx="6444208" cy="6858001"/>
        </p:xfrm>
        <a:graphic>
          <a:graphicData uri="http://schemas.openxmlformats.org/drawingml/2006/table">
            <a:tbl>
              <a:tblPr firstRow="1" firstCol="1" bandRow="1">
                <a:tableStyleId>{5C22544A-7EE6-4342-B048-85BDC9FD1C3A}</a:tableStyleId>
              </a:tblPr>
              <a:tblGrid>
                <a:gridCol w="2039728"/>
                <a:gridCol w="2133508"/>
                <a:gridCol w="2270972"/>
              </a:tblGrid>
              <a:tr h="244400">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Total area (m2)</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88900</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r>
              <a:tr h="303673">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Region</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Grodno</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r>
              <a:tr h="244400">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District</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dirty="0" err="1" smtClean="0">
                          <a:solidFill>
                            <a:srgbClr val="002060"/>
                          </a:solidFill>
                          <a:effectLst/>
                          <a:latin typeface="Times New Roman" panose="02020603050405020304" pitchFamily="18" charset="0"/>
                          <a:cs typeface="Times New Roman" panose="02020603050405020304" pitchFamily="18" charset="0"/>
                        </a:rPr>
                        <a:t>Mosty</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r>
              <a:tr h="244400">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Town</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dirty="0" err="1" smtClean="0">
                          <a:solidFill>
                            <a:srgbClr val="002060"/>
                          </a:solidFill>
                          <a:effectLst/>
                          <a:latin typeface="Times New Roman" panose="02020603050405020304" pitchFamily="18" charset="0"/>
                          <a:cs typeface="Times New Roman" panose="02020603050405020304" pitchFamily="18" charset="0"/>
                        </a:rPr>
                        <a:t>Mosty</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r>
              <a:tr h="244400">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Address</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dirty="0" err="1" smtClean="0">
                          <a:solidFill>
                            <a:srgbClr val="002060"/>
                          </a:solidFill>
                          <a:effectLst/>
                          <a:latin typeface="Times New Roman" panose="02020603050405020304" pitchFamily="18" charset="0"/>
                          <a:cs typeface="Times New Roman" panose="02020603050405020304" pitchFamily="18" charset="0"/>
                        </a:rPr>
                        <a:t>Volkovicha</a:t>
                      </a:r>
                      <a:r>
                        <a:rPr lang="en-US" sz="1200" dirty="0" smtClean="0">
                          <a:solidFill>
                            <a:srgbClr val="002060"/>
                          </a:solidFill>
                          <a:effectLst/>
                          <a:latin typeface="Times New Roman" panose="02020603050405020304" pitchFamily="18" charset="0"/>
                          <a:cs typeface="Times New Roman" panose="02020603050405020304" pitchFamily="18" charset="0"/>
                        </a:rPr>
                        <a:t> St.</a:t>
                      </a:r>
                      <a:r>
                        <a:rPr lang="ru-RU" sz="1200" dirty="0" smtClean="0">
                          <a:solidFill>
                            <a:srgbClr val="002060"/>
                          </a:solidFill>
                          <a:effectLst/>
                          <a:latin typeface="Times New Roman" panose="02020603050405020304" pitchFamily="18" charset="0"/>
                          <a:cs typeface="Times New Roman" panose="02020603050405020304" pitchFamily="18" charset="0"/>
                        </a:rPr>
                        <a:t>, 8</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r>
              <a:tr h="489237">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Possible directions of use</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A) industry</a:t>
                      </a:r>
                    </a:p>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B) services</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r>
              <a:tr h="489237">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Ways of granting a site</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Provision of a site on the basis of an investment agreement</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r>
              <a:tr h="513400">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Cost (cadastral) (per m2)</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US $ 9.06 (for industrial facilities),</a:t>
                      </a:r>
                    </a:p>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US $ 16.56 (for service facilities)</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r>
              <a:tr h="489237">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Encumbrance of the site / structure</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 </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r>
              <a:tr h="244400">
                <a:tc gridSpan="3">
                  <a:txBody>
                    <a:bodyPr/>
                    <a:lstStyle/>
                    <a:p>
                      <a:pPr>
                        <a:lnSpc>
                          <a:spcPct val="107000"/>
                        </a:lnSpc>
                        <a:spcAft>
                          <a:spcPts val="0"/>
                        </a:spcAft>
                      </a:pPr>
                      <a:r>
                        <a:rPr lang="en-US" sz="1200" b="1" dirty="0" smtClean="0">
                          <a:solidFill>
                            <a:srgbClr val="002060"/>
                          </a:solidFill>
                          <a:effectLst/>
                          <a:latin typeface="Times New Roman" panose="02020603050405020304" pitchFamily="18" charset="0"/>
                          <a:cs typeface="Times New Roman" panose="02020603050405020304" pitchFamily="18" charset="0"/>
                        </a:rPr>
                        <a:t>2. Transport communication</a:t>
                      </a:r>
                      <a:endParaRPr lang="ru-RU"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c hMerge="1">
                  <a:txBody>
                    <a:bodyPr/>
                    <a:lstStyle/>
                    <a:p>
                      <a:endParaRPr lang="ru-RU"/>
                    </a:p>
                  </a:txBody>
                  <a:tcPr/>
                </a:tc>
              </a:tr>
              <a:tr h="354402">
                <a:tc>
                  <a:txBody>
                    <a:bodyPr/>
                    <a:lstStyle/>
                    <a:p>
                      <a:pPr>
                        <a:lnSpc>
                          <a:spcPct val="107000"/>
                        </a:lnSpc>
                        <a:spcAft>
                          <a:spcPts val="0"/>
                        </a:spcAft>
                      </a:pPr>
                      <a:r>
                        <a:rPr lang="ru-RU" sz="1200" b="1" dirty="0">
                          <a:solidFill>
                            <a:schemeClr val="bg1"/>
                          </a:solidFill>
                          <a:effectLst/>
                          <a:latin typeface="Times New Roman" panose="02020603050405020304" pitchFamily="18" charset="0"/>
                          <a:cs typeface="Times New Roman" panose="02020603050405020304" pitchFamily="18" charset="0"/>
                        </a:rPr>
                        <a:t> </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Distance from the object</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Name</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513400">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Motorway</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34 </a:t>
                      </a:r>
                      <a:r>
                        <a:rPr lang="en-US" sz="1200" dirty="0" smtClean="0">
                          <a:solidFill>
                            <a:srgbClr val="002060"/>
                          </a:solidFill>
                          <a:effectLst/>
                          <a:latin typeface="Times New Roman" panose="02020603050405020304" pitchFamily="18" charset="0"/>
                          <a:cs typeface="Times New Roman" panose="02020603050405020304" pitchFamily="18" charset="0"/>
                        </a:rPr>
                        <a:t>km</a:t>
                      </a:r>
                      <a:r>
                        <a:rPr lang="ru-RU" sz="1200" dirty="0" smtClean="0">
                          <a:solidFill>
                            <a:srgbClr val="002060"/>
                          </a:solidFill>
                          <a:effectLst/>
                          <a:latin typeface="Times New Roman" panose="02020603050405020304" pitchFamily="18" charset="0"/>
                          <a:cs typeface="Times New Roman" panose="02020603050405020304" pitchFamily="18" charset="0"/>
                        </a:rPr>
                        <a:t>.</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M6 Minsk-Grodno-border of the Republic of Poland</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740389">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Roads of national importance</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2 </a:t>
                      </a:r>
                      <a:r>
                        <a:rPr lang="en-US" sz="1200" dirty="0" smtClean="0">
                          <a:solidFill>
                            <a:srgbClr val="002060"/>
                          </a:solidFill>
                          <a:effectLst/>
                          <a:latin typeface="Times New Roman" panose="02020603050405020304" pitchFamily="18" charset="0"/>
                          <a:cs typeface="Times New Roman" panose="02020603050405020304" pitchFamily="18" charset="0"/>
                        </a:rPr>
                        <a:t>km</a:t>
                      </a:r>
                      <a:r>
                        <a:rPr lang="ru-RU" sz="1200" dirty="0" smtClean="0">
                          <a:solidFill>
                            <a:srgbClr val="002060"/>
                          </a:solidFill>
                          <a:effectLst/>
                          <a:latin typeface="Times New Roman" panose="02020603050405020304" pitchFamily="18" charset="0"/>
                          <a:cs typeface="Times New Roman" panose="02020603050405020304" pitchFamily="18" charset="0"/>
                        </a:rPr>
                        <a:t>.</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Р41 </a:t>
                      </a:r>
                      <a:r>
                        <a:rPr lang="en-US" sz="1200" dirty="0" err="1" smtClean="0">
                          <a:solidFill>
                            <a:srgbClr val="002060"/>
                          </a:solidFill>
                          <a:effectLst/>
                          <a:latin typeface="Times New Roman" panose="02020603050405020304" pitchFamily="18" charset="0"/>
                          <a:cs typeface="Times New Roman" panose="02020603050405020304" pitchFamily="18" charset="0"/>
                        </a:rPr>
                        <a:t>Slonim</a:t>
                      </a:r>
                      <a:r>
                        <a:rPr lang="en-US" sz="1200" dirty="0" smtClean="0">
                          <a:solidFill>
                            <a:srgbClr val="002060"/>
                          </a:solidFill>
                          <a:effectLst/>
                          <a:latin typeface="Times New Roman" panose="02020603050405020304" pitchFamily="18" charset="0"/>
                          <a:cs typeface="Times New Roman" panose="02020603050405020304" pitchFamily="18" charset="0"/>
                        </a:rPr>
                        <a:t>-</a:t>
                      </a:r>
                      <a:r>
                        <a:rPr lang="en-US" sz="1200" dirty="0" err="1" smtClean="0">
                          <a:solidFill>
                            <a:srgbClr val="002060"/>
                          </a:solidFill>
                          <a:effectLst/>
                          <a:latin typeface="Times New Roman" panose="02020603050405020304" pitchFamily="18" charset="0"/>
                          <a:cs typeface="Times New Roman" panose="02020603050405020304" pitchFamily="18" charset="0"/>
                        </a:rPr>
                        <a:t>Mosty</a:t>
                      </a:r>
                      <a:r>
                        <a:rPr lang="en-US" sz="1200" dirty="0" smtClean="0">
                          <a:solidFill>
                            <a:srgbClr val="002060"/>
                          </a:solidFill>
                          <a:effectLst/>
                          <a:latin typeface="Times New Roman" panose="02020603050405020304" pitchFamily="18" charset="0"/>
                          <a:cs typeface="Times New Roman" panose="02020603050405020304" pitchFamily="18" charset="0"/>
                        </a:rPr>
                        <a:t>-</a:t>
                      </a:r>
                      <a:r>
                        <a:rPr lang="en-US" sz="1200" dirty="0" err="1" smtClean="0">
                          <a:solidFill>
                            <a:srgbClr val="002060"/>
                          </a:solidFill>
                          <a:effectLst/>
                          <a:latin typeface="Times New Roman" panose="02020603050405020304" pitchFamily="18" charset="0"/>
                          <a:cs typeface="Times New Roman" panose="02020603050405020304" pitchFamily="18" charset="0"/>
                        </a:rPr>
                        <a:t>Skidel</a:t>
                      </a:r>
                      <a:r>
                        <a:rPr lang="en-US" sz="1200" dirty="0" smtClean="0">
                          <a:solidFill>
                            <a:srgbClr val="002060"/>
                          </a:solidFill>
                          <a:effectLst/>
                          <a:latin typeface="Times New Roman" panose="02020603050405020304" pitchFamily="18" charset="0"/>
                          <a:cs typeface="Times New Roman" panose="02020603050405020304" pitchFamily="18" charset="0"/>
                        </a:rPr>
                        <a:t>-Border of the Republic of Latvia</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513400">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Airport</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40 </a:t>
                      </a:r>
                      <a:r>
                        <a:rPr lang="en-US" sz="1200" dirty="0" smtClean="0">
                          <a:solidFill>
                            <a:srgbClr val="002060"/>
                          </a:solidFill>
                          <a:effectLst/>
                          <a:latin typeface="Times New Roman" panose="02020603050405020304" pitchFamily="18" charset="0"/>
                          <a:cs typeface="Times New Roman" panose="02020603050405020304" pitchFamily="18" charset="0"/>
                        </a:rPr>
                        <a:t>km</a:t>
                      </a:r>
                      <a:r>
                        <a:rPr lang="ru-RU" sz="1200" dirty="0" smtClean="0">
                          <a:solidFill>
                            <a:srgbClr val="002060"/>
                          </a:solidFill>
                          <a:effectLst/>
                          <a:latin typeface="Times New Roman" panose="02020603050405020304" pitchFamily="18" charset="0"/>
                          <a:cs typeface="Times New Roman" panose="02020603050405020304" pitchFamily="18" charset="0"/>
                        </a:rPr>
                        <a:t>.</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Grodno</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740389">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Railway</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3 </a:t>
                      </a:r>
                      <a:r>
                        <a:rPr lang="en-US" sz="1200" dirty="0" smtClean="0">
                          <a:solidFill>
                            <a:srgbClr val="002060"/>
                          </a:solidFill>
                          <a:effectLst/>
                          <a:latin typeface="Times New Roman" panose="02020603050405020304" pitchFamily="18" charset="0"/>
                          <a:cs typeface="Times New Roman" panose="02020603050405020304" pitchFamily="18" charset="0"/>
                        </a:rPr>
                        <a:t>km</a:t>
                      </a:r>
                      <a:r>
                        <a:rPr lang="ru-RU" sz="1200" dirty="0" smtClean="0">
                          <a:solidFill>
                            <a:srgbClr val="002060"/>
                          </a:solidFill>
                          <a:effectLst/>
                          <a:latin typeface="Times New Roman" panose="02020603050405020304" pitchFamily="18" charset="0"/>
                          <a:cs typeface="Times New Roman" panose="02020603050405020304" pitchFamily="18" charset="0"/>
                        </a:rPr>
                        <a:t>.</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Driveways of the station Bridges of Baranovichi Dep. Belarusian Railways</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489237">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Availability of access roads</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 </a:t>
                      </a:r>
                      <a:r>
                        <a:rPr lang="en-US" sz="1200" dirty="0" err="1" smtClean="0">
                          <a:solidFill>
                            <a:srgbClr val="002060"/>
                          </a:solidFill>
                          <a:effectLst/>
                          <a:latin typeface="Times New Roman" panose="02020603050405020304" pitchFamily="18" charset="0"/>
                          <a:cs typeface="Times New Roman" panose="02020603050405020304" pitchFamily="18" charset="0"/>
                        </a:rPr>
                        <a:t>st.</a:t>
                      </a:r>
                      <a:r>
                        <a:rPr lang="en-US" sz="1200" dirty="0" smtClean="0">
                          <a:solidFill>
                            <a:srgbClr val="002060"/>
                          </a:solidFill>
                          <a:effectLst/>
                          <a:latin typeface="Times New Roman" panose="02020603050405020304" pitchFamily="18" charset="0"/>
                          <a:cs typeface="Times New Roman" panose="02020603050405020304" pitchFamily="18" charset="0"/>
                        </a:rPr>
                        <a:t> </a:t>
                      </a:r>
                      <a:r>
                        <a:rPr lang="en-US" sz="1200" dirty="0" err="1" smtClean="0">
                          <a:solidFill>
                            <a:srgbClr val="002060"/>
                          </a:solidFill>
                          <a:effectLst/>
                          <a:latin typeface="Times New Roman" panose="02020603050405020304" pitchFamily="18" charset="0"/>
                          <a:cs typeface="Times New Roman" panose="02020603050405020304" pitchFamily="18" charset="0"/>
                        </a:rPr>
                        <a:t>Zanemanskaya</a:t>
                      </a:r>
                      <a:r>
                        <a:rPr lang="en-US" sz="1200" dirty="0" smtClean="0">
                          <a:solidFill>
                            <a:srgbClr val="002060"/>
                          </a:solidFill>
                          <a:effectLst/>
                          <a:latin typeface="Times New Roman" panose="02020603050405020304" pitchFamily="18" charset="0"/>
                          <a:cs typeface="Times New Roman" panose="02020603050405020304" pitchFamily="18" charset="0"/>
                        </a:rPr>
                        <a:t> and </a:t>
                      </a:r>
                      <a:r>
                        <a:rPr lang="en-US" sz="1200" dirty="0" err="1" smtClean="0">
                          <a:solidFill>
                            <a:srgbClr val="002060"/>
                          </a:solidFill>
                          <a:effectLst/>
                          <a:latin typeface="Times New Roman" panose="02020603050405020304" pitchFamily="18" charset="0"/>
                          <a:cs typeface="Times New Roman" panose="02020603050405020304" pitchFamily="18" charset="0"/>
                        </a:rPr>
                        <a:t>st.</a:t>
                      </a:r>
                      <a:r>
                        <a:rPr lang="en-US" sz="1200" dirty="0" smtClean="0">
                          <a:solidFill>
                            <a:srgbClr val="002060"/>
                          </a:solidFill>
                          <a:effectLst/>
                          <a:latin typeface="Times New Roman" panose="02020603050405020304" pitchFamily="18" charset="0"/>
                          <a:cs typeface="Times New Roman" panose="02020603050405020304" pitchFamily="18" charset="0"/>
                        </a:rPr>
                        <a:t> 40 years of the BSSR</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r>
            </a:tbl>
          </a:graphicData>
        </a:graphic>
      </p:graphicFrame>
      <p:pic>
        <p:nvPicPr>
          <p:cNvPr id="5" name="Рисунок 4"/>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2613889" cy="2376264"/>
          </a:xfrm>
          <a:prstGeom prst="rect">
            <a:avLst/>
          </a:prstGeom>
          <a:noFill/>
        </p:spPr>
      </p:pic>
      <p:pic>
        <p:nvPicPr>
          <p:cNvPr id="6" name="Рисунок 5"/>
          <p:cNvPicPr/>
          <p:nvPr/>
        </p:nvPicPr>
        <p:blipFill>
          <a:blip r:embed="rId3" cstate="email">
            <a:extLst>
              <a:ext uri="{28A0092B-C50C-407E-A947-70E740481C1C}">
                <a14:useLocalDpi xmlns:a14="http://schemas.microsoft.com/office/drawing/2010/main"/>
              </a:ext>
            </a:extLst>
          </a:blip>
          <a:srcRect/>
          <a:stretch>
            <a:fillRect/>
          </a:stretch>
        </p:blipFill>
        <p:spPr bwMode="auto">
          <a:xfrm>
            <a:off x="344" y="2376264"/>
            <a:ext cx="2613545" cy="2376264"/>
          </a:xfrm>
          <a:prstGeom prst="rect">
            <a:avLst/>
          </a:prstGeom>
          <a:noFill/>
        </p:spPr>
      </p:pic>
      <p:pic>
        <p:nvPicPr>
          <p:cNvPr id="7" name="Рисунок 6"/>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4756727"/>
            <a:ext cx="2613891" cy="2101274"/>
          </a:xfrm>
          <a:prstGeom prst="rect">
            <a:avLst/>
          </a:prstGeom>
          <a:noFill/>
        </p:spPr>
      </p:pic>
    </p:spTree>
    <p:extLst>
      <p:ext uri="{BB962C8B-B14F-4D97-AF65-F5344CB8AC3E}">
        <p14:creationId xmlns:p14="http://schemas.microsoft.com/office/powerpoint/2010/main" val="671949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560416153"/>
              </p:ext>
            </p:extLst>
          </p:nvPr>
        </p:nvGraphicFramePr>
        <p:xfrm>
          <a:off x="2555775" y="0"/>
          <a:ext cx="6588225" cy="6858001"/>
        </p:xfrm>
        <a:graphic>
          <a:graphicData uri="http://schemas.openxmlformats.org/drawingml/2006/table">
            <a:tbl>
              <a:tblPr firstRow="1" firstCol="1" bandRow="1">
                <a:tableStyleId>{5C22544A-7EE6-4342-B048-85BDC9FD1C3A}</a:tableStyleId>
              </a:tblPr>
              <a:tblGrid>
                <a:gridCol w="2196075"/>
                <a:gridCol w="1908382"/>
                <a:gridCol w="2483768"/>
              </a:tblGrid>
              <a:tr h="374450">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Общая площадь (м</a:t>
                      </a:r>
                      <a:r>
                        <a:rPr lang="ru-RU" sz="1200" baseline="30000" dirty="0">
                          <a:effectLst/>
                          <a:latin typeface="Times New Roman" panose="02020603050405020304" pitchFamily="18" charset="0"/>
                          <a:cs typeface="Times New Roman" panose="02020603050405020304" pitchFamily="18" charset="0"/>
                        </a:rPr>
                        <a:t>2</a:t>
                      </a:r>
                      <a:r>
                        <a:rPr lang="ru-RU"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47000</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r h="374450">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Область</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Гродненская</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r h="374450">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Район</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Мостовский</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r h="374450">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Город</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Мосты</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r h="374450">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Адрес</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ул. Железнодорожников</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r h="552336">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Возможные направления использования</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а) промышленность </a:t>
                      </a:r>
                    </a:p>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б) услуги</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r h="462387">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Способы предоставления участка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предоставление участка на основании заключения инвестиционного договора</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r h="503889">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Стоимость (кадастровая)  (за м</a:t>
                      </a:r>
                      <a:r>
                        <a:rPr lang="ru-RU" sz="1200" baseline="30000" dirty="0">
                          <a:effectLst/>
                          <a:latin typeface="Times New Roman" panose="02020603050405020304" pitchFamily="18" charset="0"/>
                          <a:cs typeface="Times New Roman" panose="02020603050405020304" pitchFamily="18" charset="0"/>
                        </a:rPr>
                        <a:t>2</a:t>
                      </a:r>
                      <a:r>
                        <a:rPr lang="ru-RU"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5,26 долл. США (для промышленных объектов), </a:t>
                      </a:r>
                    </a:p>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9,79 </a:t>
                      </a:r>
                      <a:r>
                        <a:rPr lang="ru-RU" sz="1200" dirty="0" err="1">
                          <a:solidFill>
                            <a:srgbClr val="002060"/>
                          </a:solidFill>
                          <a:effectLst/>
                          <a:latin typeface="Times New Roman" panose="02020603050405020304" pitchFamily="18" charset="0"/>
                          <a:cs typeface="Times New Roman" panose="02020603050405020304" pitchFamily="18" charset="0"/>
                        </a:rPr>
                        <a:t>долл.США</a:t>
                      </a:r>
                      <a:r>
                        <a:rPr lang="ru-RU" sz="1200" dirty="0">
                          <a:solidFill>
                            <a:srgbClr val="002060"/>
                          </a:solidFill>
                          <a:effectLst/>
                          <a:latin typeface="Times New Roman" panose="02020603050405020304" pitchFamily="18" charset="0"/>
                          <a:cs typeface="Times New Roman" panose="02020603050405020304" pitchFamily="18" charset="0"/>
                        </a:rPr>
                        <a:t> (для объектов сферы услуг)</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r h="462387">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Обременение участка/ строения</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нет</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r h="280902">
                <a:tc gridSpan="3">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2. Транспортное сообщение</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c hMerge="1">
                  <a:txBody>
                    <a:bodyPr/>
                    <a:lstStyle/>
                    <a:p>
                      <a:endParaRPr lang="ru-RU"/>
                    </a:p>
                  </a:txBody>
                  <a:tcPr/>
                </a:tc>
              </a:tr>
              <a:tr h="297316">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Расстояние от объекта</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a:txBody>
                    <a:bodyPr/>
                    <a:lstStyle/>
                    <a:p>
                      <a:pPr>
                        <a:lnSpc>
                          <a:spcPct val="107000"/>
                        </a:lnSpc>
                        <a:spcAft>
                          <a:spcPts val="0"/>
                        </a:spcAft>
                      </a:pPr>
                      <a:r>
                        <a:rPr lang="ru-RU" sz="1200">
                          <a:solidFill>
                            <a:srgbClr val="002060"/>
                          </a:solidFill>
                          <a:effectLst/>
                          <a:latin typeface="Times New Roman" panose="02020603050405020304" pitchFamily="18" charset="0"/>
                          <a:cs typeface="Times New Roman" panose="02020603050405020304" pitchFamily="18" charset="0"/>
                        </a:rPr>
                        <a:t>Наименование</a:t>
                      </a:r>
                      <a:endParaRPr lang="ru-RU" sz="12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r>
              <a:tr h="374450">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Автомагистраль</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35 км.</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М6 Минск-Гродно-граница РП</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r>
              <a:tr h="478183">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Дороги республиканского значения</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4 км.</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Р41 Слоним-Мосты-Скидель-граница ЛР</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r>
              <a:tr h="374450">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Аэропорт</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40 км.</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Гродно</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r>
              <a:tr h="737064">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Железная дорога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1 км.</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подъездные пути станции Мосты </a:t>
                      </a:r>
                      <a:r>
                        <a:rPr lang="ru-RU" sz="1200" dirty="0" err="1">
                          <a:solidFill>
                            <a:srgbClr val="002060"/>
                          </a:solidFill>
                          <a:effectLst/>
                          <a:latin typeface="Times New Roman" panose="02020603050405020304" pitchFamily="18" charset="0"/>
                          <a:cs typeface="Times New Roman" panose="02020603050405020304" pitchFamily="18" charset="0"/>
                        </a:rPr>
                        <a:t>Барановичского</a:t>
                      </a:r>
                      <a:r>
                        <a:rPr lang="ru-RU" sz="1200" dirty="0">
                          <a:solidFill>
                            <a:srgbClr val="002060"/>
                          </a:solidFill>
                          <a:effectLst/>
                          <a:latin typeface="Times New Roman" panose="02020603050405020304" pitchFamily="18" charset="0"/>
                          <a:cs typeface="Times New Roman" panose="02020603050405020304" pitchFamily="18" charset="0"/>
                        </a:rPr>
                        <a:t> отд. </a:t>
                      </a:r>
                      <a:r>
                        <a:rPr lang="ru-RU" sz="1200" dirty="0" err="1">
                          <a:solidFill>
                            <a:srgbClr val="002060"/>
                          </a:solidFill>
                          <a:effectLst/>
                          <a:latin typeface="Times New Roman" panose="02020603050405020304" pitchFamily="18" charset="0"/>
                          <a:cs typeface="Times New Roman" panose="02020603050405020304" pitchFamily="18" charset="0"/>
                        </a:rPr>
                        <a:t>БелЖД</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r>
              <a:tr h="462387">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Наличие подъездных путей</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автомобильные с ул. Железнодорожников</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bl>
          </a:graphicData>
        </a:graphic>
      </p:graphicFrame>
      <p:pic>
        <p:nvPicPr>
          <p:cNvPr id="4" name="Рисунок 3" descr="D:\Новая папка\Мои документы\Инвестиции\2017 инвестиции\Новая папка\IMG_20170420_104929.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2555775" cy="2236384"/>
          </a:xfrm>
          <a:prstGeom prst="rect">
            <a:avLst/>
          </a:prstGeom>
          <a:noFill/>
          <a:ln>
            <a:noFill/>
          </a:ln>
        </p:spPr>
      </p:pic>
      <p:pic>
        <p:nvPicPr>
          <p:cNvPr id="5" name="Рисунок 4"/>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256629"/>
            <a:ext cx="2555775" cy="2160239"/>
          </a:xfrm>
          <a:prstGeom prst="rect">
            <a:avLst/>
          </a:prstGeom>
          <a:noFill/>
          <a:ln w="9525">
            <a:noFill/>
            <a:miter lim="800000"/>
            <a:headEnd/>
            <a:tailEnd/>
          </a:ln>
        </p:spPr>
      </p:pic>
      <p:pic>
        <p:nvPicPr>
          <p:cNvPr id="6" name="Рисунок 5"/>
          <p:cNvPicPr/>
          <p:nvPr/>
        </p:nvPicPr>
        <p:blipFill>
          <a:blip r:embed="rId4" cstate="email">
            <a:extLst>
              <a:ext uri="{28A0092B-C50C-407E-A947-70E740481C1C}">
                <a14:useLocalDpi xmlns:a14="http://schemas.microsoft.com/office/drawing/2010/main"/>
              </a:ext>
            </a:extLst>
          </a:blip>
          <a:srcRect/>
          <a:stretch>
            <a:fillRect/>
          </a:stretch>
        </p:blipFill>
        <p:spPr bwMode="auto">
          <a:xfrm>
            <a:off x="7937" y="4437112"/>
            <a:ext cx="2555775" cy="2259631"/>
          </a:xfrm>
          <a:prstGeom prst="rect">
            <a:avLst/>
          </a:prstGeom>
          <a:noFill/>
          <a:ln w="9525">
            <a:noFill/>
            <a:miter lim="800000"/>
            <a:headEnd/>
            <a:tailEnd/>
          </a:ln>
        </p:spPr>
      </p:pic>
    </p:spTree>
    <p:extLst>
      <p:ext uri="{BB962C8B-B14F-4D97-AF65-F5344CB8AC3E}">
        <p14:creationId xmlns:p14="http://schemas.microsoft.com/office/powerpoint/2010/main" val="20066904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239058825"/>
              </p:ext>
            </p:extLst>
          </p:nvPr>
        </p:nvGraphicFramePr>
        <p:xfrm>
          <a:off x="2555775" y="0"/>
          <a:ext cx="6588225" cy="6858002"/>
        </p:xfrm>
        <a:graphic>
          <a:graphicData uri="http://schemas.openxmlformats.org/drawingml/2006/table">
            <a:tbl>
              <a:tblPr firstRow="1" firstCol="1" bandRow="1">
                <a:tableStyleId>{5C22544A-7EE6-4342-B048-85BDC9FD1C3A}</a:tableStyleId>
              </a:tblPr>
              <a:tblGrid>
                <a:gridCol w="2232249"/>
                <a:gridCol w="1872208"/>
                <a:gridCol w="2483768"/>
              </a:tblGrid>
              <a:tr h="372961">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Total area (m2)</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b="1" dirty="0" smtClean="0">
                          <a:solidFill>
                            <a:srgbClr val="002060"/>
                          </a:solidFill>
                          <a:effectLst/>
                          <a:latin typeface="Times New Roman" panose="02020603050405020304" pitchFamily="18" charset="0"/>
                          <a:cs typeface="Times New Roman" panose="02020603050405020304" pitchFamily="18" charset="0"/>
                        </a:rPr>
                        <a:t>47000</a:t>
                      </a:r>
                      <a:endParaRPr lang="ru-RU"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r>
              <a:tr h="372961">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Region</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Grodno</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r>
              <a:tr h="372961">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District</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dirty="0" err="1" smtClean="0">
                          <a:solidFill>
                            <a:srgbClr val="002060"/>
                          </a:solidFill>
                          <a:effectLst/>
                          <a:latin typeface="Times New Roman" panose="02020603050405020304" pitchFamily="18" charset="0"/>
                          <a:cs typeface="Times New Roman" panose="02020603050405020304" pitchFamily="18" charset="0"/>
                        </a:rPr>
                        <a:t>Mosty</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r>
              <a:tr h="372961">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Town</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dirty="0" err="1" smtClean="0">
                          <a:solidFill>
                            <a:srgbClr val="002060"/>
                          </a:solidFill>
                          <a:effectLst/>
                          <a:latin typeface="Times New Roman" panose="02020603050405020304" pitchFamily="18" charset="0"/>
                          <a:cs typeface="Times New Roman" panose="02020603050405020304" pitchFamily="18" charset="0"/>
                        </a:rPr>
                        <a:t>Mosty</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r>
              <a:tr h="372961">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Address</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baseline="0" dirty="0" smtClean="0">
                          <a:solidFill>
                            <a:srgbClr val="002060"/>
                          </a:solidFill>
                          <a:effectLst/>
                          <a:latin typeface="Times New Roman" panose="02020603050405020304" pitchFamily="18" charset="0"/>
                          <a:cs typeface="Times New Roman" panose="02020603050405020304" pitchFamily="18" charset="0"/>
                        </a:rPr>
                        <a:t> </a:t>
                      </a:r>
                      <a:r>
                        <a:rPr lang="en-US" sz="1200" baseline="0" dirty="0" err="1" smtClean="0">
                          <a:solidFill>
                            <a:srgbClr val="002060"/>
                          </a:solidFill>
                          <a:effectLst/>
                          <a:latin typeface="Times New Roman" panose="02020603050405020304" pitchFamily="18" charset="0"/>
                          <a:cs typeface="Times New Roman" panose="02020603050405020304" pitchFamily="18" charset="0"/>
                        </a:rPr>
                        <a:t>st.</a:t>
                      </a:r>
                      <a:r>
                        <a:rPr lang="en-US" sz="1200" baseline="0" dirty="0" smtClean="0">
                          <a:solidFill>
                            <a:srgbClr val="002060"/>
                          </a:solidFill>
                          <a:effectLst/>
                          <a:latin typeface="Times New Roman" panose="02020603050405020304" pitchFamily="18" charset="0"/>
                          <a:cs typeface="Times New Roman" panose="02020603050405020304" pitchFamily="18" charset="0"/>
                        </a:rPr>
                        <a:t> </a:t>
                      </a:r>
                      <a:r>
                        <a:rPr lang="en-US" sz="1200" baseline="0" dirty="0" err="1" smtClean="0">
                          <a:solidFill>
                            <a:srgbClr val="002060"/>
                          </a:solidFill>
                          <a:effectLst/>
                          <a:latin typeface="Times New Roman" panose="02020603050405020304" pitchFamily="18" charset="0"/>
                          <a:cs typeface="Times New Roman" panose="02020603050405020304" pitchFamily="18" charset="0"/>
                        </a:rPr>
                        <a:t>Zheleznodorozhnikow</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r h="550139">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Possible directions of use</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A) industry</a:t>
                      </a:r>
                    </a:p>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B) services</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r h="460548">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Ways of granting a site</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Provision of a site on the basis of an investment agreement</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r h="501885">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Cost (cadastral) (per m2)</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 $ 5.26 (for industrial facilities),</a:t>
                      </a:r>
                    </a:p>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$ 9.79 (for service facilities)</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r h="460548">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Encumbrance of the site / structure</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no</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r h="364305">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2. Transport communication</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endParaRPr lang="ru-RU" sz="1200" dirty="0">
                        <a:solidFill>
                          <a:srgbClr val="002060"/>
                        </a:solidFill>
                        <a:latin typeface="Times New Roman" panose="02020603050405020304" pitchFamily="18" charset="0"/>
                        <a:cs typeface="Times New Roman" panose="02020603050405020304" pitchFamily="18" charset="0"/>
                      </a:endParaRPr>
                    </a:p>
                  </a:txBody>
                  <a:tcPr/>
                </a:tc>
                <a:tc hMerge="1">
                  <a:txBody>
                    <a:bodyPr/>
                    <a:lstStyle/>
                    <a:p>
                      <a:endParaRPr lang="ru-RU"/>
                    </a:p>
                  </a:txBody>
                  <a:tcPr/>
                </a:tc>
              </a:tr>
              <a:tr h="296134">
                <a:tc>
                  <a:txBody>
                    <a:bodyPr/>
                    <a:lstStyle/>
                    <a:p>
                      <a:pPr>
                        <a:lnSpc>
                          <a:spcPct val="107000"/>
                        </a:lnSpc>
                        <a:spcAft>
                          <a:spcPts val="0"/>
                        </a:spcAft>
                      </a:pPr>
                      <a:r>
                        <a:rPr lang="ru-RU" sz="1200" b="1" dirty="0">
                          <a:solidFill>
                            <a:schemeClr val="bg1"/>
                          </a:solidFill>
                          <a:effectLst/>
                          <a:latin typeface="Times New Roman" panose="02020603050405020304" pitchFamily="18" charset="0"/>
                          <a:cs typeface="Times New Roman" panose="02020603050405020304" pitchFamily="18" charset="0"/>
                        </a:rPr>
                        <a:t> </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Distance from the object</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Name</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458162">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Motorway</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34 </a:t>
                      </a:r>
                      <a:r>
                        <a:rPr lang="en-US" sz="1200" dirty="0" smtClean="0">
                          <a:solidFill>
                            <a:srgbClr val="002060"/>
                          </a:solidFill>
                          <a:effectLst/>
                          <a:latin typeface="Times New Roman" panose="02020603050405020304" pitchFamily="18" charset="0"/>
                          <a:cs typeface="Times New Roman" panose="02020603050405020304" pitchFamily="18" charset="0"/>
                        </a:rPr>
                        <a:t>km</a:t>
                      </a:r>
                      <a:r>
                        <a:rPr lang="ru-RU" sz="1200" dirty="0" smtClean="0">
                          <a:solidFill>
                            <a:srgbClr val="002060"/>
                          </a:solidFill>
                          <a:effectLst/>
                          <a:latin typeface="Times New Roman" panose="02020603050405020304" pitchFamily="18" charset="0"/>
                          <a:cs typeface="Times New Roman" panose="02020603050405020304" pitchFamily="18" charset="0"/>
                        </a:rPr>
                        <a:t>.</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M6 Minsk-Grodno-border of the Republic of Poland</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476281">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Roads of national importance</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2 </a:t>
                      </a:r>
                      <a:r>
                        <a:rPr lang="en-US" sz="1200" dirty="0" smtClean="0">
                          <a:solidFill>
                            <a:srgbClr val="002060"/>
                          </a:solidFill>
                          <a:effectLst/>
                          <a:latin typeface="Times New Roman" panose="02020603050405020304" pitchFamily="18" charset="0"/>
                          <a:cs typeface="Times New Roman" panose="02020603050405020304" pitchFamily="18" charset="0"/>
                        </a:rPr>
                        <a:t>km</a:t>
                      </a:r>
                      <a:r>
                        <a:rPr lang="ru-RU" sz="1200" dirty="0" smtClean="0">
                          <a:solidFill>
                            <a:srgbClr val="002060"/>
                          </a:solidFill>
                          <a:effectLst/>
                          <a:latin typeface="Times New Roman" panose="02020603050405020304" pitchFamily="18" charset="0"/>
                          <a:cs typeface="Times New Roman" panose="02020603050405020304" pitchFamily="18" charset="0"/>
                        </a:rPr>
                        <a:t>.</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Р41 </a:t>
                      </a:r>
                      <a:r>
                        <a:rPr lang="en-US" sz="1200" dirty="0" err="1" smtClean="0">
                          <a:solidFill>
                            <a:srgbClr val="002060"/>
                          </a:solidFill>
                          <a:effectLst/>
                          <a:latin typeface="Times New Roman" panose="02020603050405020304" pitchFamily="18" charset="0"/>
                          <a:cs typeface="Times New Roman" panose="02020603050405020304" pitchFamily="18" charset="0"/>
                        </a:rPr>
                        <a:t>Slonim</a:t>
                      </a:r>
                      <a:r>
                        <a:rPr lang="en-US" sz="1200" dirty="0" smtClean="0">
                          <a:solidFill>
                            <a:srgbClr val="002060"/>
                          </a:solidFill>
                          <a:effectLst/>
                          <a:latin typeface="Times New Roman" panose="02020603050405020304" pitchFamily="18" charset="0"/>
                          <a:cs typeface="Times New Roman" panose="02020603050405020304" pitchFamily="18" charset="0"/>
                        </a:rPr>
                        <a:t>-</a:t>
                      </a:r>
                      <a:r>
                        <a:rPr lang="en-US" sz="1200" dirty="0" err="1" smtClean="0">
                          <a:solidFill>
                            <a:srgbClr val="002060"/>
                          </a:solidFill>
                          <a:effectLst/>
                          <a:latin typeface="Times New Roman" panose="02020603050405020304" pitchFamily="18" charset="0"/>
                          <a:cs typeface="Times New Roman" panose="02020603050405020304" pitchFamily="18" charset="0"/>
                        </a:rPr>
                        <a:t>Mosty</a:t>
                      </a:r>
                      <a:r>
                        <a:rPr lang="en-US" sz="1200" dirty="0" smtClean="0">
                          <a:solidFill>
                            <a:srgbClr val="002060"/>
                          </a:solidFill>
                          <a:effectLst/>
                          <a:latin typeface="Times New Roman" panose="02020603050405020304" pitchFamily="18" charset="0"/>
                          <a:cs typeface="Times New Roman" panose="02020603050405020304" pitchFamily="18" charset="0"/>
                        </a:rPr>
                        <a:t>-</a:t>
                      </a:r>
                      <a:r>
                        <a:rPr lang="en-US" sz="1200" dirty="0" err="1" smtClean="0">
                          <a:solidFill>
                            <a:srgbClr val="002060"/>
                          </a:solidFill>
                          <a:effectLst/>
                          <a:latin typeface="Times New Roman" panose="02020603050405020304" pitchFamily="18" charset="0"/>
                          <a:cs typeface="Times New Roman" panose="02020603050405020304" pitchFamily="18" charset="0"/>
                        </a:rPr>
                        <a:t>Skidel</a:t>
                      </a:r>
                      <a:r>
                        <a:rPr lang="en-US" sz="1200" dirty="0" smtClean="0">
                          <a:solidFill>
                            <a:srgbClr val="002060"/>
                          </a:solidFill>
                          <a:effectLst/>
                          <a:latin typeface="Times New Roman" panose="02020603050405020304" pitchFamily="18" charset="0"/>
                          <a:cs typeface="Times New Roman" panose="02020603050405020304" pitchFamily="18" charset="0"/>
                        </a:rPr>
                        <a:t>-Border of the Republic of Latvia</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372961">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Airport</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40 </a:t>
                      </a:r>
                      <a:r>
                        <a:rPr lang="en-US" sz="1200" dirty="0" smtClean="0">
                          <a:solidFill>
                            <a:srgbClr val="002060"/>
                          </a:solidFill>
                          <a:effectLst/>
                          <a:latin typeface="Times New Roman" panose="02020603050405020304" pitchFamily="18" charset="0"/>
                          <a:cs typeface="Times New Roman" panose="02020603050405020304" pitchFamily="18" charset="0"/>
                        </a:rPr>
                        <a:t>km</a:t>
                      </a:r>
                      <a:r>
                        <a:rPr lang="ru-RU" sz="1200" dirty="0" smtClean="0">
                          <a:solidFill>
                            <a:srgbClr val="002060"/>
                          </a:solidFill>
                          <a:effectLst/>
                          <a:latin typeface="Times New Roman" panose="02020603050405020304" pitchFamily="18" charset="0"/>
                          <a:cs typeface="Times New Roman" panose="02020603050405020304" pitchFamily="18" charset="0"/>
                        </a:rPr>
                        <a:t>.</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Grodno</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734133">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Railway</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3 </a:t>
                      </a:r>
                      <a:r>
                        <a:rPr lang="en-US" sz="1200" dirty="0" smtClean="0">
                          <a:solidFill>
                            <a:srgbClr val="002060"/>
                          </a:solidFill>
                          <a:effectLst/>
                          <a:latin typeface="Times New Roman" panose="02020603050405020304" pitchFamily="18" charset="0"/>
                          <a:cs typeface="Times New Roman" panose="02020603050405020304" pitchFamily="18" charset="0"/>
                        </a:rPr>
                        <a:t>km</a:t>
                      </a:r>
                      <a:r>
                        <a:rPr lang="ru-RU" sz="1200" dirty="0" smtClean="0">
                          <a:solidFill>
                            <a:srgbClr val="002060"/>
                          </a:solidFill>
                          <a:effectLst/>
                          <a:latin typeface="Times New Roman" panose="02020603050405020304" pitchFamily="18" charset="0"/>
                          <a:cs typeface="Times New Roman" panose="02020603050405020304" pitchFamily="18" charset="0"/>
                        </a:rPr>
                        <a:t>.</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Driveways of the station Bridges of Baranovichi Dep. Belarusian Railways</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318101">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Availability of access roads</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From</a:t>
                      </a:r>
                      <a:r>
                        <a:rPr lang="en-US" sz="1200" baseline="0" dirty="0" smtClean="0">
                          <a:solidFill>
                            <a:srgbClr val="002060"/>
                          </a:solidFill>
                          <a:effectLst/>
                          <a:latin typeface="Times New Roman" panose="02020603050405020304" pitchFamily="18" charset="0"/>
                          <a:cs typeface="Times New Roman" panose="02020603050405020304" pitchFamily="18" charset="0"/>
                        </a:rPr>
                        <a:t> </a:t>
                      </a:r>
                      <a:r>
                        <a:rPr lang="en-US" sz="1200" baseline="0" dirty="0" err="1" smtClean="0">
                          <a:solidFill>
                            <a:srgbClr val="002060"/>
                          </a:solidFill>
                          <a:effectLst/>
                          <a:latin typeface="Times New Roman" panose="02020603050405020304" pitchFamily="18" charset="0"/>
                          <a:cs typeface="Times New Roman" panose="02020603050405020304" pitchFamily="18" charset="0"/>
                        </a:rPr>
                        <a:t>st.</a:t>
                      </a:r>
                      <a:r>
                        <a:rPr lang="en-US" sz="1200" baseline="0" dirty="0" smtClean="0">
                          <a:solidFill>
                            <a:srgbClr val="002060"/>
                          </a:solidFill>
                          <a:effectLst/>
                          <a:latin typeface="Times New Roman" panose="02020603050405020304" pitchFamily="18" charset="0"/>
                          <a:cs typeface="Times New Roman" panose="02020603050405020304" pitchFamily="18" charset="0"/>
                        </a:rPr>
                        <a:t> </a:t>
                      </a:r>
                      <a:r>
                        <a:rPr lang="en-US" sz="1200" baseline="0" dirty="0" err="1" smtClean="0">
                          <a:solidFill>
                            <a:srgbClr val="002060"/>
                          </a:solidFill>
                          <a:effectLst/>
                          <a:latin typeface="Times New Roman" panose="02020603050405020304" pitchFamily="18" charset="0"/>
                          <a:cs typeface="Times New Roman" panose="02020603050405020304" pitchFamily="18" charset="0"/>
                        </a:rPr>
                        <a:t>Zheleznodorozhnikow</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bl>
          </a:graphicData>
        </a:graphic>
      </p:graphicFrame>
      <p:pic>
        <p:nvPicPr>
          <p:cNvPr id="4" name="Рисунок 3" descr="D:\Новая папка\Мои документы\Инвестиции\2017 инвестиции\Новая папка\IMG_20170420_104929.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
            <a:ext cx="2555775" cy="2236384"/>
          </a:xfrm>
          <a:prstGeom prst="rect">
            <a:avLst/>
          </a:prstGeom>
          <a:noFill/>
          <a:ln>
            <a:noFill/>
          </a:ln>
        </p:spPr>
      </p:pic>
      <p:pic>
        <p:nvPicPr>
          <p:cNvPr id="5" name="Рисунок 4"/>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292246"/>
            <a:ext cx="2555775" cy="2160239"/>
          </a:xfrm>
          <a:prstGeom prst="rect">
            <a:avLst/>
          </a:prstGeom>
          <a:noFill/>
          <a:ln w="9525">
            <a:noFill/>
            <a:miter lim="800000"/>
            <a:headEnd/>
            <a:tailEnd/>
          </a:ln>
        </p:spPr>
      </p:pic>
      <p:pic>
        <p:nvPicPr>
          <p:cNvPr id="6" name="Рисунок 5"/>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4508347"/>
            <a:ext cx="2555775" cy="2259631"/>
          </a:xfrm>
          <a:prstGeom prst="rect">
            <a:avLst/>
          </a:prstGeom>
          <a:noFill/>
          <a:ln w="9525">
            <a:noFill/>
            <a:miter lim="800000"/>
            <a:headEnd/>
            <a:tailEnd/>
          </a:ln>
        </p:spPr>
      </p:pic>
    </p:spTree>
    <p:extLst>
      <p:ext uri="{BB962C8B-B14F-4D97-AF65-F5344CB8AC3E}">
        <p14:creationId xmlns:p14="http://schemas.microsoft.com/office/powerpoint/2010/main" val="14775695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778921269"/>
              </p:ext>
            </p:extLst>
          </p:nvPr>
        </p:nvGraphicFramePr>
        <p:xfrm>
          <a:off x="2819244" y="44623"/>
          <a:ext cx="6324756" cy="6734337"/>
        </p:xfrm>
        <a:graphic>
          <a:graphicData uri="http://schemas.openxmlformats.org/drawingml/2006/table">
            <a:tbl>
              <a:tblPr firstRow="1" firstCol="1" bandRow="1">
                <a:tableStyleId>{5C22544A-7EE6-4342-B048-85BDC9FD1C3A}</a:tableStyleId>
              </a:tblPr>
              <a:tblGrid>
                <a:gridCol w="2108252"/>
                <a:gridCol w="1885471"/>
                <a:gridCol w="2331033"/>
              </a:tblGrid>
              <a:tr h="336768">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Общая площадь (м</a:t>
                      </a:r>
                      <a:r>
                        <a:rPr lang="ru-RU" sz="1200" baseline="30000" dirty="0">
                          <a:effectLst/>
                          <a:latin typeface="Times New Roman" panose="02020603050405020304" pitchFamily="18" charset="0"/>
                          <a:cs typeface="Times New Roman" panose="02020603050405020304" pitchFamily="18" charset="0"/>
                        </a:rPr>
                        <a:t>2</a:t>
                      </a:r>
                      <a:r>
                        <a:rPr lang="ru-RU"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129" marR="25129" marT="6613"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67000</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9" marR="25129" marT="6613" marB="0" anchor="ctr"/>
                </a:tc>
                <a:tc hMerge="1">
                  <a:txBody>
                    <a:bodyPr/>
                    <a:lstStyle/>
                    <a:p>
                      <a:endParaRPr lang="ru-RU"/>
                    </a:p>
                  </a:txBody>
                  <a:tcPr/>
                </a:tc>
              </a:tr>
              <a:tr h="381392">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Область</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129" marR="25129" marT="6613"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Гродненская</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9" marR="25129" marT="6613" marB="0" anchor="ctr"/>
                </a:tc>
                <a:tc hMerge="1">
                  <a:txBody>
                    <a:bodyPr/>
                    <a:lstStyle/>
                    <a:p>
                      <a:endParaRPr lang="ru-RU"/>
                    </a:p>
                  </a:txBody>
                  <a:tcPr/>
                </a:tc>
              </a:tr>
              <a:tr h="326389">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Район</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129" marR="25129" marT="6613"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Мостовский</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9" marR="25129" marT="6613" marB="0" anchor="ctr"/>
                </a:tc>
                <a:tc hMerge="1">
                  <a:txBody>
                    <a:bodyPr/>
                    <a:lstStyle/>
                    <a:p>
                      <a:endParaRPr lang="ru-RU"/>
                    </a:p>
                  </a:txBody>
                  <a:tcPr/>
                </a:tc>
              </a:tr>
              <a:tr h="319881">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Город</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129" marR="25129" marT="6613"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Мосты</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9" marR="25129" marT="6613" marB="0" anchor="ctr"/>
                </a:tc>
                <a:tc hMerge="1">
                  <a:txBody>
                    <a:bodyPr/>
                    <a:lstStyle/>
                    <a:p>
                      <a:endParaRPr lang="ru-RU"/>
                    </a:p>
                  </a:txBody>
                  <a:tcPr/>
                </a:tc>
              </a:tr>
              <a:tr h="319881">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Адрес</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129" marR="25129" marT="6613"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ул. Железнодорожников</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9" marR="25129" marT="6613" marB="0" anchor="ctr"/>
                </a:tc>
                <a:tc hMerge="1">
                  <a:txBody>
                    <a:bodyPr/>
                    <a:lstStyle/>
                    <a:p>
                      <a:endParaRPr lang="ru-RU"/>
                    </a:p>
                  </a:txBody>
                  <a:tcPr/>
                </a:tc>
              </a:tr>
              <a:tr h="559792">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Возможные направления использования</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129" marR="25129" marT="6613"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а) промышленность </a:t>
                      </a:r>
                    </a:p>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б) услуги</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9" marR="25129" marT="6613" marB="0" anchor="ctr"/>
                </a:tc>
                <a:tc hMerge="1">
                  <a:txBody>
                    <a:bodyPr/>
                    <a:lstStyle/>
                    <a:p>
                      <a:endParaRPr lang="ru-RU"/>
                    </a:p>
                  </a:txBody>
                  <a:tcPr/>
                </a:tc>
              </a:tr>
              <a:tr h="427371">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Способы предоставления участка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129" marR="25129" marT="6613"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предоставление участка на основании заключения инвестиционного договора</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9" marR="25129" marT="6613" marB="0" anchor="ctr"/>
                </a:tc>
                <a:tc hMerge="1">
                  <a:txBody>
                    <a:bodyPr/>
                    <a:lstStyle/>
                    <a:p>
                      <a:endParaRPr lang="ru-RU"/>
                    </a:p>
                  </a:txBody>
                  <a:tcPr/>
                </a:tc>
              </a:tr>
              <a:tr h="542215">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Стоимость (кадастровая)  (за м</a:t>
                      </a:r>
                      <a:r>
                        <a:rPr lang="ru-RU" sz="1200" baseline="30000" dirty="0">
                          <a:effectLst/>
                          <a:latin typeface="Times New Roman" panose="02020603050405020304" pitchFamily="18" charset="0"/>
                          <a:cs typeface="Times New Roman" panose="02020603050405020304" pitchFamily="18" charset="0"/>
                        </a:rPr>
                        <a:t>2</a:t>
                      </a:r>
                      <a:r>
                        <a:rPr lang="ru-RU"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129" marR="25129" marT="6613"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5,26 долл. США (для промышленных объектов), </a:t>
                      </a:r>
                    </a:p>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9,79 </a:t>
                      </a:r>
                      <a:r>
                        <a:rPr lang="ru-RU" sz="1200" dirty="0" err="1">
                          <a:solidFill>
                            <a:srgbClr val="002060"/>
                          </a:solidFill>
                          <a:effectLst/>
                          <a:latin typeface="Times New Roman" panose="02020603050405020304" pitchFamily="18" charset="0"/>
                          <a:cs typeface="Times New Roman" panose="02020603050405020304" pitchFamily="18" charset="0"/>
                        </a:rPr>
                        <a:t>долл.США</a:t>
                      </a:r>
                      <a:r>
                        <a:rPr lang="ru-RU" sz="1200" dirty="0">
                          <a:solidFill>
                            <a:srgbClr val="002060"/>
                          </a:solidFill>
                          <a:effectLst/>
                          <a:latin typeface="Times New Roman" panose="02020603050405020304" pitchFamily="18" charset="0"/>
                          <a:cs typeface="Times New Roman" panose="02020603050405020304" pitchFamily="18" charset="0"/>
                        </a:rPr>
                        <a:t> (для объектов сферы услуг)</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9" marR="25129" marT="6613" marB="0" anchor="ctr"/>
                </a:tc>
                <a:tc hMerge="1">
                  <a:txBody>
                    <a:bodyPr/>
                    <a:lstStyle/>
                    <a:p>
                      <a:endParaRPr lang="ru-RU"/>
                    </a:p>
                  </a:txBody>
                  <a:tcPr/>
                </a:tc>
              </a:tr>
              <a:tr h="427371">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Обременение участка/ строения</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129" marR="25129" marT="6613"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нет</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9" marR="25129" marT="6613" marB="0" anchor="ctr"/>
                </a:tc>
                <a:tc hMerge="1">
                  <a:txBody>
                    <a:bodyPr/>
                    <a:lstStyle/>
                    <a:p>
                      <a:endParaRPr lang="ru-RU"/>
                    </a:p>
                  </a:txBody>
                  <a:tcPr/>
                </a:tc>
              </a:tr>
              <a:tr h="381392">
                <a:tc gridSpan="3">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2. Транспортное сообщение</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9" marR="25129" marT="6613" marB="0" anchor="ctr"/>
                </a:tc>
                <a:tc hMerge="1">
                  <a:txBody>
                    <a:bodyPr/>
                    <a:lstStyle/>
                    <a:p>
                      <a:endParaRPr lang="ru-RU"/>
                    </a:p>
                  </a:txBody>
                  <a:tcPr/>
                </a:tc>
                <a:tc hMerge="1">
                  <a:txBody>
                    <a:bodyPr/>
                    <a:lstStyle/>
                    <a:p>
                      <a:endParaRPr lang="ru-RU"/>
                    </a:p>
                  </a:txBody>
                  <a:tcPr/>
                </a:tc>
              </a:tr>
              <a:tr h="381392">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129" marR="25129" marT="6613"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Расстояние от объекта</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9" marR="25129" marT="6613" marB="0" anchor="ctr"/>
                </a:tc>
                <a:tc>
                  <a:txBody>
                    <a:bodyPr/>
                    <a:lstStyle/>
                    <a:p>
                      <a:pPr>
                        <a:lnSpc>
                          <a:spcPct val="107000"/>
                        </a:lnSpc>
                        <a:spcAft>
                          <a:spcPts val="0"/>
                        </a:spcAft>
                      </a:pPr>
                      <a:r>
                        <a:rPr lang="ru-RU" sz="1200">
                          <a:solidFill>
                            <a:srgbClr val="002060"/>
                          </a:solidFill>
                          <a:effectLst/>
                          <a:latin typeface="Times New Roman" panose="02020603050405020304" pitchFamily="18" charset="0"/>
                          <a:cs typeface="Times New Roman" panose="02020603050405020304" pitchFamily="18" charset="0"/>
                        </a:rPr>
                        <a:t>Наименование</a:t>
                      </a:r>
                      <a:endParaRPr lang="ru-RU" sz="12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9" marR="25129" marT="6613" marB="0" anchor="ctr"/>
                </a:tc>
              </a:tr>
              <a:tr h="381392">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Автомагистраль</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129" marR="25129" marT="6613"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35 км.</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9" marR="25129" marT="6613" marB="0" anchor="ctr"/>
                </a:tc>
                <a:tc>
                  <a:txBody>
                    <a:bodyPr/>
                    <a:lstStyle/>
                    <a:p>
                      <a:pPr>
                        <a:lnSpc>
                          <a:spcPct val="107000"/>
                        </a:lnSpc>
                        <a:spcAft>
                          <a:spcPts val="0"/>
                        </a:spcAft>
                      </a:pPr>
                      <a:r>
                        <a:rPr lang="ru-RU" sz="1200">
                          <a:solidFill>
                            <a:srgbClr val="002060"/>
                          </a:solidFill>
                          <a:effectLst/>
                          <a:latin typeface="Times New Roman" panose="02020603050405020304" pitchFamily="18" charset="0"/>
                          <a:cs typeface="Times New Roman" panose="02020603050405020304" pitchFamily="18" charset="0"/>
                        </a:rPr>
                        <a:t>М6 Минск-Гродно-граница РП</a:t>
                      </a:r>
                      <a:endParaRPr lang="ru-RU" sz="12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9" marR="25129" marT="6613" marB="0" anchor="ctr"/>
                </a:tc>
              </a:tr>
              <a:tr h="427371">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Дороги республиканского значения</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129" marR="25129" marT="6613"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4 км.</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9" marR="25129" marT="6613"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Р41 Слоним-Мосты-Скидель-граница ЛР</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9" marR="25129" marT="6613" marB="0" anchor="ctr"/>
                </a:tc>
              </a:tr>
              <a:tr h="381392">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Аэропорт</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129" marR="25129" marT="6613"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40 км.</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9" marR="25129" marT="6613" marB="0" anchor="ctr"/>
                </a:tc>
                <a:tc>
                  <a:txBody>
                    <a:bodyPr/>
                    <a:lstStyle/>
                    <a:p>
                      <a:pPr>
                        <a:lnSpc>
                          <a:spcPct val="107000"/>
                        </a:lnSpc>
                        <a:spcAft>
                          <a:spcPts val="0"/>
                        </a:spcAft>
                      </a:pPr>
                      <a:r>
                        <a:rPr lang="ru-RU" sz="1200">
                          <a:solidFill>
                            <a:srgbClr val="002060"/>
                          </a:solidFill>
                          <a:effectLst/>
                          <a:latin typeface="Times New Roman" panose="02020603050405020304" pitchFamily="18" charset="0"/>
                          <a:cs typeface="Times New Roman" panose="02020603050405020304" pitchFamily="18" charset="0"/>
                        </a:rPr>
                        <a:t>Гродно</a:t>
                      </a:r>
                      <a:endParaRPr lang="ru-RU" sz="12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9" marR="25129" marT="6613" marB="0" anchor="ctr"/>
                </a:tc>
              </a:tr>
              <a:tr h="758946">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Железная дорога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129" marR="25129" marT="6613"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1 км.</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9" marR="25129" marT="6613" marB="0" anchor="ctr"/>
                </a:tc>
                <a:tc>
                  <a:txBody>
                    <a:bodyPr/>
                    <a:lstStyle/>
                    <a:p>
                      <a:pPr>
                        <a:lnSpc>
                          <a:spcPct val="107000"/>
                        </a:lnSpc>
                        <a:spcAft>
                          <a:spcPts val="0"/>
                        </a:spcAft>
                      </a:pPr>
                      <a:r>
                        <a:rPr lang="ru-RU" sz="1200">
                          <a:solidFill>
                            <a:srgbClr val="002060"/>
                          </a:solidFill>
                          <a:effectLst/>
                          <a:latin typeface="Times New Roman" panose="02020603050405020304" pitchFamily="18" charset="0"/>
                          <a:cs typeface="Times New Roman" panose="02020603050405020304" pitchFamily="18" charset="0"/>
                        </a:rPr>
                        <a:t>подъездные пути станции Мосты Барановичского отд. БелЖД</a:t>
                      </a:r>
                      <a:endParaRPr lang="ru-RU" sz="12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9" marR="25129" marT="6613" marB="0" anchor="ctr"/>
                </a:tc>
              </a:tr>
              <a:tr h="381392">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Наличие подъездных путей</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129" marR="25129" marT="6613"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автомобильные с ул. Железнодорожников</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9" marR="25129" marT="6613" marB="0" anchor="ctr"/>
                </a:tc>
                <a:tc hMerge="1">
                  <a:txBody>
                    <a:bodyPr/>
                    <a:lstStyle/>
                    <a:p>
                      <a:endParaRPr lang="ru-RU"/>
                    </a:p>
                  </a:txBody>
                  <a:tcPr/>
                </a:tc>
              </a:tr>
            </a:tbl>
          </a:graphicData>
        </a:graphic>
      </p:graphicFrame>
      <p:pic>
        <p:nvPicPr>
          <p:cNvPr id="5" name="Рисунок 4" descr="D:\Новая папка\Мои документы\Инвестиции\2017 инвестиции\Новая папка\IMG_20170420_105006.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6003" y="23605"/>
            <a:ext cx="2795586" cy="2132856"/>
          </a:xfrm>
          <a:prstGeom prst="rect">
            <a:avLst/>
          </a:prstGeom>
          <a:noFill/>
          <a:ln>
            <a:noFill/>
          </a:ln>
        </p:spPr>
      </p:pic>
      <p:pic>
        <p:nvPicPr>
          <p:cNvPr id="6" name="Рисунок 5"/>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49" y="2208599"/>
            <a:ext cx="2790895" cy="2196245"/>
          </a:xfrm>
          <a:prstGeom prst="rect">
            <a:avLst/>
          </a:prstGeom>
          <a:noFill/>
          <a:ln w="9525">
            <a:noFill/>
            <a:miter lim="800000"/>
            <a:headEnd/>
            <a:tailEnd/>
          </a:ln>
        </p:spPr>
      </p:pic>
      <p:pic>
        <p:nvPicPr>
          <p:cNvPr id="7" name="Рисунок 6"/>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4509120"/>
            <a:ext cx="2812869" cy="2269841"/>
          </a:xfrm>
          <a:prstGeom prst="rect">
            <a:avLst/>
          </a:prstGeom>
          <a:noFill/>
          <a:ln w="9525">
            <a:noFill/>
            <a:miter lim="800000"/>
            <a:headEnd/>
            <a:tailEnd/>
          </a:ln>
        </p:spPr>
      </p:pic>
    </p:spTree>
    <p:extLst>
      <p:ext uri="{BB962C8B-B14F-4D97-AF65-F5344CB8AC3E}">
        <p14:creationId xmlns:p14="http://schemas.microsoft.com/office/powerpoint/2010/main" val="34401599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375627535"/>
              </p:ext>
            </p:extLst>
          </p:nvPr>
        </p:nvGraphicFramePr>
        <p:xfrm>
          <a:off x="2843807" y="0"/>
          <a:ext cx="6300191" cy="6778961"/>
        </p:xfrm>
        <a:graphic>
          <a:graphicData uri="http://schemas.openxmlformats.org/drawingml/2006/table">
            <a:tbl>
              <a:tblPr firstRow="1" firstCol="1" bandRow="1">
                <a:tableStyleId>{5C22544A-7EE6-4342-B048-85BDC9FD1C3A}</a:tableStyleId>
              </a:tblPr>
              <a:tblGrid>
                <a:gridCol w="2351770"/>
                <a:gridCol w="1677415"/>
                <a:gridCol w="2271006"/>
              </a:tblGrid>
              <a:tr h="341283">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Total area (m2)</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67000</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9" marR="25129" marT="6613" marB="0" anchor="ctr"/>
                </a:tc>
                <a:tc hMerge="1">
                  <a:txBody>
                    <a:bodyPr/>
                    <a:lstStyle/>
                    <a:p>
                      <a:endParaRPr lang="ru-RU"/>
                    </a:p>
                  </a:txBody>
                  <a:tcPr/>
                </a:tc>
              </a:tr>
              <a:tr h="341283">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Region</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Grodno</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r>
              <a:tr h="292065">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District</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dirty="0" err="1" smtClean="0">
                          <a:solidFill>
                            <a:srgbClr val="002060"/>
                          </a:solidFill>
                          <a:effectLst/>
                          <a:latin typeface="Times New Roman" panose="02020603050405020304" pitchFamily="18" charset="0"/>
                          <a:cs typeface="Times New Roman" panose="02020603050405020304" pitchFamily="18" charset="0"/>
                        </a:rPr>
                        <a:t>Mosty</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r>
              <a:tr h="286241">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Town</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dirty="0" err="1" smtClean="0">
                          <a:solidFill>
                            <a:srgbClr val="002060"/>
                          </a:solidFill>
                          <a:effectLst/>
                          <a:latin typeface="Times New Roman" panose="02020603050405020304" pitchFamily="18" charset="0"/>
                          <a:cs typeface="Times New Roman" panose="02020603050405020304" pitchFamily="18" charset="0"/>
                        </a:rPr>
                        <a:t>Mosty</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r>
              <a:tr h="286241">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Address</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baseline="0" dirty="0" smtClean="0">
                          <a:solidFill>
                            <a:srgbClr val="002060"/>
                          </a:solidFill>
                          <a:effectLst/>
                          <a:latin typeface="Times New Roman" panose="02020603050405020304" pitchFamily="18" charset="0"/>
                          <a:cs typeface="Times New Roman" panose="02020603050405020304" pitchFamily="18" charset="0"/>
                        </a:rPr>
                        <a:t> </a:t>
                      </a:r>
                      <a:r>
                        <a:rPr lang="en-US" sz="1200" baseline="0" dirty="0" err="1" smtClean="0">
                          <a:solidFill>
                            <a:srgbClr val="002060"/>
                          </a:solidFill>
                          <a:effectLst/>
                          <a:latin typeface="Times New Roman" panose="02020603050405020304" pitchFamily="18" charset="0"/>
                          <a:cs typeface="Times New Roman" panose="02020603050405020304" pitchFamily="18" charset="0"/>
                        </a:rPr>
                        <a:t>st.</a:t>
                      </a:r>
                      <a:r>
                        <a:rPr lang="en-US" sz="1200" baseline="0" dirty="0" smtClean="0">
                          <a:solidFill>
                            <a:srgbClr val="002060"/>
                          </a:solidFill>
                          <a:effectLst/>
                          <a:latin typeface="Times New Roman" panose="02020603050405020304" pitchFamily="18" charset="0"/>
                          <a:cs typeface="Times New Roman" panose="02020603050405020304" pitchFamily="18" charset="0"/>
                        </a:rPr>
                        <a:t> </a:t>
                      </a:r>
                      <a:r>
                        <a:rPr lang="en-US" sz="1200" baseline="0" dirty="0" err="1" smtClean="0">
                          <a:solidFill>
                            <a:srgbClr val="002060"/>
                          </a:solidFill>
                          <a:effectLst/>
                          <a:latin typeface="Times New Roman" panose="02020603050405020304" pitchFamily="18" charset="0"/>
                          <a:cs typeface="Times New Roman" panose="02020603050405020304" pitchFamily="18" charset="0"/>
                        </a:rPr>
                        <a:t>Zheleznodorozhnikow</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r h="500922">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Possible directions of use</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A) industry</a:t>
                      </a:r>
                    </a:p>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B) services</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r h="460298">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Ways of granting a site</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Provision of a site on the basis of an investment agreement</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9" marR="25129" marT="6613" marB="0" anchor="ctr"/>
                </a:tc>
                <a:tc hMerge="1">
                  <a:txBody>
                    <a:bodyPr/>
                    <a:lstStyle/>
                    <a:p>
                      <a:endParaRPr lang="ru-RU"/>
                    </a:p>
                  </a:txBody>
                  <a:tcPr/>
                </a:tc>
              </a:tr>
              <a:tr h="485193">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Cost (cadastral) (per m2)</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US $ 5.26 (for industrial facilities),</a:t>
                      </a:r>
                    </a:p>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$ 9.79 (for service facilities)</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9" marR="25129" marT="6613" marB="0" anchor="ctr"/>
                </a:tc>
                <a:tc hMerge="1">
                  <a:txBody>
                    <a:bodyPr/>
                    <a:lstStyle/>
                    <a:p>
                      <a:endParaRPr lang="ru-RU"/>
                    </a:p>
                  </a:txBody>
                  <a:tcPr/>
                </a:tc>
              </a:tr>
              <a:tr h="457131">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Encumbrance of the site / structure</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no</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9" marR="25129" marT="6613" marB="0" anchor="ctr"/>
                </a:tc>
                <a:tc hMerge="1">
                  <a:txBody>
                    <a:bodyPr/>
                    <a:lstStyle/>
                    <a:p>
                      <a:endParaRPr lang="ru-RU"/>
                    </a:p>
                  </a:txBody>
                  <a:tcPr/>
                </a:tc>
              </a:tr>
              <a:tr h="363486">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2. Transport communication</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endParaRPr lang="ru-RU" sz="1200" dirty="0">
                        <a:solidFill>
                          <a:srgbClr val="002060"/>
                        </a:solidFill>
                        <a:latin typeface="Times New Roman" panose="02020603050405020304" pitchFamily="18" charset="0"/>
                        <a:cs typeface="Times New Roman" panose="02020603050405020304" pitchFamily="18" charset="0"/>
                      </a:endParaRPr>
                    </a:p>
                  </a:txBody>
                  <a:tcPr/>
                </a:tc>
                <a:tc>
                  <a:txBody>
                    <a:bodyPr/>
                    <a:lstStyle/>
                    <a:p>
                      <a:endParaRPr lang="ru-RU" sz="1200" dirty="0">
                        <a:solidFill>
                          <a:srgbClr val="002060"/>
                        </a:solidFill>
                        <a:latin typeface="Times New Roman" panose="02020603050405020304" pitchFamily="18" charset="0"/>
                        <a:cs typeface="Times New Roman" panose="02020603050405020304" pitchFamily="18" charset="0"/>
                      </a:endParaRPr>
                    </a:p>
                  </a:txBody>
                  <a:tcPr/>
                </a:tc>
              </a:tr>
              <a:tr h="457131">
                <a:tc>
                  <a:txBody>
                    <a:bodyPr/>
                    <a:lstStyle/>
                    <a:p>
                      <a:pPr>
                        <a:lnSpc>
                          <a:spcPct val="107000"/>
                        </a:lnSpc>
                        <a:spcAft>
                          <a:spcPts val="0"/>
                        </a:spcAft>
                      </a:pPr>
                      <a:r>
                        <a:rPr lang="ru-RU" sz="1200" b="1" dirty="0">
                          <a:solidFill>
                            <a:schemeClr val="bg1"/>
                          </a:solidFill>
                          <a:effectLst/>
                          <a:latin typeface="Times New Roman" panose="02020603050405020304" pitchFamily="18" charset="0"/>
                          <a:cs typeface="Times New Roman" panose="02020603050405020304" pitchFamily="18" charset="0"/>
                        </a:rPr>
                        <a:t> </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Distance from the object</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Name</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457131">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Motorway</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34 </a:t>
                      </a:r>
                      <a:r>
                        <a:rPr lang="en-US" sz="1200" dirty="0" smtClean="0">
                          <a:solidFill>
                            <a:srgbClr val="002060"/>
                          </a:solidFill>
                          <a:effectLst/>
                          <a:latin typeface="Times New Roman" panose="02020603050405020304" pitchFamily="18" charset="0"/>
                          <a:cs typeface="Times New Roman" panose="02020603050405020304" pitchFamily="18" charset="0"/>
                        </a:rPr>
                        <a:t>km</a:t>
                      </a:r>
                      <a:r>
                        <a:rPr lang="ru-RU" sz="1200" dirty="0" smtClean="0">
                          <a:solidFill>
                            <a:srgbClr val="002060"/>
                          </a:solidFill>
                          <a:effectLst/>
                          <a:latin typeface="Times New Roman" panose="02020603050405020304" pitchFamily="18" charset="0"/>
                          <a:cs typeface="Times New Roman" panose="02020603050405020304" pitchFamily="18" charset="0"/>
                        </a:rPr>
                        <a:t>.</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M6 Minsk-Grodno-border of the Republic of Poland</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683995">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Roads of national importance</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2 </a:t>
                      </a:r>
                      <a:r>
                        <a:rPr lang="en-US" sz="1200" dirty="0" smtClean="0">
                          <a:solidFill>
                            <a:srgbClr val="002060"/>
                          </a:solidFill>
                          <a:effectLst/>
                          <a:latin typeface="Times New Roman" panose="02020603050405020304" pitchFamily="18" charset="0"/>
                          <a:cs typeface="Times New Roman" panose="02020603050405020304" pitchFamily="18" charset="0"/>
                        </a:rPr>
                        <a:t>km</a:t>
                      </a:r>
                      <a:r>
                        <a:rPr lang="ru-RU" sz="1200" dirty="0" smtClean="0">
                          <a:solidFill>
                            <a:srgbClr val="002060"/>
                          </a:solidFill>
                          <a:effectLst/>
                          <a:latin typeface="Times New Roman" panose="02020603050405020304" pitchFamily="18" charset="0"/>
                          <a:cs typeface="Times New Roman" panose="02020603050405020304" pitchFamily="18" charset="0"/>
                        </a:rPr>
                        <a:t>.</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Р41 </a:t>
                      </a:r>
                      <a:r>
                        <a:rPr lang="en-US" sz="1200" dirty="0" err="1" smtClean="0">
                          <a:solidFill>
                            <a:srgbClr val="002060"/>
                          </a:solidFill>
                          <a:effectLst/>
                          <a:latin typeface="Times New Roman" panose="02020603050405020304" pitchFamily="18" charset="0"/>
                          <a:cs typeface="Times New Roman" panose="02020603050405020304" pitchFamily="18" charset="0"/>
                        </a:rPr>
                        <a:t>Slonim</a:t>
                      </a:r>
                      <a:r>
                        <a:rPr lang="en-US" sz="1200" dirty="0" smtClean="0">
                          <a:solidFill>
                            <a:srgbClr val="002060"/>
                          </a:solidFill>
                          <a:effectLst/>
                          <a:latin typeface="Times New Roman" panose="02020603050405020304" pitchFamily="18" charset="0"/>
                          <a:cs typeface="Times New Roman" panose="02020603050405020304" pitchFamily="18" charset="0"/>
                        </a:rPr>
                        <a:t>-</a:t>
                      </a:r>
                      <a:r>
                        <a:rPr lang="en-US" sz="1200" dirty="0" err="1" smtClean="0">
                          <a:solidFill>
                            <a:srgbClr val="002060"/>
                          </a:solidFill>
                          <a:effectLst/>
                          <a:latin typeface="Times New Roman" panose="02020603050405020304" pitchFamily="18" charset="0"/>
                          <a:cs typeface="Times New Roman" panose="02020603050405020304" pitchFamily="18" charset="0"/>
                        </a:rPr>
                        <a:t>Mosty</a:t>
                      </a:r>
                      <a:r>
                        <a:rPr lang="en-US" sz="1200" dirty="0" smtClean="0">
                          <a:solidFill>
                            <a:srgbClr val="002060"/>
                          </a:solidFill>
                          <a:effectLst/>
                          <a:latin typeface="Times New Roman" panose="02020603050405020304" pitchFamily="18" charset="0"/>
                          <a:cs typeface="Times New Roman" panose="02020603050405020304" pitchFamily="18" charset="0"/>
                        </a:rPr>
                        <a:t>-</a:t>
                      </a:r>
                      <a:r>
                        <a:rPr lang="en-US" sz="1200" dirty="0" err="1" smtClean="0">
                          <a:solidFill>
                            <a:srgbClr val="002060"/>
                          </a:solidFill>
                          <a:effectLst/>
                          <a:latin typeface="Times New Roman" panose="02020603050405020304" pitchFamily="18" charset="0"/>
                          <a:cs typeface="Times New Roman" panose="02020603050405020304" pitchFamily="18" charset="0"/>
                        </a:rPr>
                        <a:t>Skidel</a:t>
                      </a:r>
                      <a:r>
                        <a:rPr lang="en-US" sz="1200" dirty="0" smtClean="0">
                          <a:solidFill>
                            <a:srgbClr val="002060"/>
                          </a:solidFill>
                          <a:effectLst/>
                          <a:latin typeface="Times New Roman" panose="02020603050405020304" pitchFamily="18" charset="0"/>
                          <a:cs typeface="Times New Roman" panose="02020603050405020304" pitchFamily="18" charset="0"/>
                        </a:rPr>
                        <a:t>-Border of the Republic of Latvia</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341283">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Airport</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40 </a:t>
                      </a:r>
                      <a:r>
                        <a:rPr lang="en-US" sz="1200" dirty="0" smtClean="0">
                          <a:solidFill>
                            <a:srgbClr val="002060"/>
                          </a:solidFill>
                          <a:effectLst/>
                          <a:latin typeface="Times New Roman" panose="02020603050405020304" pitchFamily="18" charset="0"/>
                          <a:cs typeface="Times New Roman" panose="02020603050405020304" pitchFamily="18" charset="0"/>
                        </a:rPr>
                        <a:t>km</a:t>
                      </a:r>
                      <a:r>
                        <a:rPr lang="ru-RU" sz="1200" dirty="0" smtClean="0">
                          <a:solidFill>
                            <a:srgbClr val="002060"/>
                          </a:solidFill>
                          <a:effectLst/>
                          <a:latin typeface="Times New Roman" panose="02020603050405020304" pitchFamily="18" charset="0"/>
                          <a:cs typeface="Times New Roman" panose="02020603050405020304" pitchFamily="18" charset="0"/>
                        </a:rPr>
                        <a:t>.</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Grodno</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683995">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Railway</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3 </a:t>
                      </a:r>
                      <a:r>
                        <a:rPr lang="en-US" sz="1200" dirty="0" smtClean="0">
                          <a:solidFill>
                            <a:srgbClr val="002060"/>
                          </a:solidFill>
                          <a:effectLst/>
                          <a:latin typeface="Times New Roman" panose="02020603050405020304" pitchFamily="18" charset="0"/>
                          <a:cs typeface="Times New Roman" panose="02020603050405020304" pitchFamily="18" charset="0"/>
                        </a:rPr>
                        <a:t>km</a:t>
                      </a:r>
                      <a:r>
                        <a:rPr lang="ru-RU" sz="1200" dirty="0" smtClean="0">
                          <a:solidFill>
                            <a:srgbClr val="002060"/>
                          </a:solidFill>
                          <a:effectLst/>
                          <a:latin typeface="Times New Roman" panose="02020603050405020304" pitchFamily="18" charset="0"/>
                          <a:cs typeface="Times New Roman" panose="02020603050405020304" pitchFamily="18" charset="0"/>
                        </a:rPr>
                        <a:t>.</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Driveways of the station Bridges of Baranovichi Dep. Belarusian Railways</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341283">
                <a:tc>
                  <a:txBody>
                    <a:bodyPr/>
                    <a:lstStyle/>
                    <a:p>
                      <a:pPr>
                        <a:lnSpc>
                          <a:spcPct val="107000"/>
                        </a:lnSpc>
                        <a:spcAft>
                          <a:spcPts val="0"/>
                        </a:spcAft>
                      </a:pPr>
                      <a:r>
                        <a:rPr lang="ru-RU" sz="1200" dirty="0">
                          <a:solidFill>
                            <a:schemeClr val="bg1"/>
                          </a:solidFill>
                          <a:effectLst/>
                          <a:latin typeface="Times New Roman" panose="02020603050405020304" pitchFamily="18" charset="0"/>
                          <a:cs typeface="Times New Roman" panose="02020603050405020304" pitchFamily="18" charset="0"/>
                        </a:rPr>
                        <a:t>Наличие подъездных путей</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9" marR="25129" marT="6613" marB="0" anchor="ctr"/>
                </a:tc>
                <a:tc gridSpan="2">
                  <a:txBody>
                    <a:bodyPr/>
                    <a:lstStyle/>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From</a:t>
                      </a:r>
                      <a:r>
                        <a:rPr lang="en-US" sz="1200" baseline="0" dirty="0" smtClean="0">
                          <a:solidFill>
                            <a:srgbClr val="002060"/>
                          </a:solidFill>
                          <a:effectLst/>
                          <a:latin typeface="Times New Roman" panose="02020603050405020304" pitchFamily="18" charset="0"/>
                          <a:cs typeface="Times New Roman" panose="02020603050405020304" pitchFamily="18" charset="0"/>
                        </a:rPr>
                        <a:t> </a:t>
                      </a:r>
                      <a:r>
                        <a:rPr lang="en-US" sz="1200" baseline="0" dirty="0" err="1" smtClean="0">
                          <a:solidFill>
                            <a:srgbClr val="002060"/>
                          </a:solidFill>
                          <a:effectLst/>
                          <a:latin typeface="Times New Roman" panose="02020603050405020304" pitchFamily="18" charset="0"/>
                          <a:cs typeface="Times New Roman" panose="02020603050405020304" pitchFamily="18" charset="0"/>
                        </a:rPr>
                        <a:t>st.</a:t>
                      </a:r>
                      <a:r>
                        <a:rPr lang="en-US" sz="1200" baseline="0" dirty="0" smtClean="0">
                          <a:solidFill>
                            <a:srgbClr val="002060"/>
                          </a:solidFill>
                          <a:effectLst/>
                          <a:latin typeface="Times New Roman" panose="02020603050405020304" pitchFamily="18" charset="0"/>
                          <a:cs typeface="Times New Roman" panose="02020603050405020304" pitchFamily="18" charset="0"/>
                        </a:rPr>
                        <a:t> </a:t>
                      </a:r>
                      <a:r>
                        <a:rPr lang="en-US" sz="1200" baseline="0" dirty="0" err="1" smtClean="0">
                          <a:solidFill>
                            <a:srgbClr val="002060"/>
                          </a:solidFill>
                          <a:effectLst/>
                          <a:latin typeface="Times New Roman" panose="02020603050405020304" pitchFamily="18" charset="0"/>
                          <a:cs typeface="Times New Roman" panose="02020603050405020304" pitchFamily="18" charset="0"/>
                        </a:rPr>
                        <a:t>Zheleznodorozhnikow</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129" marR="25129" marT="6613" marB="0" anchor="ctr"/>
                </a:tc>
                <a:tc hMerge="1">
                  <a:txBody>
                    <a:bodyPr/>
                    <a:lstStyle/>
                    <a:p>
                      <a:endParaRPr lang="ru-RU"/>
                    </a:p>
                  </a:txBody>
                  <a:tcPr/>
                </a:tc>
              </a:tr>
            </a:tbl>
          </a:graphicData>
        </a:graphic>
      </p:graphicFrame>
      <p:pic>
        <p:nvPicPr>
          <p:cNvPr id="5" name="Рисунок 4" descr="D:\Новая папка\Мои документы\Инвестиции\2017 инвестиции\Новая папка\IMG_20170420_105006.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6003" y="23605"/>
            <a:ext cx="2795586" cy="2132856"/>
          </a:xfrm>
          <a:prstGeom prst="rect">
            <a:avLst/>
          </a:prstGeom>
          <a:noFill/>
          <a:ln>
            <a:noFill/>
          </a:ln>
        </p:spPr>
      </p:pic>
      <p:pic>
        <p:nvPicPr>
          <p:cNvPr id="6" name="Рисунок 5"/>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49" y="2208599"/>
            <a:ext cx="2790895" cy="2196245"/>
          </a:xfrm>
          <a:prstGeom prst="rect">
            <a:avLst/>
          </a:prstGeom>
          <a:noFill/>
          <a:ln w="9525">
            <a:noFill/>
            <a:miter lim="800000"/>
            <a:headEnd/>
            <a:tailEnd/>
          </a:ln>
        </p:spPr>
      </p:pic>
      <p:pic>
        <p:nvPicPr>
          <p:cNvPr id="7" name="Рисунок 6"/>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4509120"/>
            <a:ext cx="2812869" cy="2269841"/>
          </a:xfrm>
          <a:prstGeom prst="rect">
            <a:avLst/>
          </a:prstGeom>
          <a:noFill/>
          <a:ln w="9525">
            <a:noFill/>
            <a:miter lim="800000"/>
            <a:headEnd/>
            <a:tailEnd/>
          </a:ln>
        </p:spPr>
      </p:pic>
    </p:spTree>
    <p:extLst>
      <p:ext uri="{BB962C8B-B14F-4D97-AF65-F5344CB8AC3E}">
        <p14:creationId xmlns:p14="http://schemas.microsoft.com/office/powerpoint/2010/main" val="35626125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8709894"/>
              </p:ext>
            </p:extLst>
          </p:nvPr>
        </p:nvGraphicFramePr>
        <p:xfrm>
          <a:off x="2771800" y="0"/>
          <a:ext cx="6372200" cy="6857998"/>
        </p:xfrm>
        <a:graphic>
          <a:graphicData uri="http://schemas.openxmlformats.org/drawingml/2006/table">
            <a:tbl>
              <a:tblPr firstRow="1" firstCol="1" bandRow="1">
                <a:tableStyleId>{5C22544A-7EE6-4342-B048-85BDC9FD1C3A}</a:tableStyleId>
              </a:tblPr>
              <a:tblGrid>
                <a:gridCol w="2160240"/>
                <a:gridCol w="1864525"/>
                <a:gridCol w="2347435"/>
              </a:tblGrid>
              <a:tr h="253433">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Общая площадь (м</a:t>
                      </a:r>
                      <a:r>
                        <a:rPr lang="ru-RU" sz="1200" baseline="30000" dirty="0">
                          <a:effectLst/>
                          <a:latin typeface="Times New Roman" panose="02020603050405020304" pitchFamily="18" charset="0"/>
                          <a:cs typeface="Times New Roman" panose="02020603050405020304" pitchFamily="18" charset="0"/>
                        </a:rPr>
                        <a:t>2</a:t>
                      </a:r>
                      <a:r>
                        <a:rPr lang="ru-RU"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2000</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hMerge="1">
                  <a:txBody>
                    <a:bodyPr/>
                    <a:lstStyle/>
                    <a:p>
                      <a:endParaRPr lang="ru-RU"/>
                    </a:p>
                  </a:txBody>
                  <a:tcPr/>
                </a:tc>
              </a:tr>
              <a:tr h="253433">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Область</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Гродненская</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hMerge="1">
                  <a:txBody>
                    <a:bodyPr/>
                    <a:lstStyle/>
                    <a:p>
                      <a:endParaRPr lang="ru-RU"/>
                    </a:p>
                  </a:txBody>
                  <a:tcPr/>
                </a:tc>
              </a:tr>
              <a:tr h="253433">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Район</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Мостовский</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hMerge="1">
                  <a:txBody>
                    <a:bodyPr/>
                    <a:lstStyle/>
                    <a:p>
                      <a:endParaRPr lang="ru-RU"/>
                    </a:p>
                  </a:txBody>
                  <a:tcPr/>
                </a:tc>
              </a:tr>
              <a:tr h="253433">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Город</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Мосты</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hMerge="1">
                  <a:txBody>
                    <a:bodyPr/>
                    <a:lstStyle/>
                    <a:p>
                      <a:endParaRPr lang="ru-RU"/>
                    </a:p>
                  </a:txBody>
                  <a:tcPr/>
                </a:tc>
              </a:tr>
              <a:tr h="253433">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Адрес</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ул. Советская</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hMerge="1">
                  <a:txBody>
                    <a:bodyPr/>
                    <a:lstStyle/>
                    <a:p>
                      <a:endParaRPr lang="ru-RU"/>
                    </a:p>
                  </a:txBody>
                  <a:tcPr/>
                </a:tc>
              </a:tr>
              <a:tr h="502357">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Возможные направления использования</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а) услуги</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hMerge="1">
                  <a:txBody>
                    <a:bodyPr/>
                    <a:lstStyle/>
                    <a:p>
                      <a:endParaRPr lang="ru-RU"/>
                    </a:p>
                  </a:txBody>
                  <a:tcPr/>
                </a:tc>
              </a:tr>
              <a:tr h="502357">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Способы предоставления участка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предоставление участка на основании заключения инвестиционного договора</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hMerge="1">
                  <a:txBody>
                    <a:bodyPr/>
                    <a:lstStyle/>
                    <a:p>
                      <a:endParaRPr lang="ru-RU"/>
                    </a:p>
                  </a:txBody>
                  <a:tcPr/>
                </a:tc>
              </a:tr>
              <a:tr h="502357">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Стоимость (кадастровая)  (за м</a:t>
                      </a:r>
                      <a:r>
                        <a:rPr lang="ru-RU" sz="1200" baseline="30000" dirty="0">
                          <a:effectLst/>
                          <a:latin typeface="Times New Roman" panose="02020603050405020304" pitchFamily="18" charset="0"/>
                          <a:cs typeface="Times New Roman" panose="02020603050405020304" pitchFamily="18" charset="0"/>
                        </a:rPr>
                        <a:t>2</a:t>
                      </a:r>
                      <a:r>
                        <a:rPr lang="ru-RU"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22,85 долл. США (для объектов сферы услуг)</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hMerge="1">
                  <a:txBody>
                    <a:bodyPr/>
                    <a:lstStyle/>
                    <a:p>
                      <a:endParaRPr lang="ru-RU"/>
                    </a:p>
                  </a:txBody>
                  <a:tcPr/>
                </a:tc>
              </a:tr>
              <a:tr h="502357">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Обременение участка/ строения</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нет</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hMerge="1">
                  <a:txBody>
                    <a:bodyPr/>
                    <a:lstStyle/>
                    <a:p>
                      <a:endParaRPr lang="ru-RU"/>
                    </a:p>
                  </a:txBody>
                  <a:tcPr/>
                </a:tc>
              </a:tr>
              <a:tr h="253433">
                <a:tc gridSpan="3">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2. Транспортное сообщение</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hMerge="1">
                  <a:txBody>
                    <a:bodyPr/>
                    <a:lstStyle/>
                    <a:p>
                      <a:endParaRPr lang="ru-RU"/>
                    </a:p>
                  </a:txBody>
                  <a:tcPr/>
                </a:tc>
                <a:tc hMerge="1">
                  <a:txBody>
                    <a:bodyPr/>
                    <a:lstStyle/>
                    <a:p>
                      <a:endParaRPr lang="ru-RU"/>
                    </a:p>
                  </a:txBody>
                  <a:tcPr/>
                </a:tc>
              </a:tr>
              <a:tr h="287556">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Расстояние от объекта</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a:txBody>
                    <a:bodyPr/>
                    <a:lstStyle/>
                    <a:p>
                      <a:pPr>
                        <a:lnSpc>
                          <a:spcPct val="107000"/>
                        </a:lnSpc>
                        <a:spcAft>
                          <a:spcPts val="0"/>
                        </a:spcAft>
                      </a:pPr>
                      <a:r>
                        <a:rPr lang="ru-RU" sz="1200">
                          <a:solidFill>
                            <a:srgbClr val="002060"/>
                          </a:solidFill>
                          <a:effectLst/>
                          <a:latin typeface="Times New Roman" panose="02020603050405020304" pitchFamily="18" charset="0"/>
                          <a:cs typeface="Times New Roman" panose="02020603050405020304" pitchFamily="18" charset="0"/>
                        </a:rPr>
                        <a:t>Наименование</a:t>
                      </a:r>
                      <a:endParaRPr lang="ru-RU" sz="12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r>
              <a:tr h="502357">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Автомагистраль</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32 км.</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М6 Минск-Гродно-граница РП</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r>
              <a:tr h="571685">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Дороги республиканского значения</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2 км.</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Р41 Слоним-Мосты-Скидель-граница ЛР</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r>
              <a:tr h="712735">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Аэропорт</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a:txBody>
                    <a:bodyPr/>
                    <a:lstStyle/>
                    <a:p>
                      <a:pPr>
                        <a:lnSpc>
                          <a:spcPct val="107000"/>
                        </a:lnSpc>
                        <a:spcAft>
                          <a:spcPts val="0"/>
                        </a:spcAft>
                      </a:pPr>
                      <a:r>
                        <a:rPr lang="ru-RU" sz="1200">
                          <a:solidFill>
                            <a:srgbClr val="002060"/>
                          </a:solidFill>
                          <a:effectLst/>
                          <a:latin typeface="Times New Roman" panose="02020603050405020304" pitchFamily="18" charset="0"/>
                          <a:cs typeface="Times New Roman" panose="02020603050405020304" pitchFamily="18" charset="0"/>
                        </a:rPr>
                        <a:t>40 км.</a:t>
                      </a:r>
                      <a:endParaRPr lang="ru-RU" sz="12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Гродно</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r>
              <a:tr h="751282">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Железная дорога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a:txBody>
                    <a:bodyPr/>
                    <a:lstStyle/>
                    <a:p>
                      <a:pPr>
                        <a:lnSpc>
                          <a:spcPct val="107000"/>
                        </a:lnSpc>
                        <a:spcAft>
                          <a:spcPts val="0"/>
                        </a:spcAft>
                      </a:pPr>
                      <a:r>
                        <a:rPr lang="ru-RU" sz="1200">
                          <a:solidFill>
                            <a:srgbClr val="002060"/>
                          </a:solidFill>
                          <a:effectLst/>
                          <a:latin typeface="Times New Roman" panose="02020603050405020304" pitchFamily="18" charset="0"/>
                          <a:cs typeface="Times New Roman" panose="02020603050405020304" pitchFamily="18" charset="0"/>
                        </a:rPr>
                        <a:t>3 км.</a:t>
                      </a:r>
                      <a:endParaRPr lang="ru-RU" sz="12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подъездные пути станции Мосты </a:t>
                      </a:r>
                      <a:r>
                        <a:rPr lang="ru-RU" sz="1200" dirty="0" err="1">
                          <a:solidFill>
                            <a:srgbClr val="002060"/>
                          </a:solidFill>
                          <a:effectLst/>
                          <a:latin typeface="Times New Roman" panose="02020603050405020304" pitchFamily="18" charset="0"/>
                          <a:cs typeface="Times New Roman" panose="02020603050405020304" pitchFamily="18" charset="0"/>
                        </a:rPr>
                        <a:t>Барановичского</a:t>
                      </a:r>
                      <a:r>
                        <a:rPr lang="ru-RU" sz="1200" dirty="0">
                          <a:solidFill>
                            <a:srgbClr val="002060"/>
                          </a:solidFill>
                          <a:effectLst/>
                          <a:latin typeface="Times New Roman" panose="02020603050405020304" pitchFamily="18" charset="0"/>
                          <a:cs typeface="Times New Roman" panose="02020603050405020304" pitchFamily="18" charset="0"/>
                        </a:rPr>
                        <a:t> отд. </a:t>
                      </a:r>
                      <a:r>
                        <a:rPr lang="ru-RU" sz="1200" dirty="0" err="1">
                          <a:solidFill>
                            <a:srgbClr val="002060"/>
                          </a:solidFill>
                          <a:effectLst/>
                          <a:latin typeface="Times New Roman" panose="02020603050405020304" pitchFamily="18" charset="0"/>
                          <a:cs typeface="Times New Roman" panose="02020603050405020304" pitchFamily="18" charset="0"/>
                        </a:rPr>
                        <a:t>БелЖД</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r>
              <a:tr h="502357">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Наличие подъездных путей</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автомобильные с ул. Советской</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hMerge="1">
                  <a:txBody>
                    <a:bodyPr/>
                    <a:lstStyle/>
                    <a:p>
                      <a:endParaRPr lang="ru-RU"/>
                    </a:p>
                  </a:txBody>
                  <a:tcPr/>
                </a:tc>
              </a:tr>
            </a:tbl>
          </a:graphicData>
        </a:graphic>
      </p:graphicFrame>
      <p:pic>
        <p:nvPicPr>
          <p:cNvPr id="5" name="Рисунок 4" descr="D:\Новая папка\Мои документы\Инвестиции\2017 инвестиции\Новая папка\IMG_20170420_111429.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 y="-3798"/>
            <a:ext cx="2771801" cy="2208661"/>
          </a:xfrm>
          <a:prstGeom prst="rect">
            <a:avLst/>
          </a:prstGeom>
          <a:noFill/>
          <a:ln>
            <a:noFill/>
          </a:ln>
        </p:spPr>
      </p:pic>
      <p:pic>
        <p:nvPicPr>
          <p:cNvPr id="6" name="Рисунок 5"/>
          <p:cNvPicPr/>
          <p:nvPr/>
        </p:nvPicPr>
        <p:blipFill>
          <a:blip r:embed="rId3" cstate="email">
            <a:extLst>
              <a:ext uri="{28A0092B-C50C-407E-A947-70E740481C1C}">
                <a14:useLocalDpi xmlns:a14="http://schemas.microsoft.com/office/drawing/2010/main"/>
              </a:ext>
            </a:extLst>
          </a:blip>
          <a:srcRect/>
          <a:stretch>
            <a:fillRect/>
          </a:stretch>
        </p:blipFill>
        <p:spPr bwMode="auto">
          <a:xfrm>
            <a:off x="26393" y="2276872"/>
            <a:ext cx="2781850" cy="2232247"/>
          </a:xfrm>
          <a:prstGeom prst="rect">
            <a:avLst/>
          </a:prstGeom>
          <a:noFill/>
          <a:ln w="9525">
            <a:noFill/>
            <a:miter lim="800000"/>
            <a:headEnd/>
            <a:tailEnd/>
          </a:ln>
        </p:spPr>
      </p:pic>
      <p:pic>
        <p:nvPicPr>
          <p:cNvPr id="7" name="Рисунок 6"/>
          <p:cNvPicPr/>
          <p:nvPr/>
        </p:nvPicPr>
        <p:blipFill>
          <a:blip r:embed="rId4" cstate="email">
            <a:extLst>
              <a:ext uri="{28A0092B-C50C-407E-A947-70E740481C1C}">
                <a14:useLocalDpi xmlns:a14="http://schemas.microsoft.com/office/drawing/2010/main"/>
              </a:ext>
            </a:extLst>
          </a:blip>
          <a:srcRect/>
          <a:stretch>
            <a:fillRect/>
          </a:stretch>
        </p:blipFill>
        <p:spPr bwMode="auto">
          <a:xfrm>
            <a:off x="26393" y="4581128"/>
            <a:ext cx="2728167" cy="2232248"/>
          </a:xfrm>
          <a:prstGeom prst="rect">
            <a:avLst/>
          </a:prstGeom>
          <a:noFill/>
          <a:ln w="9525">
            <a:noFill/>
            <a:miter lim="800000"/>
            <a:headEnd/>
            <a:tailEnd/>
          </a:ln>
        </p:spPr>
      </p:pic>
    </p:spTree>
    <p:extLst>
      <p:ext uri="{BB962C8B-B14F-4D97-AF65-F5344CB8AC3E}">
        <p14:creationId xmlns:p14="http://schemas.microsoft.com/office/powerpoint/2010/main" val="7747997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372137756"/>
              </p:ext>
            </p:extLst>
          </p:nvPr>
        </p:nvGraphicFramePr>
        <p:xfrm>
          <a:off x="2771799" y="1"/>
          <a:ext cx="6372200" cy="6815991"/>
        </p:xfrm>
        <a:graphic>
          <a:graphicData uri="http://schemas.openxmlformats.org/drawingml/2006/table">
            <a:tbl>
              <a:tblPr firstRow="1" firstCol="1" bandRow="1">
                <a:tableStyleId>{5C22544A-7EE6-4342-B048-85BDC9FD1C3A}</a:tableStyleId>
              </a:tblPr>
              <a:tblGrid>
                <a:gridCol w="2160240"/>
                <a:gridCol w="1728192"/>
                <a:gridCol w="2483768"/>
              </a:tblGrid>
              <a:tr h="251020">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US" sz="1200" b="1" dirty="0" smtClean="0">
                          <a:solidFill>
                            <a:schemeClr val="bg1"/>
                          </a:solidFill>
                          <a:effectLst/>
                          <a:latin typeface="Times New Roman" panose="02020603050405020304" pitchFamily="18" charset="0"/>
                          <a:cs typeface="Times New Roman" panose="02020603050405020304" pitchFamily="18" charset="0"/>
                        </a:rPr>
                        <a:t>Total area (m2)</a:t>
                      </a:r>
                      <a:endParaRPr lang="ru-RU" sz="12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gridSpan="2">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2000</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hMerge="1">
                  <a:txBody>
                    <a:bodyPr/>
                    <a:lstStyle/>
                    <a:p>
                      <a:endParaRPr lang="ru-RU"/>
                    </a:p>
                  </a:txBody>
                  <a:tcPr/>
                </a:tc>
              </a:tr>
              <a:tr h="251020">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Region</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Grodno</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r>
              <a:tr h="251020">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District</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b="0" dirty="0" err="1" smtClean="0">
                          <a:solidFill>
                            <a:srgbClr val="002060"/>
                          </a:solidFill>
                          <a:effectLst/>
                          <a:latin typeface="Times New Roman" panose="02020603050405020304" pitchFamily="18" charset="0"/>
                          <a:cs typeface="Times New Roman" panose="02020603050405020304" pitchFamily="18" charset="0"/>
                        </a:rPr>
                        <a:t>Mosty</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r>
              <a:tr h="251020">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Town</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b="0" dirty="0" err="1" smtClean="0">
                          <a:solidFill>
                            <a:srgbClr val="002060"/>
                          </a:solidFill>
                          <a:effectLst/>
                          <a:latin typeface="Times New Roman" panose="02020603050405020304" pitchFamily="18" charset="0"/>
                          <a:cs typeface="Times New Roman" panose="02020603050405020304" pitchFamily="18" charset="0"/>
                        </a:rPr>
                        <a:t>Mosty</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r>
              <a:tr h="251020">
                <a:tc>
                  <a:txBody>
                    <a:bodyPr/>
                    <a:lstStyle/>
                    <a:p>
                      <a:pPr>
                        <a:lnSpc>
                          <a:spcPct val="107000"/>
                        </a:lnSpc>
                        <a:spcAft>
                          <a:spcPts val="0"/>
                        </a:spcAft>
                      </a:pPr>
                      <a:r>
                        <a:rPr lang="en-US" sz="1200" dirty="0" err="1" smtClean="0">
                          <a:solidFill>
                            <a:schemeClr val="bg1"/>
                          </a:solidFill>
                          <a:effectLst/>
                          <a:latin typeface="Times New Roman" panose="02020603050405020304" pitchFamily="18" charset="0"/>
                          <a:cs typeface="Times New Roman" panose="02020603050405020304" pitchFamily="18" charset="0"/>
                        </a:rPr>
                        <a:t>Adress</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gridSpan="2">
                  <a:txBody>
                    <a:bodyPr/>
                    <a:lstStyle/>
                    <a:p>
                      <a:pPr>
                        <a:lnSpc>
                          <a:spcPct val="107000"/>
                        </a:lnSpc>
                        <a:spcAft>
                          <a:spcPts val="0"/>
                        </a:spcAft>
                      </a:pPr>
                      <a:r>
                        <a:rPr lang="en-US" sz="1200" b="0" dirty="0" err="1" smtClean="0">
                          <a:solidFill>
                            <a:srgbClr val="002060"/>
                          </a:solidFill>
                          <a:effectLst/>
                          <a:latin typeface="Times New Roman" panose="02020603050405020304" pitchFamily="18" charset="0"/>
                          <a:cs typeface="Times New Roman" panose="02020603050405020304" pitchFamily="18" charset="0"/>
                        </a:rPr>
                        <a:t>Sovietskaya</a:t>
                      </a:r>
                      <a:r>
                        <a:rPr lang="en-US" sz="1200" b="0" dirty="0" smtClean="0">
                          <a:solidFill>
                            <a:srgbClr val="002060"/>
                          </a:solidFill>
                          <a:effectLst/>
                          <a:latin typeface="Times New Roman" panose="02020603050405020304" pitchFamily="18" charset="0"/>
                          <a:cs typeface="Times New Roman" panose="02020603050405020304" pitchFamily="18" charset="0"/>
                        </a:rPr>
                        <a:t> </a:t>
                      </a:r>
                      <a:r>
                        <a:rPr lang="en-US" sz="1200" b="0" dirty="0" err="1" smtClean="0">
                          <a:solidFill>
                            <a:srgbClr val="002060"/>
                          </a:solidFill>
                          <a:effectLst/>
                          <a:latin typeface="Times New Roman" panose="02020603050405020304" pitchFamily="18" charset="0"/>
                          <a:cs typeface="Times New Roman" panose="02020603050405020304" pitchFamily="18" charset="0"/>
                        </a:rPr>
                        <a:t>st.</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hMerge="1">
                  <a:txBody>
                    <a:bodyPr/>
                    <a:lstStyle/>
                    <a:p>
                      <a:endParaRPr lang="ru-RU"/>
                    </a:p>
                  </a:txBody>
                  <a:tcPr/>
                </a:tc>
              </a:tr>
              <a:tr h="497573">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Possible directions of use</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A) services</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hMerge="1">
                  <a:txBody>
                    <a:bodyPr/>
                    <a:lstStyle/>
                    <a:p>
                      <a:endParaRPr lang="ru-RU"/>
                    </a:p>
                  </a:txBody>
                  <a:tcPr/>
                </a:tc>
              </a:tr>
              <a:tr h="497573">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Ways of granting a site</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Provision of a site on the basis of an investment agreement</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hMerge="1">
                  <a:txBody>
                    <a:bodyPr/>
                    <a:lstStyle/>
                    <a:p>
                      <a:endParaRPr lang="ru-RU"/>
                    </a:p>
                  </a:txBody>
                  <a:tcPr/>
                </a:tc>
              </a:tr>
              <a:tr h="497573">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Cost (cadastral) (per m2)</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$ 22.85 (for service facilities)</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hMerge="1">
                  <a:txBody>
                    <a:bodyPr/>
                    <a:lstStyle/>
                    <a:p>
                      <a:endParaRPr lang="ru-RU"/>
                    </a:p>
                  </a:txBody>
                  <a:tcPr/>
                </a:tc>
              </a:tr>
              <a:tr h="497573">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Encumbrance of the site / structure</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no</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hMerge="1">
                  <a:txBody>
                    <a:bodyPr/>
                    <a:lstStyle/>
                    <a:p>
                      <a:endParaRPr lang="ru-RU"/>
                    </a:p>
                  </a:txBody>
                  <a:tcPr/>
                </a:tc>
              </a:tr>
              <a:tr h="271708">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2. Transport communication</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endParaRPr lang="ru-RU" sz="1200" b="0" dirty="0">
                        <a:solidFill>
                          <a:srgbClr val="002060"/>
                        </a:solidFill>
                        <a:latin typeface="Times New Roman" panose="02020603050405020304" pitchFamily="18" charset="0"/>
                        <a:cs typeface="Times New Roman" panose="02020603050405020304" pitchFamily="18" charset="0"/>
                      </a:endParaRPr>
                    </a:p>
                  </a:txBody>
                  <a:tcPr/>
                </a:tc>
                <a:tc>
                  <a:txBody>
                    <a:bodyPr/>
                    <a:lstStyle/>
                    <a:p>
                      <a:endParaRPr lang="ru-RU" sz="1200" b="0" dirty="0">
                        <a:solidFill>
                          <a:srgbClr val="002060"/>
                        </a:solidFill>
                        <a:latin typeface="Times New Roman" panose="02020603050405020304" pitchFamily="18" charset="0"/>
                        <a:cs typeface="Times New Roman" panose="02020603050405020304" pitchFamily="18" charset="0"/>
                      </a:endParaRPr>
                    </a:p>
                  </a:txBody>
                  <a:tcPr/>
                </a:tc>
              </a:tr>
              <a:tr h="284818">
                <a:tc>
                  <a:txBody>
                    <a:bodyPr/>
                    <a:lstStyle/>
                    <a:p>
                      <a:pPr>
                        <a:lnSpc>
                          <a:spcPct val="107000"/>
                        </a:lnSpc>
                        <a:spcAft>
                          <a:spcPts val="0"/>
                        </a:spcAft>
                      </a:pPr>
                      <a:r>
                        <a:rPr lang="ru-RU" sz="1200" b="1" dirty="0">
                          <a:solidFill>
                            <a:schemeClr val="bg1"/>
                          </a:solidFill>
                          <a:effectLst/>
                          <a:latin typeface="Times New Roman" panose="02020603050405020304" pitchFamily="18" charset="0"/>
                          <a:cs typeface="Times New Roman" panose="02020603050405020304" pitchFamily="18" charset="0"/>
                        </a:rPr>
                        <a:t> </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Distance from the object</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Name</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497573">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Motorway</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34 </a:t>
                      </a:r>
                      <a:r>
                        <a:rPr lang="en-US" sz="1200" b="0" dirty="0" smtClean="0">
                          <a:solidFill>
                            <a:srgbClr val="002060"/>
                          </a:solidFill>
                          <a:effectLst/>
                          <a:latin typeface="Times New Roman" panose="02020603050405020304" pitchFamily="18" charset="0"/>
                          <a:cs typeface="Times New Roman" panose="02020603050405020304" pitchFamily="18" charset="0"/>
                        </a:rPr>
                        <a:t>km</a:t>
                      </a:r>
                      <a:r>
                        <a:rPr lang="ru-RU" sz="1200" b="0" dirty="0" smtClean="0">
                          <a:solidFill>
                            <a:srgbClr val="002060"/>
                          </a:solidFill>
                          <a:effectLst/>
                          <a:latin typeface="Times New Roman" panose="02020603050405020304" pitchFamily="18" charset="0"/>
                          <a:cs typeface="Times New Roman" panose="02020603050405020304" pitchFamily="18" charset="0"/>
                        </a:rPr>
                        <a:t>.</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M6 Minsk-Grodno-border of the Republic of Poland</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566241">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Roads of national importance</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2 </a:t>
                      </a:r>
                      <a:r>
                        <a:rPr lang="en-US" sz="1200" b="0" dirty="0" smtClean="0">
                          <a:solidFill>
                            <a:srgbClr val="002060"/>
                          </a:solidFill>
                          <a:effectLst/>
                          <a:latin typeface="Times New Roman" panose="02020603050405020304" pitchFamily="18" charset="0"/>
                          <a:cs typeface="Times New Roman" panose="02020603050405020304" pitchFamily="18" charset="0"/>
                        </a:rPr>
                        <a:t>km</a:t>
                      </a:r>
                      <a:r>
                        <a:rPr lang="ru-RU" sz="1200" b="0" dirty="0" smtClean="0">
                          <a:solidFill>
                            <a:srgbClr val="002060"/>
                          </a:solidFill>
                          <a:effectLst/>
                          <a:latin typeface="Times New Roman" panose="02020603050405020304" pitchFamily="18" charset="0"/>
                          <a:cs typeface="Times New Roman" panose="02020603050405020304" pitchFamily="18" charset="0"/>
                        </a:rPr>
                        <a:t>.</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Р41 </a:t>
                      </a:r>
                      <a:r>
                        <a:rPr lang="en-US" sz="1200" b="0" dirty="0" err="1" smtClean="0">
                          <a:solidFill>
                            <a:srgbClr val="002060"/>
                          </a:solidFill>
                          <a:effectLst/>
                          <a:latin typeface="Times New Roman" panose="02020603050405020304" pitchFamily="18" charset="0"/>
                          <a:cs typeface="Times New Roman" panose="02020603050405020304" pitchFamily="18" charset="0"/>
                        </a:rPr>
                        <a:t>Slonim</a:t>
                      </a:r>
                      <a:r>
                        <a:rPr lang="en-US" sz="1200" b="0" dirty="0" smtClean="0">
                          <a:solidFill>
                            <a:srgbClr val="002060"/>
                          </a:solidFill>
                          <a:effectLst/>
                          <a:latin typeface="Times New Roman" panose="02020603050405020304" pitchFamily="18" charset="0"/>
                          <a:cs typeface="Times New Roman" panose="02020603050405020304" pitchFamily="18" charset="0"/>
                        </a:rPr>
                        <a:t>-</a:t>
                      </a:r>
                      <a:r>
                        <a:rPr lang="en-US" sz="1200" b="0" dirty="0" err="1" smtClean="0">
                          <a:solidFill>
                            <a:srgbClr val="002060"/>
                          </a:solidFill>
                          <a:effectLst/>
                          <a:latin typeface="Times New Roman" panose="02020603050405020304" pitchFamily="18" charset="0"/>
                          <a:cs typeface="Times New Roman" panose="02020603050405020304" pitchFamily="18" charset="0"/>
                        </a:rPr>
                        <a:t>Mosty</a:t>
                      </a:r>
                      <a:r>
                        <a:rPr lang="en-US" sz="1200" b="0" dirty="0" smtClean="0">
                          <a:solidFill>
                            <a:srgbClr val="002060"/>
                          </a:solidFill>
                          <a:effectLst/>
                          <a:latin typeface="Times New Roman" panose="02020603050405020304" pitchFamily="18" charset="0"/>
                          <a:cs typeface="Times New Roman" panose="02020603050405020304" pitchFamily="18" charset="0"/>
                        </a:rPr>
                        <a:t>-</a:t>
                      </a:r>
                      <a:r>
                        <a:rPr lang="en-US" sz="1200" b="0" dirty="0" err="1" smtClean="0">
                          <a:solidFill>
                            <a:srgbClr val="002060"/>
                          </a:solidFill>
                          <a:effectLst/>
                          <a:latin typeface="Times New Roman" panose="02020603050405020304" pitchFamily="18" charset="0"/>
                          <a:cs typeface="Times New Roman" panose="02020603050405020304" pitchFamily="18" charset="0"/>
                        </a:rPr>
                        <a:t>Skidel</a:t>
                      </a:r>
                      <a:r>
                        <a:rPr lang="en-US" sz="1200" b="0" dirty="0" smtClean="0">
                          <a:solidFill>
                            <a:srgbClr val="002060"/>
                          </a:solidFill>
                          <a:effectLst/>
                          <a:latin typeface="Times New Roman" panose="02020603050405020304" pitchFamily="18" charset="0"/>
                          <a:cs typeface="Times New Roman" panose="02020603050405020304" pitchFamily="18" charset="0"/>
                        </a:rPr>
                        <a:t>-Border of the Republic of Latvia</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705947">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Airport</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40 </a:t>
                      </a:r>
                      <a:r>
                        <a:rPr lang="en-US" sz="1200" b="0" dirty="0" smtClean="0">
                          <a:solidFill>
                            <a:srgbClr val="002060"/>
                          </a:solidFill>
                          <a:effectLst/>
                          <a:latin typeface="Times New Roman" panose="02020603050405020304" pitchFamily="18" charset="0"/>
                          <a:cs typeface="Times New Roman" panose="02020603050405020304" pitchFamily="18" charset="0"/>
                        </a:rPr>
                        <a:t>km</a:t>
                      </a:r>
                      <a:r>
                        <a:rPr lang="ru-RU" sz="1200" b="0" dirty="0" smtClean="0">
                          <a:solidFill>
                            <a:srgbClr val="002060"/>
                          </a:solidFill>
                          <a:effectLst/>
                          <a:latin typeface="Times New Roman" panose="02020603050405020304" pitchFamily="18" charset="0"/>
                          <a:cs typeface="Times New Roman" panose="02020603050405020304" pitchFamily="18" charset="0"/>
                        </a:rPr>
                        <a:t>.</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Grodno</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744127">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Railway</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3 </a:t>
                      </a:r>
                      <a:r>
                        <a:rPr lang="en-US" sz="1200" b="0" dirty="0" smtClean="0">
                          <a:solidFill>
                            <a:srgbClr val="002060"/>
                          </a:solidFill>
                          <a:effectLst/>
                          <a:latin typeface="Times New Roman" panose="02020603050405020304" pitchFamily="18" charset="0"/>
                          <a:cs typeface="Times New Roman" panose="02020603050405020304" pitchFamily="18" charset="0"/>
                        </a:rPr>
                        <a:t>km</a:t>
                      </a:r>
                      <a:r>
                        <a:rPr lang="ru-RU" sz="1200" b="0" dirty="0" smtClean="0">
                          <a:solidFill>
                            <a:srgbClr val="002060"/>
                          </a:solidFill>
                          <a:effectLst/>
                          <a:latin typeface="Times New Roman" panose="02020603050405020304" pitchFamily="18" charset="0"/>
                          <a:cs typeface="Times New Roman" panose="02020603050405020304" pitchFamily="18" charset="0"/>
                        </a:rPr>
                        <a:t>.</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Driveways of the station Bridges of Baranovichi Dep. Belarusian Railways</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497573">
                <a:tc>
                  <a:txBody>
                    <a:bodyPr/>
                    <a:lstStyle/>
                    <a:p>
                      <a:pPr>
                        <a:lnSpc>
                          <a:spcPct val="107000"/>
                        </a:lnSpc>
                        <a:spcAft>
                          <a:spcPts val="0"/>
                        </a:spcAft>
                      </a:pPr>
                      <a:r>
                        <a:rPr lang="en-US" sz="1200" dirty="0" smtClean="0">
                          <a:solidFill>
                            <a:schemeClr val="bg1"/>
                          </a:solidFill>
                          <a:effectLst/>
                          <a:latin typeface="Times New Roman" panose="02020603050405020304" pitchFamily="18" charset="0"/>
                          <a:cs typeface="Times New Roman" panose="02020603050405020304" pitchFamily="18" charset="0"/>
                        </a:rPr>
                        <a:t>Availability of access roads</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gridSpan="2">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Automobile from  </a:t>
                      </a:r>
                      <a:r>
                        <a:rPr lang="en-US" sz="1200" b="0" dirty="0" err="1" smtClean="0">
                          <a:solidFill>
                            <a:srgbClr val="002060"/>
                          </a:solidFill>
                          <a:effectLst/>
                          <a:latin typeface="Times New Roman" panose="02020603050405020304" pitchFamily="18" charset="0"/>
                          <a:cs typeface="Times New Roman" panose="02020603050405020304" pitchFamily="18" charset="0"/>
                        </a:rPr>
                        <a:t>Sovietskaya</a:t>
                      </a:r>
                      <a:r>
                        <a:rPr lang="en-US" sz="1200" b="0" dirty="0" smtClean="0">
                          <a:solidFill>
                            <a:srgbClr val="002060"/>
                          </a:solidFill>
                          <a:effectLst/>
                          <a:latin typeface="Times New Roman" panose="02020603050405020304" pitchFamily="18" charset="0"/>
                          <a:cs typeface="Times New Roman" panose="02020603050405020304" pitchFamily="18" charset="0"/>
                        </a:rPr>
                        <a:t> </a:t>
                      </a:r>
                      <a:r>
                        <a:rPr lang="en-US" sz="1200" b="0" dirty="0" err="1" smtClean="0">
                          <a:solidFill>
                            <a:srgbClr val="002060"/>
                          </a:solidFill>
                          <a:effectLst/>
                          <a:latin typeface="Times New Roman" panose="02020603050405020304" pitchFamily="18" charset="0"/>
                          <a:cs typeface="Times New Roman" panose="02020603050405020304" pitchFamily="18" charset="0"/>
                        </a:rPr>
                        <a:t>st.</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hMerge="1">
                  <a:txBody>
                    <a:bodyPr/>
                    <a:lstStyle/>
                    <a:p>
                      <a:endParaRPr lang="ru-RU"/>
                    </a:p>
                  </a:txBody>
                  <a:tcPr/>
                </a:tc>
              </a:tr>
            </a:tbl>
          </a:graphicData>
        </a:graphic>
      </p:graphicFrame>
      <p:pic>
        <p:nvPicPr>
          <p:cNvPr id="5" name="Рисунок 4" descr="D:\Новая папка\Мои документы\Инвестиции\2017 инвестиции\Новая папка\IMG_20170420_111429.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 y="-3798"/>
            <a:ext cx="2771801" cy="2208661"/>
          </a:xfrm>
          <a:prstGeom prst="rect">
            <a:avLst/>
          </a:prstGeom>
          <a:noFill/>
          <a:ln>
            <a:noFill/>
          </a:ln>
        </p:spPr>
      </p:pic>
      <p:pic>
        <p:nvPicPr>
          <p:cNvPr id="6" name="Рисунок 5"/>
          <p:cNvPicPr/>
          <p:nvPr/>
        </p:nvPicPr>
        <p:blipFill>
          <a:blip r:embed="rId3" cstate="email">
            <a:extLst>
              <a:ext uri="{28A0092B-C50C-407E-A947-70E740481C1C}">
                <a14:useLocalDpi xmlns:a14="http://schemas.microsoft.com/office/drawing/2010/main"/>
              </a:ext>
            </a:extLst>
          </a:blip>
          <a:srcRect/>
          <a:stretch>
            <a:fillRect/>
          </a:stretch>
        </p:blipFill>
        <p:spPr bwMode="auto">
          <a:xfrm>
            <a:off x="26393" y="2276872"/>
            <a:ext cx="2781850" cy="2232247"/>
          </a:xfrm>
          <a:prstGeom prst="rect">
            <a:avLst/>
          </a:prstGeom>
          <a:noFill/>
          <a:ln w="9525">
            <a:noFill/>
            <a:miter lim="800000"/>
            <a:headEnd/>
            <a:tailEnd/>
          </a:ln>
        </p:spPr>
      </p:pic>
      <p:pic>
        <p:nvPicPr>
          <p:cNvPr id="7" name="Рисунок 6"/>
          <p:cNvPicPr/>
          <p:nvPr/>
        </p:nvPicPr>
        <p:blipFill>
          <a:blip r:embed="rId4" cstate="email">
            <a:extLst>
              <a:ext uri="{28A0092B-C50C-407E-A947-70E740481C1C}">
                <a14:useLocalDpi xmlns:a14="http://schemas.microsoft.com/office/drawing/2010/main"/>
              </a:ext>
            </a:extLst>
          </a:blip>
          <a:srcRect/>
          <a:stretch>
            <a:fillRect/>
          </a:stretch>
        </p:blipFill>
        <p:spPr bwMode="auto">
          <a:xfrm>
            <a:off x="26393" y="4581128"/>
            <a:ext cx="2728167" cy="2232248"/>
          </a:xfrm>
          <a:prstGeom prst="rect">
            <a:avLst/>
          </a:prstGeom>
          <a:noFill/>
          <a:ln w="9525">
            <a:noFill/>
            <a:miter lim="800000"/>
            <a:headEnd/>
            <a:tailEnd/>
          </a:ln>
        </p:spPr>
      </p:pic>
    </p:spTree>
    <p:extLst>
      <p:ext uri="{BB962C8B-B14F-4D97-AF65-F5344CB8AC3E}">
        <p14:creationId xmlns:p14="http://schemas.microsoft.com/office/powerpoint/2010/main" val="26897348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86552659"/>
              </p:ext>
            </p:extLst>
          </p:nvPr>
        </p:nvGraphicFramePr>
        <p:xfrm>
          <a:off x="2843808" y="0"/>
          <a:ext cx="6300192" cy="6841648"/>
        </p:xfrm>
        <a:graphic>
          <a:graphicData uri="http://schemas.openxmlformats.org/drawingml/2006/table">
            <a:tbl>
              <a:tblPr firstRow="1" firstCol="1" bandRow="1">
                <a:tableStyleId>{5C22544A-7EE6-4342-B048-85BDC9FD1C3A}</a:tableStyleId>
              </a:tblPr>
              <a:tblGrid>
                <a:gridCol w="1800200"/>
                <a:gridCol w="1290843"/>
                <a:gridCol w="3209149"/>
              </a:tblGrid>
              <a:tr h="277349">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Общая площадь (м</a:t>
                      </a:r>
                      <a:r>
                        <a:rPr lang="ru-RU" sz="1200" baseline="30000" dirty="0">
                          <a:effectLst/>
                          <a:latin typeface="Times New Roman" panose="02020603050405020304" pitchFamily="18" charset="0"/>
                          <a:cs typeface="Times New Roman" panose="02020603050405020304" pitchFamily="18" charset="0"/>
                        </a:rPr>
                        <a:t>2</a:t>
                      </a:r>
                      <a:r>
                        <a:rPr lang="ru-RU"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13000</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tc>
                <a:tc hMerge="1">
                  <a:txBody>
                    <a:bodyPr/>
                    <a:lstStyle/>
                    <a:p>
                      <a:endParaRPr lang="ru-RU"/>
                    </a:p>
                  </a:txBody>
                  <a:tcPr/>
                </a:tc>
              </a:tr>
              <a:tr h="277349">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Область</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Гродненская</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tc>
                <a:tc hMerge="1">
                  <a:txBody>
                    <a:bodyPr/>
                    <a:lstStyle/>
                    <a:p>
                      <a:endParaRPr lang="ru-RU"/>
                    </a:p>
                  </a:txBody>
                  <a:tcPr/>
                </a:tc>
              </a:tr>
              <a:tr h="277349">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Район</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Мостовский</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tc>
                <a:tc hMerge="1">
                  <a:txBody>
                    <a:bodyPr/>
                    <a:lstStyle/>
                    <a:p>
                      <a:endParaRPr lang="ru-RU"/>
                    </a:p>
                  </a:txBody>
                  <a:tcPr/>
                </a:tc>
              </a:tr>
              <a:tr h="277349">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Город</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Мосты</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tc>
                <a:tc hMerge="1">
                  <a:txBody>
                    <a:bodyPr/>
                    <a:lstStyle/>
                    <a:p>
                      <a:endParaRPr lang="ru-RU"/>
                    </a:p>
                  </a:txBody>
                  <a:tcPr/>
                </a:tc>
              </a:tr>
              <a:tr h="277349">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Адрес</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ул. Вокзальная</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tc>
                <a:tc hMerge="1">
                  <a:txBody>
                    <a:bodyPr/>
                    <a:lstStyle/>
                    <a:p>
                      <a:endParaRPr lang="ru-RU"/>
                    </a:p>
                  </a:txBody>
                  <a:tcPr/>
                </a:tc>
              </a:tr>
              <a:tr h="690438">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Возможные направления использования</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а) промышленность </a:t>
                      </a:r>
                    </a:p>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б) услуги</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tc>
                <a:tc hMerge="1">
                  <a:txBody>
                    <a:bodyPr/>
                    <a:lstStyle/>
                    <a:p>
                      <a:endParaRPr lang="ru-RU"/>
                    </a:p>
                  </a:txBody>
                  <a:tcPr/>
                </a:tc>
              </a:tr>
              <a:tr h="681517">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Способы предоставления участка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предоставление участка на основании заключения инвестиционного договора</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nchor="ctr"/>
                </a:tc>
                <a:tc hMerge="1">
                  <a:txBody>
                    <a:bodyPr/>
                    <a:lstStyle/>
                    <a:p>
                      <a:endParaRPr lang="ru-RU"/>
                    </a:p>
                  </a:txBody>
                  <a:tcPr/>
                </a:tc>
              </a:tr>
              <a:tr h="551907">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Стоимость (кадастровая)  (за м</a:t>
                      </a:r>
                      <a:r>
                        <a:rPr lang="ru-RU" sz="1200" baseline="30000" dirty="0">
                          <a:effectLst/>
                          <a:latin typeface="Times New Roman" panose="02020603050405020304" pitchFamily="18" charset="0"/>
                          <a:cs typeface="Times New Roman" panose="02020603050405020304" pitchFamily="18" charset="0"/>
                        </a:rPr>
                        <a:t>2</a:t>
                      </a:r>
                      <a:r>
                        <a:rPr lang="ru-RU"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8,17 долл. США (для промышленных объектов), </a:t>
                      </a:r>
                    </a:p>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15,16 долл. США (для объектов сферы услуг)</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tc>
                <a:tc hMerge="1">
                  <a:txBody>
                    <a:bodyPr/>
                    <a:lstStyle/>
                    <a:p>
                      <a:endParaRPr lang="ru-RU"/>
                    </a:p>
                  </a:txBody>
                  <a:tcPr/>
                </a:tc>
              </a:tr>
              <a:tr h="551907">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Обременение участка/ строения</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нет</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tc>
                <a:tc hMerge="1">
                  <a:txBody>
                    <a:bodyPr/>
                    <a:lstStyle/>
                    <a:p>
                      <a:endParaRPr lang="ru-RU"/>
                    </a:p>
                  </a:txBody>
                  <a:tcPr/>
                </a:tc>
              </a:tr>
              <a:tr h="277349">
                <a:tc gridSpan="3">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2. Транспортное сообщение</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tc>
                <a:tc hMerge="1">
                  <a:txBody>
                    <a:bodyPr/>
                    <a:lstStyle/>
                    <a:p>
                      <a:endParaRPr lang="ru-RU"/>
                    </a:p>
                  </a:txBody>
                  <a:tcPr/>
                </a:tc>
                <a:tc hMerge="1">
                  <a:txBody>
                    <a:bodyPr/>
                    <a:lstStyle/>
                    <a:p>
                      <a:endParaRPr lang="ru-RU"/>
                    </a:p>
                  </a:txBody>
                  <a:tcPr/>
                </a:tc>
              </a:tr>
              <a:tr h="451425">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tc>
                <a:tc>
                  <a:txBody>
                    <a:bodyPr/>
                    <a:lstStyle/>
                    <a:p>
                      <a:pPr>
                        <a:lnSpc>
                          <a:spcPct val="107000"/>
                        </a:lnSpc>
                        <a:spcAft>
                          <a:spcPts val="0"/>
                        </a:spcAft>
                      </a:pPr>
                      <a:r>
                        <a:rPr lang="ru-RU" sz="1200">
                          <a:solidFill>
                            <a:srgbClr val="002060"/>
                          </a:solidFill>
                          <a:effectLst/>
                          <a:latin typeface="Times New Roman" panose="02020603050405020304" pitchFamily="18" charset="0"/>
                          <a:cs typeface="Times New Roman" panose="02020603050405020304" pitchFamily="18" charset="0"/>
                        </a:rPr>
                        <a:t>Расстояние от объекта</a:t>
                      </a:r>
                      <a:endParaRPr lang="ru-RU" sz="12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Наименование</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tc>
              </a:tr>
              <a:tr h="277349">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Автомагистраль</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tc>
                <a:tc>
                  <a:txBody>
                    <a:bodyPr/>
                    <a:lstStyle/>
                    <a:p>
                      <a:pPr>
                        <a:lnSpc>
                          <a:spcPct val="107000"/>
                        </a:lnSpc>
                        <a:spcAft>
                          <a:spcPts val="0"/>
                        </a:spcAft>
                      </a:pPr>
                      <a:r>
                        <a:rPr lang="ru-RU" sz="1200">
                          <a:solidFill>
                            <a:srgbClr val="002060"/>
                          </a:solidFill>
                          <a:effectLst/>
                          <a:latin typeface="Times New Roman" panose="02020603050405020304" pitchFamily="18" charset="0"/>
                          <a:cs typeface="Times New Roman" panose="02020603050405020304" pitchFamily="18" charset="0"/>
                        </a:rPr>
                        <a:t>34 км.</a:t>
                      </a:r>
                      <a:endParaRPr lang="ru-RU" sz="12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М6 Минск-Гродно-граница РП</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tc>
              </a:tr>
              <a:tr h="692330">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Дороги республиканского значения</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tc>
                <a:tc>
                  <a:txBody>
                    <a:bodyPr/>
                    <a:lstStyle/>
                    <a:p>
                      <a:pPr>
                        <a:lnSpc>
                          <a:spcPct val="107000"/>
                        </a:lnSpc>
                        <a:spcAft>
                          <a:spcPts val="0"/>
                        </a:spcAft>
                      </a:pPr>
                      <a:r>
                        <a:rPr lang="ru-RU" sz="1200">
                          <a:solidFill>
                            <a:srgbClr val="002060"/>
                          </a:solidFill>
                          <a:effectLst/>
                          <a:latin typeface="Times New Roman" panose="02020603050405020304" pitchFamily="18" charset="0"/>
                          <a:cs typeface="Times New Roman" panose="02020603050405020304" pitchFamily="18" charset="0"/>
                        </a:rPr>
                        <a:t>3 км.</a:t>
                      </a:r>
                      <a:endParaRPr lang="ru-RU" sz="12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Р41 Слоним-Мосты-Скидель-граница ЛР</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tc>
              </a:tr>
              <a:tr h="277349">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Аэропорт</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tc>
                <a:tc>
                  <a:txBody>
                    <a:bodyPr/>
                    <a:lstStyle/>
                    <a:p>
                      <a:pPr>
                        <a:lnSpc>
                          <a:spcPct val="107000"/>
                        </a:lnSpc>
                        <a:spcAft>
                          <a:spcPts val="0"/>
                        </a:spcAft>
                      </a:pPr>
                      <a:r>
                        <a:rPr lang="ru-RU" sz="1200">
                          <a:solidFill>
                            <a:srgbClr val="002060"/>
                          </a:solidFill>
                          <a:effectLst/>
                          <a:latin typeface="Times New Roman" panose="02020603050405020304" pitchFamily="18" charset="0"/>
                          <a:cs typeface="Times New Roman" panose="02020603050405020304" pitchFamily="18" charset="0"/>
                        </a:rPr>
                        <a:t>40 км.</a:t>
                      </a:r>
                      <a:endParaRPr lang="ru-RU" sz="12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Гродно</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tc>
              </a:tr>
              <a:tr h="451425">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Железная дорога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tc>
                <a:tc>
                  <a:txBody>
                    <a:bodyPr/>
                    <a:lstStyle/>
                    <a:p>
                      <a:pPr>
                        <a:lnSpc>
                          <a:spcPct val="107000"/>
                        </a:lnSpc>
                        <a:spcAft>
                          <a:spcPts val="0"/>
                        </a:spcAft>
                      </a:pPr>
                      <a:r>
                        <a:rPr lang="ru-RU" sz="1200">
                          <a:solidFill>
                            <a:srgbClr val="002060"/>
                          </a:solidFill>
                          <a:effectLst/>
                          <a:latin typeface="Times New Roman" panose="02020603050405020304" pitchFamily="18" charset="0"/>
                          <a:cs typeface="Times New Roman" panose="02020603050405020304" pitchFamily="18" charset="0"/>
                        </a:rPr>
                        <a:t>1 км.</a:t>
                      </a:r>
                      <a:endParaRPr lang="ru-RU" sz="12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подъездные пути станции Мосты </a:t>
                      </a:r>
                      <a:r>
                        <a:rPr lang="ru-RU" sz="1200" dirty="0" err="1">
                          <a:solidFill>
                            <a:srgbClr val="002060"/>
                          </a:solidFill>
                          <a:effectLst/>
                          <a:latin typeface="Times New Roman" panose="02020603050405020304" pitchFamily="18" charset="0"/>
                          <a:cs typeface="Times New Roman" panose="02020603050405020304" pitchFamily="18" charset="0"/>
                        </a:rPr>
                        <a:t>Барановичского</a:t>
                      </a:r>
                      <a:r>
                        <a:rPr lang="ru-RU" sz="1200" dirty="0">
                          <a:solidFill>
                            <a:srgbClr val="002060"/>
                          </a:solidFill>
                          <a:effectLst/>
                          <a:latin typeface="Times New Roman" panose="02020603050405020304" pitchFamily="18" charset="0"/>
                          <a:cs typeface="Times New Roman" panose="02020603050405020304" pitchFamily="18" charset="0"/>
                        </a:rPr>
                        <a:t> отд. </a:t>
                      </a:r>
                      <a:r>
                        <a:rPr lang="ru-RU" sz="1200" dirty="0" err="1">
                          <a:solidFill>
                            <a:srgbClr val="002060"/>
                          </a:solidFill>
                          <a:effectLst/>
                          <a:latin typeface="Times New Roman" panose="02020603050405020304" pitchFamily="18" charset="0"/>
                          <a:cs typeface="Times New Roman" panose="02020603050405020304" pitchFamily="18" charset="0"/>
                        </a:rPr>
                        <a:t>БелЖД</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tc>
              </a:tr>
              <a:tr h="551907">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Наличие подъездных путей</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автомобильные с ул. Вокзальной</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tc>
                <a:tc hMerge="1">
                  <a:txBody>
                    <a:bodyPr/>
                    <a:lstStyle/>
                    <a:p>
                      <a:endParaRPr lang="ru-RU"/>
                    </a:p>
                  </a:txBody>
                  <a:tcPr/>
                </a:tc>
              </a:tr>
            </a:tbl>
          </a:graphicData>
        </a:graphic>
      </p:graphicFrame>
      <p:pic>
        <p:nvPicPr>
          <p:cNvPr id="4" name="Рисунок 3" descr="D:\Новая папка\Мои документы\Инвестиции\2017 инвестиции\Новая папка\IMG_20170420_110243.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1681" y="-1"/>
            <a:ext cx="2773905" cy="2218881"/>
          </a:xfrm>
          <a:prstGeom prst="rect">
            <a:avLst/>
          </a:prstGeom>
          <a:noFill/>
          <a:ln>
            <a:noFill/>
          </a:ln>
        </p:spPr>
      </p:pic>
      <p:pic>
        <p:nvPicPr>
          <p:cNvPr id="5" name="Рисунок 4"/>
          <p:cNvPicPr/>
          <p:nvPr/>
        </p:nvPicPr>
        <p:blipFill>
          <a:blip r:embed="rId3" cstate="email">
            <a:extLst>
              <a:ext uri="{28A0092B-C50C-407E-A947-70E740481C1C}">
                <a14:useLocalDpi xmlns:a14="http://schemas.microsoft.com/office/drawing/2010/main"/>
              </a:ext>
            </a:extLst>
          </a:blip>
          <a:srcRect/>
          <a:stretch>
            <a:fillRect/>
          </a:stretch>
        </p:blipFill>
        <p:spPr bwMode="auto">
          <a:xfrm>
            <a:off x="21681" y="2267719"/>
            <a:ext cx="2806427" cy="2160240"/>
          </a:xfrm>
          <a:prstGeom prst="rect">
            <a:avLst/>
          </a:prstGeom>
          <a:noFill/>
          <a:ln w="9525">
            <a:noFill/>
            <a:miter lim="800000"/>
            <a:headEnd/>
            <a:tailEnd/>
          </a:ln>
        </p:spPr>
      </p:pic>
      <p:pic>
        <p:nvPicPr>
          <p:cNvPr id="6" name="Рисунок 5"/>
          <p:cNvPicPr/>
          <p:nvPr/>
        </p:nvPicPr>
        <p:blipFill>
          <a:blip r:embed="rId4" cstate="email">
            <a:extLst>
              <a:ext uri="{28A0092B-C50C-407E-A947-70E740481C1C}">
                <a14:useLocalDpi xmlns:a14="http://schemas.microsoft.com/office/drawing/2010/main"/>
              </a:ext>
            </a:extLst>
          </a:blip>
          <a:srcRect b="-84"/>
          <a:stretch>
            <a:fillRect/>
          </a:stretch>
        </p:blipFill>
        <p:spPr bwMode="auto">
          <a:xfrm>
            <a:off x="21681" y="4476797"/>
            <a:ext cx="2784746" cy="2364854"/>
          </a:xfrm>
          <a:prstGeom prst="rect">
            <a:avLst/>
          </a:prstGeom>
          <a:noFill/>
          <a:ln w="9525">
            <a:noFill/>
            <a:miter lim="800000"/>
            <a:headEnd/>
            <a:tailEnd/>
          </a:ln>
        </p:spPr>
      </p:pic>
    </p:spTree>
    <p:extLst>
      <p:ext uri="{BB962C8B-B14F-4D97-AF65-F5344CB8AC3E}">
        <p14:creationId xmlns:p14="http://schemas.microsoft.com/office/powerpoint/2010/main" val="25975916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034630233"/>
              </p:ext>
            </p:extLst>
          </p:nvPr>
        </p:nvGraphicFramePr>
        <p:xfrm>
          <a:off x="2828108" y="1"/>
          <a:ext cx="6315892" cy="6841652"/>
        </p:xfrm>
        <a:graphic>
          <a:graphicData uri="http://schemas.openxmlformats.org/drawingml/2006/table">
            <a:tbl>
              <a:tblPr firstRow="1" firstCol="1" bandRow="1">
                <a:tableStyleId>{5C22544A-7EE6-4342-B048-85BDC9FD1C3A}</a:tableStyleId>
              </a:tblPr>
              <a:tblGrid>
                <a:gridCol w="1982230"/>
                <a:gridCol w="1140952"/>
                <a:gridCol w="3192710"/>
              </a:tblGrid>
              <a:tr h="263620">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Total area (m2)</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tc>
                <a:tc gridSpan="2">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13000</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tc>
                <a:tc hMerge="1">
                  <a:txBody>
                    <a:bodyPr/>
                    <a:lstStyle/>
                    <a:p>
                      <a:endParaRPr lang="ru-RU"/>
                    </a:p>
                  </a:txBody>
                  <a:tcPr/>
                </a:tc>
              </a:tr>
              <a:tr h="263620">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Region</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Grodno</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r>
              <a:tr h="263620">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District</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b="0" dirty="0" err="1" smtClean="0">
                          <a:solidFill>
                            <a:srgbClr val="002060"/>
                          </a:solidFill>
                          <a:effectLst/>
                          <a:latin typeface="Times New Roman" panose="02020603050405020304" pitchFamily="18" charset="0"/>
                          <a:cs typeface="Times New Roman" panose="02020603050405020304" pitchFamily="18" charset="0"/>
                        </a:rPr>
                        <a:t>Mosty</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r>
              <a:tr h="263620">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Town</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b="0" dirty="0" err="1" smtClean="0">
                          <a:solidFill>
                            <a:srgbClr val="002060"/>
                          </a:solidFill>
                          <a:effectLst/>
                          <a:latin typeface="Times New Roman" panose="02020603050405020304" pitchFamily="18" charset="0"/>
                          <a:cs typeface="Times New Roman" panose="02020603050405020304" pitchFamily="18" charset="0"/>
                        </a:rPr>
                        <a:t>Mosty</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r>
              <a:tr h="263620">
                <a:tc>
                  <a:txBody>
                    <a:bodyPr/>
                    <a:lstStyle/>
                    <a:p>
                      <a:pPr>
                        <a:lnSpc>
                          <a:spcPct val="107000"/>
                        </a:lnSpc>
                        <a:spcAft>
                          <a:spcPts val="0"/>
                        </a:spcAft>
                      </a:pPr>
                      <a:r>
                        <a:rPr lang="en-US" sz="1200" dirty="0" err="1" smtClean="0">
                          <a:solidFill>
                            <a:schemeClr val="bg1"/>
                          </a:solidFill>
                          <a:effectLst/>
                          <a:latin typeface="Times New Roman" panose="02020603050405020304" pitchFamily="18" charset="0"/>
                          <a:cs typeface="Times New Roman" panose="02020603050405020304" pitchFamily="18" charset="0"/>
                        </a:rPr>
                        <a:t>Adress</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gridSpan="2">
                  <a:txBody>
                    <a:bodyPr/>
                    <a:lstStyle/>
                    <a:p>
                      <a:pPr>
                        <a:lnSpc>
                          <a:spcPct val="107000"/>
                        </a:lnSpc>
                        <a:spcAft>
                          <a:spcPts val="0"/>
                        </a:spcAft>
                      </a:pPr>
                      <a:r>
                        <a:rPr lang="en-US" sz="1200" b="0" dirty="0" err="1" smtClean="0">
                          <a:solidFill>
                            <a:srgbClr val="002060"/>
                          </a:solidFill>
                          <a:effectLst/>
                          <a:latin typeface="Times New Roman" panose="02020603050405020304" pitchFamily="18" charset="0"/>
                          <a:cs typeface="Times New Roman" panose="02020603050405020304" pitchFamily="18" charset="0"/>
                        </a:rPr>
                        <a:t>Vokzalnaya</a:t>
                      </a:r>
                      <a:r>
                        <a:rPr lang="en-US" sz="1200" b="0" dirty="0" smtClean="0">
                          <a:solidFill>
                            <a:srgbClr val="002060"/>
                          </a:solidFill>
                          <a:effectLst/>
                          <a:latin typeface="Times New Roman" panose="02020603050405020304" pitchFamily="18" charset="0"/>
                          <a:cs typeface="Times New Roman" panose="02020603050405020304" pitchFamily="18" charset="0"/>
                        </a:rPr>
                        <a:t> </a:t>
                      </a:r>
                      <a:r>
                        <a:rPr lang="en-US" sz="1200" b="0" dirty="0" err="1" smtClean="0">
                          <a:solidFill>
                            <a:srgbClr val="002060"/>
                          </a:solidFill>
                          <a:effectLst/>
                          <a:latin typeface="Times New Roman" panose="02020603050405020304" pitchFamily="18" charset="0"/>
                          <a:cs typeface="Times New Roman" panose="02020603050405020304" pitchFamily="18" charset="0"/>
                        </a:rPr>
                        <a:t>st.</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tc>
                <a:tc hMerge="1">
                  <a:txBody>
                    <a:bodyPr/>
                    <a:lstStyle/>
                    <a:p>
                      <a:endParaRPr lang="ru-RU"/>
                    </a:p>
                  </a:txBody>
                  <a:tcPr/>
                </a:tc>
              </a:tr>
              <a:tr h="656259">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Possible directions of use</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A) industry</a:t>
                      </a:r>
                    </a:p>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B) services</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tc>
                <a:tc hMerge="1">
                  <a:txBody>
                    <a:bodyPr/>
                    <a:lstStyle/>
                    <a:p>
                      <a:endParaRPr lang="ru-RU"/>
                    </a:p>
                  </a:txBody>
                  <a:tcPr/>
                </a:tc>
              </a:tr>
              <a:tr h="647780">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Ways of granting a site</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Provision of a site on the basis of an investment agreement</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nchor="ctr"/>
                </a:tc>
                <a:tc hMerge="1">
                  <a:txBody>
                    <a:bodyPr/>
                    <a:lstStyle/>
                    <a:p>
                      <a:endParaRPr lang="ru-RU"/>
                    </a:p>
                  </a:txBody>
                  <a:tcPr/>
                </a:tc>
              </a:tr>
              <a:tr h="524586">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Cost (cadastral) (per m2)</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 $ 8.17 (for industrial facilities),</a:t>
                      </a:r>
                    </a:p>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$ 15.16 (for service facilities)</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tc>
                <a:tc hMerge="1">
                  <a:txBody>
                    <a:bodyPr/>
                    <a:lstStyle/>
                    <a:p>
                      <a:endParaRPr lang="ru-RU"/>
                    </a:p>
                  </a:txBody>
                  <a:tcPr/>
                </a:tc>
              </a:tr>
              <a:tr h="524586">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Encumbrance of the site / structure</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No</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tc>
                <a:tc hMerge="1">
                  <a:txBody>
                    <a:bodyPr/>
                    <a:lstStyle/>
                    <a:p>
                      <a:endParaRPr lang="ru-RU"/>
                    </a:p>
                  </a:txBody>
                  <a:tcPr/>
                </a:tc>
              </a:tr>
              <a:tr h="361223">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2. Transport communication</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endParaRPr lang="ru-RU" sz="1200" b="0" dirty="0">
                        <a:solidFill>
                          <a:srgbClr val="002060"/>
                        </a:solidFill>
                        <a:latin typeface="Times New Roman" panose="02020603050405020304" pitchFamily="18" charset="0"/>
                        <a:cs typeface="Times New Roman" panose="02020603050405020304" pitchFamily="18" charset="0"/>
                      </a:endParaRPr>
                    </a:p>
                  </a:txBody>
                  <a:tcPr/>
                </a:tc>
                <a:tc hMerge="1">
                  <a:txBody>
                    <a:bodyPr/>
                    <a:lstStyle/>
                    <a:p>
                      <a:endParaRPr lang="ru-RU"/>
                    </a:p>
                  </a:txBody>
                  <a:tcPr/>
                </a:tc>
              </a:tr>
              <a:tr h="454285">
                <a:tc>
                  <a:txBody>
                    <a:bodyPr/>
                    <a:lstStyle/>
                    <a:p>
                      <a:pPr>
                        <a:lnSpc>
                          <a:spcPct val="107000"/>
                        </a:lnSpc>
                        <a:spcAft>
                          <a:spcPts val="0"/>
                        </a:spcAft>
                      </a:pPr>
                      <a:r>
                        <a:rPr lang="ru-RU" sz="1200" b="1" dirty="0">
                          <a:solidFill>
                            <a:schemeClr val="bg1"/>
                          </a:solidFill>
                          <a:effectLst/>
                          <a:latin typeface="Times New Roman" panose="02020603050405020304" pitchFamily="18" charset="0"/>
                          <a:cs typeface="Times New Roman" panose="02020603050405020304" pitchFamily="18" charset="0"/>
                        </a:rPr>
                        <a:t> </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Distance from the object</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Name</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454285">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Motorway</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34 </a:t>
                      </a:r>
                      <a:r>
                        <a:rPr lang="en-US" sz="1200" b="0" dirty="0" smtClean="0">
                          <a:solidFill>
                            <a:srgbClr val="002060"/>
                          </a:solidFill>
                          <a:effectLst/>
                          <a:latin typeface="Times New Roman" panose="02020603050405020304" pitchFamily="18" charset="0"/>
                          <a:cs typeface="Times New Roman" panose="02020603050405020304" pitchFamily="18" charset="0"/>
                        </a:rPr>
                        <a:t>km</a:t>
                      </a:r>
                      <a:r>
                        <a:rPr lang="ru-RU" sz="1200" b="0" dirty="0" smtClean="0">
                          <a:solidFill>
                            <a:srgbClr val="002060"/>
                          </a:solidFill>
                          <a:effectLst/>
                          <a:latin typeface="Times New Roman" panose="02020603050405020304" pitchFamily="18" charset="0"/>
                          <a:cs typeface="Times New Roman" panose="02020603050405020304" pitchFamily="18" charset="0"/>
                        </a:rPr>
                        <a:t>.</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M6 Minsk-Grodno-border of the Republic of Poland</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658057">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Roads of national importance</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2 </a:t>
                      </a:r>
                      <a:r>
                        <a:rPr lang="en-US" sz="1200" b="0" dirty="0" smtClean="0">
                          <a:solidFill>
                            <a:srgbClr val="002060"/>
                          </a:solidFill>
                          <a:effectLst/>
                          <a:latin typeface="Times New Roman" panose="02020603050405020304" pitchFamily="18" charset="0"/>
                          <a:cs typeface="Times New Roman" panose="02020603050405020304" pitchFamily="18" charset="0"/>
                        </a:rPr>
                        <a:t>km</a:t>
                      </a:r>
                      <a:r>
                        <a:rPr lang="ru-RU" sz="1200" b="0" dirty="0" smtClean="0">
                          <a:solidFill>
                            <a:srgbClr val="002060"/>
                          </a:solidFill>
                          <a:effectLst/>
                          <a:latin typeface="Times New Roman" panose="02020603050405020304" pitchFamily="18" charset="0"/>
                          <a:cs typeface="Times New Roman" panose="02020603050405020304" pitchFamily="18" charset="0"/>
                        </a:rPr>
                        <a:t>.</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Р41 </a:t>
                      </a:r>
                      <a:r>
                        <a:rPr lang="en-US" sz="1200" b="0" dirty="0" err="1" smtClean="0">
                          <a:solidFill>
                            <a:srgbClr val="002060"/>
                          </a:solidFill>
                          <a:effectLst/>
                          <a:latin typeface="Times New Roman" panose="02020603050405020304" pitchFamily="18" charset="0"/>
                          <a:cs typeface="Times New Roman" panose="02020603050405020304" pitchFamily="18" charset="0"/>
                        </a:rPr>
                        <a:t>Slonim</a:t>
                      </a:r>
                      <a:r>
                        <a:rPr lang="en-US" sz="1200" b="0" dirty="0" smtClean="0">
                          <a:solidFill>
                            <a:srgbClr val="002060"/>
                          </a:solidFill>
                          <a:effectLst/>
                          <a:latin typeface="Times New Roman" panose="02020603050405020304" pitchFamily="18" charset="0"/>
                          <a:cs typeface="Times New Roman" panose="02020603050405020304" pitchFamily="18" charset="0"/>
                        </a:rPr>
                        <a:t>-</a:t>
                      </a:r>
                      <a:r>
                        <a:rPr lang="en-US" sz="1200" b="0" dirty="0" err="1" smtClean="0">
                          <a:solidFill>
                            <a:srgbClr val="002060"/>
                          </a:solidFill>
                          <a:effectLst/>
                          <a:latin typeface="Times New Roman" panose="02020603050405020304" pitchFamily="18" charset="0"/>
                          <a:cs typeface="Times New Roman" panose="02020603050405020304" pitchFamily="18" charset="0"/>
                        </a:rPr>
                        <a:t>Mosty</a:t>
                      </a:r>
                      <a:r>
                        <a:rPr lang="en-US" sz="1200" b="0" dirty="0" smtClean="0">
                          <a:solidFill>
                            <a:srgbClr val="002060"/>
                          </a:solidFill>
                          <a:effectLst/>
                          <a:latin typeface="Times New Roman" panose="02020603050405020304" pitchFamily="18" charset="0"/>
                          <a:cs typeface="Times New Roman" panose="02020603050405020304" pitchFamily="18" charset="0"/>
                        </a:rPr>
                        <a:t>-</a:t>
                      </a:r>
                      <a:r>
                        <a:rPr lang="en-US" sz="1200" b="0" dirty="0" err="1" smtClean="0">
                          <a:solidFill>
                            <a:srgbClr val="002060"/>
                          </a:solidFill>
                          <a:effectLst/>
                          <a:latin typeface="Times New Roman" panose="02020603050405020304" pitchFamily="18" charset="0"/>
                          <a:cs typeface="Times New Roman" panose="02020603050405020304" pitchFamily="18" charset="0"/>
                        </a:rPr>
                        <a:t>Skidel</a:t>
                      </a:r>
                      <a:r>
                        <a:rPr lang="en-US" sz="1200" b="0" dirty="0" smtClean="0">
                          <a:solidFill>
                            <a:srgbClr val="002060"/>
                          </a:solidFill>
                          <a:effectLst/>
                          <a:latin typeface="Times New Roman" panose="02020603050405020304" pitchFamily="18" charset="0"/>
                          <a:cs typeface="Times New Roman" panose="02020603050405020304" pitchFamily="18" charset="0"/>
                        </a:rPr>
                        <a:t>-Border of the Republic of Latvia</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263620">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Airport</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40 </a:t>
                      </a:r>
                      <a:r>
                        <a:rPr lang="en-US" sz="1200" b="0" dirty="0" smtClean="0">
                          <a:solidFill>
                            <a:srgbClr val="002060"/>
                          </a:solidFill>
                          <a:effectLst/>
                          <a:latin typeface="Times New Roman" panose="02020603050405020304" pitchFamily="18" charset="0"/>
                          <a:cs typeface="Times New Roman" panose="02020603050405020304" pitchFamily="18" charset="0"/>
                        </a:rPr>
                        <a:t>km</a:t>
                      </a:r>
                      <a:r>
                        <a:rPr lang="ru-RU" sz="1200" b="0" dirty="0" smtClean="0">
                          <a:solidFill>
                            <a:srgbClr val="002060"/>
                          </a:solidFill>
                          <a:effectLst/>
                          <a:latin typeface="Times New Roman" panose="02020603050405020304" pitchFamily="18" charset="0"/>
                          <a:cs typeface="Times New Roman" panose="02020603050405020304" pitchFamily="18" charset="0"/>
                        </a:rPr>
                        <a:t>.</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Grodno</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454285">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Railway</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3 </a:t>
                      </a:r>
                      <a:r>
                        <a:rPr lang="en-US" sz="1200" b="0" dirty="0" smtClean="0">
                          <a:solidFill>
                            <a:srgbClr val="002060"/>
                          </a:solidFill>
                          <a:effectLst/>
                          <a:latin typeface="Times New Roman" panose="02020603050405020304" pitchFamily="18" charset="0"/>
                          <a:cs typeface="Times New Roman" panose="02020603050405020304" pitchFamily="18" charset="0"/>
                        </a:rPr>
                        <a:t>km</a:t>
                      </a:r>
                      <a:r>
                        <a:rPr lang="ru-RU" sz="1200" b="0" dirty="0" smtClean="0">
                          <a:solidFill>
                            <a:srgbClr val="002060"/>
                          </a:solidFill>
                          <a:effectLst/>
                          <a:latin typeface="Times New Roman" panose="02020603050405020304" pitchFamily="18" charset="0"/>
                          <a:cs typeface="Times New Roman" panose="02020603050405020304" pitchFamily="18" charset="0"/>
                        </a:rPr>
                        <a:t>.</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Driveways of the station Bridges of Baranovichi Dep. Belarusian Railways</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524586">
                <a:tc>
                  <a:txBody>
                    <a:bodyPr/>
                    <a:lstStyle/>
                    <a:p>
                      <a:pPr>
                        <a:lnSpc>
                          <a:spcPct val="107000"/>
                        </a:lnSpc>
                        <a:spcAft>
                          <a:spcPts val="0"/>
                        </a:spcAft>
                      </a:pPr>
                      <a:r>
                        <a:rPr lang="en-US" sz="1200" dirty="0" smtClean="0">
                          <a:solidFill>
                            <a:schemeClr val="bg1"/>
                          </a:solidFill>
                          <a:effectLst/>
                          <a:latin typeface="Times New Roman" panose="02020603050405020304" pitchFamily="18" charset="0"/>
                          <a:cs typeface="Times New Roman" panose="02020603050405020304" pitchFamily="18" charset="0"/>
                        </a:rPr>
                        <a:t>Availability of access roads</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gridSpan="2">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US" sz="1200" b="0" dirty="0" smtClean="0">
                          <a:solidFill>
                            <a:srgbClr val="002060"/>
                          </a:solidFill>
                          <a:effectLst/>
                          <a:latin typeface="Times New Roman" panose="02020603050405020304" pitchFamily="18" charset="0"/>
                          <a:cs typeface="Times New Roman" panose="02020603050405020304" pitchFamily="18" charset="0"/>
                        </a:rPr>
                        <a:t>Automobile from </a:t>
                      </a:r>
                      <a:r>
                        <a:rPr lang="en-US" sz="1200" b="0" dirty="0" err="1" smtClean="0">
                          <a:solidFill>
                            <a:srgbClr val="002060"/>
                          </a:solidFill>
                          <a:effectLst/>
                          <a:latin typeface="Times New Roman" panose="02020603050405020304" pitchFamily="18" charset="0"/>
                          <a:cs typeface="Times New Roman" panose="02020603050405020304" pitchFamily="18" charset="0"/>
                        </a:rPr>
                        <a:t>Vokzalnaya</a:t>
                      </a:r>
                      <a:r>
                        <a:rPr lang="en-US" sz="1200" b="0" dirty="0" smtClean="0">
                          <a:solidFill>
                            <a:srgbClr val="002060"/>
                          </a:solidFill>
                          <a:effectLst/>
                          <a:latin typeface="Times New Roman" panose="02020603050405020304" pitchFamily="18" charset="0"/>
                          <a:cs typeface="Times New Roman" panose="02020603050405020304" pitchFamily="18" charset="0"/>
                        </a:rPr>
                        <a:t> </a:t>
                      </a:r>
                      <a:r>
                        <a:rPr lang="en-US" sz="1200" b="0" dirty="0" err="1" smtClean="0">
                          <a:solidFill>
                            <a:srgbClr val="002060"/>
                          </a:solidFill>
                          <a:effectLst/>
                          <a:latin typeface="Times New Roman" panose="02020603050405020304" pitchFamily="18" charset="0"/>
                          <a:cs typeface="Times New Roman" panose="02020603050405020304" pitchFamily="18" charset="0"/>
                        </a:rPr>
                        <a:t>st.</a:t>
                      </a:r>
                      <a:endParaRPr lang="ru-RU" sz="1200" b="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247" marR="24247" marT="6613" marB="0"/>
                </a:tc>
                <a:tc hMerge="1">
                  <a:txBody>
                    <a:bodyPr/>
                    <a:lstStyle/>
                    <a:p>
                      <a:endParaRPr lang="ru-RU"/>
                    </a:p>
                  </a:txBody>
                  <a:tcPr/>
                </a:tc>
              </a:tr>
            </a:tbl>
          </a:graphicData>
        </a:graphic>
      </p:graphicFrame>
      <p:pic>
        <p:nvPicPr>
          <p:cNvPr id="4" name="Рисунок 3" descr="D:\Новая папка\Мои документы\Инвестиции\2017 инвестиции\Новая папка\IMG_20170420_110243.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1681" y="-1"/>
            <a:ext cx="2773905" cy="2218881"/>
          </a:xfrm>
          <a:prstGeom prst="rect">
            <a:avLst/>
          </a:prstGeom>
          <a:noFill/>
          <a:ln>
            <a:noFill/>
          </a:ln>
        </p:spPr>
      </p:pic>
      <p:pic>
        <p:nvPicPr>
          <p:cNvPr id="5" name="Рисунок 4"/>
          <p:cNvPicPr/>
          <p:nvPr/>
        </p:nvPicPr>
        <p:blipFill>
          <a:blip r:embed="rId3" cstate="email">
            <a:extLst>
              <a:ext uri="{28A0092B-C50C-407E-A947-70E740481C1C}">
                <a14:useLocalDpi xmlns:a14="http://schemas.microsoft.com/office/drawing/2010/main"/>
              </a:ext>
            </a:extLst>
          </a:blip>
          <a:srcRect/>
          <a:stretch>
            <a:fillRect/>
          </a:stretch>
        </p:blipFill>
        <p:spPr bwMode="auto">
          <a:xfrm>
            <a:off x="21681" y="2267719"/>
            <a:ext cx="2806427" cy="2160240"/>
          </a:xfrm>
          <a:prstGeom prst="rect">
            <a:avLst/>
          </a:prstGeom>
          <a:noFill/>
          <a:ln w="9525">
            <a:noFill/>
            <a:miter lim="800000"/>
            <a:headEnd/>
            <a:tailEnd/>
          </a:ln>
        </p:spPr>
      </p:pic>
      <p:pic>
        <p:nvPicPr>
          <p:cNvPr id="6" name="Рисунок 5"/>
          <p:cNvPicPr/>
          <p:nvPr/>
        </p:nvPicPr>
        <p:blipFill>
          <a:blip r:embed="rId4" cstate="email">
            <a:extLst>
              <a:ext uri="{28A0092B-C50C-407E-A947-70E740481C1C}">
                <a14:useLocalDpi xmlns:a14="http://schemas.microsoft.com/office/drawing/2010/main"/>
              </a:ext>
            </a:extLst>
          </a:blip>
          <a:srcRect b="-84"/>
          <a:stretch>
            <a:fillRect/>
          </a:stretch>
        </p:blipFill>
        <p:spPr bwMode="auto">
          <a:xfrm>
            <a:off x="21681" y="4476797"/>
            <a:ext cx="2784746" cy="2364854"/>
          </a:xfrm>
          <a:prstGeom prst="rect">
            <a:avLst/>
          </a:prstGeom>
          <a:noFill/>
          <a:ln w="9525">
            <a:noFill/>
            <a:miter lim="800000"/>
            <a:headEnd/>
            <a:tailEnd/>
          </a:ln>
        </p:spPr>
      </p:pic>
    </p:spTree>
    <p:extLst>
      <p:ext uri="{BB962C8B-B14F-4D97-AF65-F5344CB8AC3E}">
        <p14:creationId xmlns:p14="http://schemas.microsoft.com/office/powerpoint/2010/main" val="2348074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Прямоугольник 7"/>
          <p:cNvSpPr/>
          <p:nvPr/>
        </p:nvSpPr>
        <p:spPr>
          <a:xfrm>
            <a:off x="468313" y="1927225"/>
            <a:ext cx="3598862" cy="4103688"/>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a:p>
        </p:txBody>
      </p:sp>
      <p:sp>
        <p:nvSpPr>
          <p:cNvPr id="6" name="Прямоугольник 5"/>
          <p:cNvSpPr/>
          <p:nvPr/>
        </p:nvSpPr>
        <p:spPr>
          <a:xfrm>
            <a:off x="395536" y="309288"/>
            <a:ext cx="8207375" cy="503237"/>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000" dirty="0">
                <a:solidFill>
                  <a:srgbClr val="000066"/>
                </a:solidFill>
                <a:latin typeface="Times New Roman" panose="02020603050405020304" pitchFamily="18" charset="0"/>
                <a:cs typeface="Times New Roman" panose="02020603050405020304" pitchFamily="18" charset="0"/>
              </a:rPr>
              <a:t>HISTORY OF </a:t>
            </a:r>
            <a:r>
              <a:rPr lang="en-US" sz="2000" dirty="0" smtClean="0">
                <a:solidFill>
                  <a:srgbClr val="000066"/>
                </a:solidFill>
                <a:latin typeface="Times New Roman" panose="02020603050405020304" pitchFamily="18" charset="0"/>
                <a:cs typeface="Times New Roman" panose="02020603050405020304" pitchFamily="18" charset="0"/>
              </a:rPr>
              <a:t>MOSTY </a:t>
            </a:r>
            <a:r>
              <a:rPr lang="en-US" sz="2000" dirty="0">
                <a:solidFill>
                  <a:srgbClr val="000066"/>
                </a:solidFill>
                <a:latin typeface="Times New Roman" panose="02020603050405020304" pitchFamily="18" charset="0"/>
                <a:cs typeface="Times New Roman" panose="02020603050405020304" pitchFamily="18" charset="0"/>
              </a:rPr>
              <a:t>DISTRICT</a:t>
            </a:r>
            <a:endParaRPr lang="ru-RU" sz="2000" dirty="0">
              <a:solidFill>
                <a:srgbClr val="000066"/>
              </a:solidFill>
              <a:latin typeface="Times New Roman" panose="02020603050405020304" pitchFamily="18" charset="0"/>
              <a:cs typeface="Times New Roman" panose="02020603050405020304" pitchFamily="18" charset="0"/>
            </a:endParaRPr>
          </a:p>
        </p:txBody>
      </p:sp>
      <p:sp>
        <p:nvSpPr>
          <p:cNvPr id="14340" name="Объект 2"/>
          <p:cNvSpPr>
            <a:spLocks noGrp="1"/>
          </p:cNvSpPr>
          <p:nvPr>
            <p:ph idx="1"/>
          </p:nvPr>
        </p:nvSpPr>
        <p:spPr>
          <a:xfrm>
            <a:off x="827088" y="2654300"/>
            <a:ext cx="1955800" cy="1389063"/>
          </a:xfrm>
        </p:spPr>
        <p:txBody>
          <a:bodyPr/>
          <a:lstStyle/>
          <a:p>
            <a:pPr eaLnBrk="1" hangingPunct="1"/>
            <a:r>
              <a:rPr lang="ru-RU" sz="2000" smtClean="0">
                <a:latin typeface="Arial" charset="0"/>
                <a:cs typeface="Arial" charset="0"/>
              </a:rPr>
              <a:t>Фото</a:t>
            </a:r>
          </a:p>
        </p:txBody>
      </p:sp>
      <p:sp>
        <p:nvSpPr>
          <p:cNvPr id="4" name="Номер слайда 3"/>
          <p:cNvSpPr>
            <a:spLocks noGrp="1"/>
          </p:cNvSpPr>
          <p:nvPr>
            <p:ph type="sldNum" sz="quarter" idx="12"/>
          </p:nvPr>
        </p:nvSpPr>
        <p:spPr/>
        <p:txBody>
          <a:bodyPr/>
          <a:lstStyle/>
          <a:p>
            <a:pPr>
              <a:defRPr/>
            </a:pPr>
            <a:fld id="{7F9212B1-55CA-4F85-A834-29B6521D332A}" type="slidenum">
              <a:rPr lang="en-US"/>
              <a:pPr>
                <a:defRPr/>
              </a:pPr>
              <a:t>5</a:t>
            </a:fld>
            <a:endParaRPr lang="en-US"/>
          </a:p>
        </p:txBody>
      </p:sp>
      <p:sp>
        <p:nvSpPr>
          <p:cNvPr id="7" name="TextBox 6"/>
          <p:cNvSpPr txBox="1"/>
          <p:nvPr/>
        </p:nvSpPr>
        <p:spPr>
          <a:xfrm>
            <a:off x="4283968" y="1143509"/>
            <a:ext cx="4536504" cy="5262979"/>
          </a:xfrm>
          <a:prstGeom prst="rect">
            <a:avLst/>
          </a:prstGeom>
          <a:noFill/>
        </p:spPr>
        <p:txBody>
          <a:bodyPr wrap="square">
            <a:spAutoFit/>
          </a:bodyPr>
          <a:lstStyle/>
          <a:p>
            <a:pPr fontAlgn="auto">
              <a:spcBef>
                <a:spcPts val="0"/>
              </a:spcBef>
              <a:spcAft>
                <a:spcPts val="0"/>
              </a:spcAft>
              <a:defRPr/>
            </a:pPr>
            <a:r>
              <a:rPr lang="en-US" sz="1400" dirty="0">
                <a:solidFill>
                  <a:srgbClr val="002060"/>
                </a:solidFill>
              </a:rPr>
              <a:t>Already in the XV </a:t>
            </a:r>
            <a:r>
              <a:rPr lang="en-US" sz="1400" dirty="0" smtClean="0">
                <a:solidFill>
                  <a:srgbClr val="002060"/>
                </a:solidFill>
              </a:rPr>
              <a:t>century </a:t>
            </a:r>
            <a:r>
              <a:rPr lang="en-US" sz="1400" dirty="0" err="1" smtClean="0">
                <a:solidFill>
                  <a:srgbClr val="002060"/>
                </a:solidFill>
              </a:rPr>
              <a:t>Mosty</a:t>
            </a:r>
            <a:r>
              <a:rPr lang="en-US" sz="1400" dirty="0" smtClean="0">
                <a:solidFill>
                  <a:srgbClr val="002060"/>
                </a:solidFill>
              </a:rPr>
              <a:t> was </a:t>
            </a:r>
            <a:r>
              <a:rPr lang="en-US" sz="1400" dirty="0">
                <a:solidFill>
                  <a:srgbClr val="002060"/>
                </a:solidFill>
              </a:rPr>
              <a:t>a fairly large commercial settlement that was located at the crossroads of trade routes: the waterway - the Neman and the land route - from Brest to </a:t>
            </a:r>
            <a:r>
              <a:rPr lang="en-US" sz="1400" dirty="0" err="1">
                <a:solidFill>
                  <a:srgbClr val="002060"/>
                </a:solidFill>
              </a:rPr>
              <a:t>Vilno</a:t>
            </a:r>
            <a:r>
              <a:rPr lang="en-US" sz="1400" dirty="0">
                <a:solidFill>
                  <a:srgbClr val="002060"/>
                </a:solidFill>
              </a:rPr>
              <a:t> (modern Vilnius). For the first time in historical documents, </a:t>
            </a:r>
            <a:r>
              <a:rPr lang="en-US" sz="1400" dirty="0" err="1">
                <a:solidFill>
                  <a:srgbClr val="002060"/>
                </a:solidFill>
              </a:rPr>
              <a:t>Mosty</a:t>
            </a:r>
            <a:r>
              <a:rPr lang="en-US" sz="1400" dirty="0" smtClean="0">
                <a:solidFill>
                  <a:srgbClr val="002060"/>
                </a:solidFill>
              </a:rPr>
              <a:t> is </a:t>
            </a:r>
            <a:r>
              <a:rPr lang="en-US" sz="1400" dirty="0">
                <a:solidFill>
                  <a:srgbClr val="002060"/>
                </a:solidFill>
              </a:rPr>
              <a:t>mentioned as a place and center of the </a:t>
            </a:r>
            <a:r>
              <a:rPr lang="en-US" sz="1400" dirty="0" err="1">
                <a:solidFill>
                  <a:srgbClr val="002060"/>
                </a:solidFill>
              </a:rPr>
              <a:t>volost</a:t>
            </a:r>
            <a:r>
              <a:rPr lang="en-US" sz="1400" dirty="0">
                <a:solidFill>
                  <a:srgbClr val="002060"/>
                </a:solidFill>
              </a:rPr>
              <a:t> of Grodno </a:t>
            </a:r>
            <a:r>
              <a:rPr lang="en-US" sz="1400" dirty="0" err="1">
                <a:solidFill>
                  <a:srgbClr val="002060"/>
                </a:solidFill>
              </a:rPr>
              <a:t>poveta</a:t>
            </a:r>
            <a:r>
              <a:rPr lang="en-US" sz="1400" dirty="0">
                <a:solidFill>
                  <a:srgbClr val="002060"/>
                </a:solidFill>
              </a:rPr>
              <a:t> in 1486. ​​After the 3rd partition of </a:t>
            </a:r>
            <a:r>
              <a:rPr lang="en-US" sz="1400" dirty="0" err="1">
                <a:solidFill>
                  <a:srgbClr val="002060"/>
                </a:solidFill>
              </a:rPr>
              <a:t>Rzeczpospolita</a:t>
            </a:r>
            <a:r>
              <a:rPr lang="en-US" sz="1400" dirty="0">
                <a:solidFill>
                  <a:srgbClr val="002060"/>
                </a:solidFill>
              </a:rPr>
              <a:t> (1795), </a:t>
            </a:r>
            <a:r>
              <a:rPr lang="en-US" sz="1400" dirty="0" err="1">
                <a:solidFill>
                  <a:srgbClr val="002060"/>
                </a:solidFill>
              </a:rPr>
              <a:t>Mosty</a:t>
            </a:r>
            <a:r>
              <a:rPr lang="en-US" sz="1400" dirty="0">
                <a:solidFill>
                  <a:srgbClr val="002060"/>
                </a:solidFill>
              </a:rPr>
              <a:t> </a:t>
            </a:r>
            <a:r>
              <a:rPr lang="en-US" sz="1400" dirty="0" smtClean="0">
                <a:solidFill>
                  <a:srgbClr val="002060"/>
                </a:solidFill>
              </a:rPr>
              <a:t>became </a:t>
            </a:r>
            <a:r>
              <a:rPr lang="en-US" sz="1400" dirty="0">
                <a:solidFill>
                  <a:srgbClr val="002060"/>
                </a:solidFill>
              </a:rPr>
              <a:t>part of the Russian </a:t>
            </a:r>
            <a:r>
              <a:rPr lang="en-US" sz="1400" dirty="0" smtClean="0">
                <a:solidFill>
                  <a:srgbClr val="002060"/>
                </a:solidFill>
              </a:rPr>
              <a:t>Empire, since </a:t>
            </a:r>
            <a:r>
              <a:rPr lang="en-US" sz="1400" dirty="0">
                <a:solidFill>
                  <a:srgbClr val="002060"/>
                </a:solidFill>
              </a:rPr>
              <a:t>1921, a place in </a:t>
            </a:r>
            <a:r>
              <a:rPr lang="en-US" sz="1400" dirty="0" smtClean="0">
                <a:solidFill>
                  <a:srgbClr val="002060"/>
                </a:solidFill>
              </a:rPr>
              <a:t>Poland, since </a:t>
            </a:r>
            <a:r>
              <a:rPr lang="en-US" sz="1400" dirty="0">
                <a:solidFill>
                  <a:srgbClr val="002060"/>
                </a:solidFill>
              </a:rPr>
              <a:t>1939 - in the BSSR. On January 15, 1940, by the Decree of the Presidium of the Supreme Council of the BSSR, the </a:t>
            </a:r>
            <a:r>
              <a:rPr lang="en-US" sz="1400" dirty="0" err="1" smtClean="0">
                <a:solidFill>
                  <a:srgbClr val="002060"/>
                </a:solidFill>
              </a:rPr>
              <a:t>Mosty</a:t>
            </a:r>
            <a:r>
              <a:rPr lang="en-US" sz="1400" dirty="0" smtClean="0">
                <a:solidFill>
                  <a:srgbClr val="002060"/>
                </a:solidFill>
              </a:rPr>
              <a:t> </a:t>
            </a:r>
            <a:r>
              <a:rPr lang="en-US" sz="1400" dirty="0">
                <a:solidFill>
                  <a:srgbClr val="002060"/>
                </a:solidFill>
              </a:rPr>
              <a:t>District was formed, which consisted of 11 village Soviets.</a:t>
            </a:r>
          </a:p>
          <a:p>
            <a:pPr fontAlgn="auto">
              <a:spcBef>
                <a:spcPts val="0"/>
              </a:spcBef>
              <a:spcAft>
                <a:spcPts val="0"/>
              </a:spcAft>
              <a:defRPr/>
            </a:pPr>
            <a:r>
              <a:rPr lang="en-US" sz="1400" dirty="0" err="1">
                <a:solidFill>
                  <a:srgbClr val="002060"/>
                </a:solidFill>
              </a:rPr>
              <a:t>Prinemanskaya</a:t>
            </a:r>
            <a:r>
              <a:rPr lang="en-US" sz="1400" dirty="0">
                <a:solidFill>
                  <a:srgbClr val="002060"/>
                </a:solidFill>
              </a:rPr>
              <a:t> land has preserved many dumb witnesses of historical events. The historical and cultural heritage of </a:t>
            </a:r>
            <a:r>
              <a:rPr lang="en-US" sz="1400" dirty="0" err="1" smtClean="0">
                <a:solidFill>
                  <a:srgbClr val="002060"/>
                </a:solidFill>
              </a:rPr>
              <a:t>Mosty</a:t>
            </a:r>
            <a:r>
              <a:rPr lang="en-US" sz="1400" dirty="0" smtClean="0">
                <a:solidFill>
                  <a:srgbClr val="002060"/>
                </a:solidFill>
              </a:rPr>
              <a:t> </a:t>
            </a:r>
            <a:r>
              <a:rPr lang="en-US" sz="1400" dirty="0">
                <a:solidFill>
                  <a:srgbClr val="002060"/>
                </a:solidFill>
              </a:rPr>
              <a:t>district has its own uniqueness, its special features and is the subject of our pride and care. 22 monuments of </a:t>
            </a:r>
            <a:r>
              <a:rPr lang="en-US" sz="1400" dirty="0" err="1" smtClean="0">
                <a:solidFill>
                  <a:srgbClr val="002060"/>
                </a:solidFill>
              </a:rPr>
              <a:t>Mosty</a:t>
            </a:r>
            <a:r>
              <a:rPr lang="en-US" sz="1400" dirty="0" smtClean="0">
                <a:solidFill>
                  <a:srgbClr val="002060"/>
                </a:solidFill>
              </a:rPr>
              <a:t> </a:t>
            </a:r>
            <a:r>
              <a:rPr lang="en-US" sz="1400" dirty="0">
                <a:solidFill>
                  <a:srgbClr val="002060"/>
                </a:solidFill>
              </a:rPr>
              <a:t>district are listed in the State List of Historical and Cultural Values ​​of the Republic of Belarus. Among them: three historical monuments (mass graves), four architectural monuments (</a:t>
            </a:r>
            <a:r>
              <a:rPr lang="en-US" sz="1400" dirty="0" smtClean="0">
                <a:solidFill>
                  <a:srgbClr val="002060"/>
                </a:solidFill>
              </a:rPr>
              <a:t>churches), </a:t>
            </a:r>
            <a:r>
              <a:rPr lang="en-US" sz="1400" dirty="0">
                <a:solidFill>
                  <a:srgbClr val="002060"/>
                </a:solidFill>
              </a:rPr>
              <a:t>fifteen archeological monuments (</a:t>
            </a:r>
            <a:r>
              <a:rPr lang="en-US" sz="1400" dirty="0" smtClean="0">
                <a:solidFill>
                  <a:srgbClr val="002060"/>
                </a:solidFill>
              </a:rPr>
              <a:t>cemeteries and settlements). </a:t>
            </a:r>
            <a:r>
              <a:rPr lang="en-US" sz="1400" dirty="0">
                <a:solidFill>
                  <a:srgbClr val="002060"/>
                </a:solidFill>
              </a:rPr>
              <a:t>Thanks to the rich historical past, preserved unique monuments of history and nature, our region has a significant tourist potential. One of the promising areas on the territory of </a:t>
            </a:r>
            <a:r>
              <a:rPr lang="en-US" sz="1400" dirty="0" err="1" smtClean="0">
                <a:solidFill>
                  <a:srgbClr val="002060"/>
                </a:solidFill>
              </a:rPr>
              <a:t>Mosty</a:t>
            </a:r>
            <a:r>
              <a:rPr lang="en-US" sz="1400" dirty="0" smtClean="0">
                <a:solidFill>
                  <a:srgbClr val="002060"/>
                </a:solidFill>
              </a:rPr>
              <a:t> </a:t>
            </a:r>
            <a:r>
              <a:rPr lang="en-US" sz="1400" dirty="0">
                <a:solidFill>
                  <a:srgbClr val="002060"/>
                </a:solidFill>
              </a:rPr>
              <a:t>district is </a:t>
            </a:r>
            <a:r>
              <a:rPr lang="en-US" sz="1400" dirty="0" err="1">
                <a:solidFill>
                  <a:srgbClr val="002060"/>
                </a:solidFill>
              </a:rPr>
              <a:t>agroecotourism</a:t>
            </a:r>
            <a:r>
              <a:rPr lang="en-US" sz="1400" dirty="0">
                <a:solidFill>
                  <a:srgbClr val="002060"/>
                </a:solidFill>
              </a:rPr>
              <a:t>.</a:t>
            </a:r>
            <a:endParaRPr lang="ru-RU" sz="1400" dirty="0" smtClean="0">
              <a:solidFill>
                <a:srgbClr val="002060"/>
              </a:solidFill>
              <a:cs typeface="Times New Roman" panose="02020603050405020304" pitchFamily="18" charset="0"/>
            </a:endParaRPr>
          </a:p>
        </p:txBody>
      </p:sp>
      <p:pic>
        <p:nvPicPr>
          <p:cNvPr id="11" name="Рисунок 10" descr="Z:\Давыдик МО\Фото для Давыдик 26.05.2017 год\События\IMG_4801.JPG"/>
          <p:cNvPicPr/>
          <p:nvPr/>
        </p:nvPicPr>
        <p:blipFill>
          <a:blip r:embed="rId3" cstate="email">
            <a:lum contrast="20000"/>
            <a:extLst>
              <a:ext uri="{28A0092B-C50C-407E-A947-70E740481C1C}">
                <a14:useLocalDpi xmlns:a14="http://schemas.microsoft.com/office/drawing/2010/main"/>
              </a:ext>
            </a:extLst>
          </a:blip>
          <a:srcRect/>
          <a:stretch>
            <a:fillRect/>
          </a:stretch>
        </p:blipFill>
        <p:spPr bwMode="auto">
          <a:xfrm>
            <a:off x="424036" y="879821"/>
            <a:ext cx="3664344" cy="3163542"/>
          </a:xfrm>
          <a:prstGeom prst="rect">
            <a:avLst/>
          </a:prstGeom>
          <a:ln>
            <a:noFill/>
          </a:ln>
          <a:effectLst>
            <a:outerShdw blurRad="292100" dist="139700" dir="2700000" algn="tl" rotWithShape="0">
              <a:srgbClr val="333333">
                <a:alpha val="65000"/>
              </a:srgbClr>
            </a:outerShdw>
          </a:effectLst>
        </p:spPr>
      </p:pic>
      <p:pic>
        <p:nvPicPr>
          <p:cNvPr id="15" name="Рисунок 14" descr="Z:\Давыдик МО\Фото для Давыдик 26.05.2017 год\События\IMG_0229.JPG"/>
          <p:cNvPicPr/>
          <p:nvPr/>
        </p:nvPicPr>
        <p:blipFill>
          <a:blip r:embed="rId4" cstate="email">
            <a:lum bright="20000"/>
            <a:extLst>
              <a:ext uri="{28A0092B-C50C-407E-A947-70E740481C1C}">
                <a14:useLocalDpi xmlns:a14="http://schemas.microsoft.com/office/drawing/2010/main"/>
              </a:ext>
            </a:extLst>
          </a:blip>
          <a:srcRect/>
          <a:stretch>
            <a:fillRect/>
          </a:stretch>
        </p:blipFill>
        <p:spPr bwMode="auto">
          <a:xfrm>
            <a:off x="425102" y="4068475"/>
            <a:ext cx="3664344" cy="25473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82453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812524421"/>
              </p:ext>
            </p:extLst>
          </p:nvPr>
        </p:nvGraphicFramePr>
        <p:xfrm>
          <a:off x="2795587" y="0"/>
          <a:ext cx="6348413" cy="6858004"/>
        </p:xfrm>
        <a:graphic>
          <a:graphicData uri="http://schemas.openxmlformats.org/drawingml/2006/table">
            <a:tbl>
              <a:tblPr firstRow="1" firstCol="1" bandRow="1">
                <a:tableStyleId>{5C22544A-7EE6-4342-B048-85BDC9FD1C3A}</a:tableStyleId>
              </a:tblPr>
              <a:tblGrid>
                <a:gridCol w="2136453"/>
                <a:gridCol w="1368152"/>
                <a:gridCol w="2843808"/>
              </a:tblGrid>
              <a:tr h="280763">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Общая площадь (м</a:t>
                      </a:r>
                      <a:r>
                        <a:rPr lang="ru-RU" sz="1200" baseline="30000" dirty="0">
                          <a:effectLst/>
                          <a:latin typeface="Times New Roman" panose="02020603050405020304" pitchFamily="18" charset="0"/>
                          <a:cs typeface="Times New Roman" panose="02020603050405020304" pitchFamily="18" charset="0"/>
                        </a:rPr>
                        <a:t>2</a:t>
                      </a:r>
                      <a:r>
                        <a:rPr lang="ru-RU"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3500</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hMerge="1">
                  <a:txBody>
                    <a:bodyPr/>
                    <a:lstStyle/>
                    <a:p>
                      <a:endParaRPr lang="ru-RU"/>
                    </a:p>
                  </a:txBody>
                  <a:tcPr/>
                </a:tc>
              </a:tr>
              <a:tr h="280763">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Область</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Гродненская</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hMerge="1">
                  <a:txBody>
                    <a:bodyPr/>
                    <a:lstStyle/>
                    <a:p>
                      <a:endParaRPr lang="ru-RU"/>
                    </a:p>
                  </a:txBody>
                  <a:tcPr/>
                </a:tc>
              </a:tr>
              <a:tr h="280763">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Район</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Мостовский</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hMerge="1">
                  <a:txBody>
                    <a:bodyPr/>
                    <a:lstStyle/>
                    <a:p>
                      <a:endParaRPr lang="ru-RU"/>
                    </a:p>
                  </a:txBody>
                  <a:tcPr/>
                </a:tc>
              </a:tr>
              <a:tr h="280763">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Город</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Мосты</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hMerge="1">
                  <a:txBody>
                    <a:bodyPr/>
                    <a:lstStyle/>
                    <a:p>
                      <a:endParaRPr lang="ru-RU"/>
                    </a:p>
                  </a:txBody>
                  <a:tcPr/>
                </a:tc>
              </a:tr>
              <a:tr h="280763">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Адрес</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ул. 30 лет ВЛКСМ</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hMerge="1">
                  <a:txBody>
                    <a:bodyPr/>
                    <a:lstStyle/>
                    <a:p>
                      <a:endParaRPr lang="ru-RU"/>
                    </a:p>
                  </a:txBody>
                  <a:tcPr/>
                </a:tc>
              </a:tr>
              <a:tr h="620505">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Возможные направления использования</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а) услуги</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hMerge="1">
                  <a:txBody>
                    <a:bodyPr/>
                    <a:lstStyle/>
                    <a:p>
                      <a:endParaRPr lang="ru-RU"/>
                    </a:p>
                  </a:txBody>
                  <a:tcPr/>
                </a:tc>
              </a:tr>
              <a:tr h="586340">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Способы предоставления участка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предоставление участка на основании заключения инвестиционного договора</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hMerge="1">
                  <a:txBody>
                    <a:bodyPr/>
                    <a:lstStyle/>
                    <a:p>
                      <a:endParaRPr lang="ru-RU"/>
                    </a:p>
                  </a:txBody>
                  <a:tcPr/>
                </a:tc>
              </a:tr>
              <a:tr h="556431">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Стоимость (кадастровая)  (за м</a:t>
                      </a:r>
                      <a:r>
                        <a:rPr lang="ru-RU" sz="1200" baseline="30000" dirty="0">
                          <a:effectLst/>
                          <a:latin typeface="Times New Roman" panose="02020603050405020304" pitchFamily="18" charset="0"/>
                          <a:cs typeface="Times New Roman" panose="02020603050405020304" pitchFamily="18" charset="0"/>
                        </a:rPr>
                        <a:t>2</a:t>
                      </a:r>
                      <a:r>
                        <a:rPr lang="ru-RU"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27,52 долл. США (для объектов сферы услуг)</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hMerge="1">
                  <a:txBody>
                    <a:bodyPr/>
                    <a:lstStyle/>
                    <a:p>
                      <a:endParaRPr lang="ru-RU"/>
                    </a:p>
                  </a:txBody>
                  <a:tcPr/>
                </a:tc>
              </a:tr>
              <a:tr h="556431">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Обременение участка/ строения</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нет</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hMerge="1">
                  <a:txBody>
                    <a:bodyPr/>
                    <a:lstStyle/>
                    <a:p>
                      <a:endParaRPr lang="ru-RU"/>
                    </a:p>
                  </a:txBody>
                  <a:tcPr/>
                </a:tc>
              </a:tr>
              <a:tr h="239115">
                <a:tc gridSpan="3">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2. Транспортное сообщение</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hMerge="1">
                  <a:txBody>
                    <a:bodyPr/>
                    <a:lstStyle/>
                    <a:p>
                      <a:endParaRPr lang="ru-RU"/>
                    </a:p>
                  </a:txBody>
                  <a:tcPr/>
                </a:tc>
                <a:tc hMerge="1">
                  <a:txBody>
                    <a:bodyPr/>
                    <a:lstStyle/>
                    <a:p>
                      <a:endParaRPr lang="ru-RU"/>
                    </a:p>
                  </a:txBody>
                  <a:tcPr/>
                </a:tc>
              </a:tr>
              <a:tr h="471469">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a:txBody>
                    <a:bodyPr/>
                    <a:lstStyle/>
                    <a:p>
                      <a:pPr algn="ct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Расстояние от объекта</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a:txBody>
                    <a:bodyPr/>
                    <a:lstStyle/>
                    <a:p>
                      <a:pPr algn="ct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Наименование</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r>
              <a:tr h="280763">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Автомагистраль</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32 км.</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М6 Минск-Гродно-граница РП</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r>
              <a:tr h="834472">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Дороги республиканского значения</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a:txBody>
                    <a:bodyPr/>
                    <a:lstStyle/>
                    <a:p>
                      <a:pPr>
                        <a:lnSpc>
                          <a:spcPct val="107000"/>
                        </a:lnSpc>
                        <a:spcAft>
                          <a:spcPts val="0"/>
                        </a:spcAft>
                      </a:pPr>
                      <a:r>
                        <a:rPr lang="ru-RU" sz="1200">
                          <a:solidFill>
                            <a:srgbClr val="002060"/>
                          </a:solidFill>
                          <a:effectLst/>
                          <a:latin typeface="Times New Roman" panose="02020603050405020304" pitchFamily="18" charset="0"/>
                          <a:cs typeface="Times New Roman" panose="02020603050405020304" pitchFamily="18" charset="0"/>
                        </a:rPr>
                        <a:t>2,5 км.</a:t>
                      </a:r>
                      <a:endParaRPr lang="ru-RU" sz="12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Р41 Слоним-Мосты-Скидель-граница ЛР</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r>
              <a:tr h="280763">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Аэропорт</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a:txBody>
                    <a:bodyPr/>
                    <a:lstStyle/>
                    <a:p>
                      <a:pPr>
                        <a:lnSpc>
                          <a:spcPct val="107000"/>
                        </a:lnSpc>
                        <a:spcAft>
                          <a:spcPts val="0"/>
                        </a:spcAft>
                      </a:pPr>
                      <a:r>
                        <a:rPr lang="ru-RU" sz="1200">
                          <a:solidFill>
                            <a:srgbClr val="002060"/>
                          </a:solidFill>
                          <a:effectLst/>
                          <a:latin typeface="Times New Roman" panose="02020603050405020304" pitchFamily="18" charset="0"/>
                          <a:cs typeface="Times New Roman" panose="02020603050405020304" pitchFamily="18" charset="0"/>
                        </a:rPr>
                        <a:t>40 км.</a:t>
                      </a:r>
                      <a:endParaRPr lang="ru-RU" sz="12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Гродно</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r>
              <a:tr h="471469">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Железная дорога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a:txBody>
                    <a:bodyPr/>
                    <a:lstStyle/>
                    <a:p>
                      <a:pPr>
                        <a:lnSpc>
                          <a:spcPct val="107000"/>
                        </a:lnSpc>
                        <a:spcAft>
                          <a:spcPts val="0"/>
                        </a:spcAft>
                      </a:pPr>
                      <a:r>
                        <a:rPr lang="ru-RU" sz="1200">
                          <a:solidFill>
                            <a:srgbClr val="002060"/>
                          </a:solidFill>
                          <a:effectLst/>
                          <a:latin typeface="Times New Roman" panose="02020603050405020304" pitchFamily="18" charset="0"/>
                          <a:cs typeface="Times New Roman" panose="02020603050405020304" pitchFamily="18" charset="0"/>
                        </a:rPr>
                        <a:t>2,5 км.</a:t>
                      </a:r>
                      <a:endParaRPr lang="ru-RU" sz="12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подъездные пути станции Мосты </a:t>
                      </a:r>
                      <a:r>
                        <a:rPr lang="ru-RU" sz="1200" dirty="0" err="1">
                          <a:solidFill>
                            <a:srgbClr val="002060"/>
                          </a:solidFill>
                          <a:effectLst/>
                          <a:latin typeface="Times New Roman" panose="02020603050405020304" pitchFamily="18" charset="0"/>
                          <a:cs typeface="Times New Roman" panose="02020603050405020304" pitchFamily="18" charset="0"/>
                        </a:rPr>
                        <a:t>Барановичского</a:t>
                      </a:r>
                      <a:r>
                        <a:rPr lang="ru-RU" sz="1200" dirty="0">
                          <a:solidFill>
                            <a:srgbClr val="002060"/>
                          </a:solidFill>
                          <a:effectLst/>
                          <a:latin typeface="Times New Roman" panose="02020603050405020304" pitchFamily="18" charset="0"/>
                          <a:cs typeface="Times New Roman" panose="02020603050405020304" pitchFamily="18" charset="0"/>
                        </a:rPr>
                        <a:t> отд. </a:t>
                      </a:r>
                      <a:r>
                        <a:rPr lang="ru-RU" sz="1200" dirty="0" err="1">
                          <a:solidFill>
                            <a:srgbClr val="002060"/>
                          </a:solidFill>
                          <a:effectLst/>
                          <a:latin typeface="Times New Roman" panose="02020603050405020304" pitchFamily="18" charset="0"/>
                          <a:cs typeface="Times New Roman" panose="02020603050405020304" pitchFamily="18" charset="0"/>
                        </a:rPr>
                        <a:t>БелЖД</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r>
              <a:tr h="556431">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Наличие подъездных путей</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автомобильные с ул. 30 лет ВЛКСМ</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hMerge="1">
                  <a:txBody>
                    <a:bodyPr/>
                    <a:lstStyle/>
                    <a:p>
                      <a:endParaRPr lang="ru-RU"/>
                    </a:p>
                  </a:txBody>
                  <a:tcPr/>
                </a:tc>
              </a:tr>
            </a:tbl>
          </a:graphicData>
        </a:graphic>
      </p:graphicFrame>
      <p:pic>
        <p:nvPicPr>
          <p:cNvPr id="5" name="Рисунок 4" descr="D:\Новая папка\Мои документы\Инвестиции\2017 инвестиции\Новая папка\IMG_20170420_111111.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9236" y="5540"/>
            <a:ext cx="2804823" cy="2127316"/>
          </a:xfrm>
          <a:prstGeom prst="rect">
            <a:avLst/>
          </a:prstGeom>
          <a:noFill/>
          <a:ln>
            <a:noFill/>
          </a:ln>
        </p:spPr>
      </p:pic>
      <p:pic>
        <p:nvPicPr>
          <p:cNvPr id="6" name="Рисунок 5"/>
          <p:cNvPicPr/>
          <p:nvPr/>
        </p:nvPicPr>
        <p:blipFill>
          <a:blip r:embed="rId3" cstate="email">
            <a:extLst>
              <a:ext uri="{28A0092B-C50C-407E-A947-70E740481C1C}">
                <a14:useLocalDpi xmlns:a14="http://schemas.microsoft.com/office/drawing/2010/main"/>
              </a:ext>
            </a:extLst>
          </a:blip>
          <a:srcRect/>
          <a:stretch>
            <a:fillRect/>
          </a:stretch>
        </p:blipFill>
        <p:spPr bwMode="auto">
          <a:xfrm>
            <a:off x="-9236" y="2165513"/>
            <a:ext cx="2804823" cy="2272516"/>
          </a:xfrm>
          <a:prstGeom prst="rect">
            <a:avLst/>
          </a:prstGeom>
          <a:noFill/>
          <a:ln w="9525">
            <a:noFill/>
            <a:miter lim="800000"/>
            <a:headEnd/>
            <a:tailEnd/>
          </a:ln>
        </p:spPr>
      </p:pic>
      <p:pic>
        <p:nvPicPr>
          <p:cNvPr id="7" name="Рисунок 6"/>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4522575"/>
            <a:ext cx="2795588" cy="2304256"/>
          </a:xfrm>
          <a:prstGeom prst="rect">
            <a:avLst/>
          </a:prstGeom>
          <a:noFill/>
          <a:ln w="9525">
            <a:noFill/>
            <a:miter lim="800000"/>
            <a:headEnd/>
            <a:tailEnd/>
          </a:ln>
        </p:spPr>
      </p:pic>
    </p:spTree>
    <p:extLst>
      <p:ext uri="{BB962C8B-B14F-4D97-AF65-F5344CB8AC3E}">
        <p14:creationId xmlns:p14="http://schemas.microsoft.com/office/powerpoint/2010/main" val="4415946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4238407"/>
              </p:ext>
            </p:extLst>
          </p:nvPr>
        </p:nvGraphicFramePr>
        <p:xfrm>
          <a:off x="2795587" y="0"/>
          <a:ext cx="6348413" cy="6855723"/>
        </p:xfrm>
        <a:graphic>
          <a:graphicData uri="http://schemas.openxmlformats.org/drawingml/2006/table">
            <a:tbl>
              <a:tblPr firstRow="1" firstCol="1" bandRow="1">
                <a:tableStyleId>{5C22544A-7EE6-4342-B048-85BDC9FD1C3A}</a:tableStyleId>
              </a:tblPr>
              <a:tblGrid>
                <a:gridCol w="2136453"/>
                <a:gridCol w="1368152"/>
                <a:gridCol w="2843808"/>
              </a:tblGrid>
              <a:tr h="274049">
                <a:tc>
                  <a:txBody>
                    <a:bodyPr/>
                    <a:lstStyle/>
                    <a:p>
                      <a:pPr>
                        <a:lnSpc>
                          <a:spcPct val="107000"/>
                        </a:lnSpc>
                        <a:spcAft>
                          <a:spcPts val="0"/>
                        </a:spcAft>
                      </a:pPr>
                      <a:r>
                        <a:rPr lang="ru-RU" sz="1200" dirty="0">
                          <a:solidFill>
                            <a:schemeClr val="bg1"/>
                          </a:solidFill>
                          <a:effectLst/>
                          <a:latin typeface="Times New Roman" panose="02020603050405020304" pitchFamily="18" charset="0"/>
                          <a:cs typeface="Times New Roman" panose="02020603050405020304" pitchFamily="18" charset="0"/>
                        </a:rPr>
                        <a:t>Общая площадь (м</a:t>
                      </a:r>
                      <a:r>
                        <a:rPr lang="ru-RU" sz="1200" baseline="30000" dirty="0">
                          <a:solidFill>
                            <a:schemeClr val="bg1"/>
                          </a:solidFill>
                          <a:effectLst/>
                          <a:latin typeface="Times New Roman" panose="02020603050405020304" pitchFamily="18" charset="0"/>
                          <a:cs typeface="Times New Roman" panose="02020603050405020304" pitchFamily="18" charset="0"/>
                        </a:rPr>
                        <a:t>2</a:t>
                      </a:r>
                      <a:r>
                        <a:rPr lang="ru-RU" sz="1200" dirty="0">
                          <a:solidFill>
                            <a:schemeClr val="bg1"/>
                          </a:solidFill>
                          <a:effectLst/>
                          <a:latin typeface="Times New Roman" panose="02020603050405020304" pitchFamily="18" charset="0"/>
                          <a:cs typeface="Times New Roman" panose="02020603050405020304" pitchFamily="18" charset="0"/>
                        </a:rPr>
                        <a:t>)</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gridSpan="2">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3500</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hMerge="1">
                  <a:txBody>
                    <a:bodyPr/>
                    <a:lstStyle/>
                    <a:p>
                      <a:endParaRPr lang="ru-RU"/>
                    </a:p>
                  </a:txBody>
                  <a:tcPr/>
                </a:tc>
              </a:tr>
              <a:tr h="274049">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Region</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Grodno</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r>
              <a:tr h="274049">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District</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b="0" dirty="0" err="1" smtClean="0">
                          <a:solidFill>
                            <a:srgbClr val="002060"/>
                          </a:solidFill>
                          <a:effectLst/>
                          <a:latin typeface="Times New Roman" panose="02020603050405020304" pitchFamily="18" charset="0"/>
                          <a:cs typeface="Times New Roman" panose="02020603050405020304" pitchFamily="18" charset="0"/>
                        </a:rPr>
                        <a:t>Mosty</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r>
              <a:tr h="274049">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Town</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b="0" dirty="0" err="1" smtClean="0">
                          <a:solidFill>
                            <a:srgbClr val="002060"/>
                          </a:solidFill>
                          <a:effectLst/>
                          <a:latin typeface="Times New Roman" panose="02020603050405020304" pitchFamily="18" charset="0"/>
                          <a:cs typeface="Times New Roman" panose="02020603050405020304" pitchFamily="18" charset="0"/>
                        </a:rPr>
                        <a:t>Mosty</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r>
              <a:tr h="274049">
                <a:tc>
                  <a:txBody>
                    <a:bodyPr/>
                    <a:lstStyle/>
                    <a:p>
                      <a:pPr>
                        <a:lnSpc>
                          <a:spcPct val="107000"/>
                        </a:lnSpc>
                        <a:spcAft>
                          <a:spcPts val="0"/>
                        </a:spcAft>
                      </a:pPr>
                      <a:r>
                        <a:rPr lang="en-US" sz="1200" dirty="0" err="1" smtClean="0">
                          <a:solidFill>
                            <a:schemeClr val="bg1"/>
                          </a:solidFill>
                          <a:effectLst/>
                          <a:latin typeface="Times New Roman" panose="02020603050405020304" pitchFamily="18" charset="0"/>
                          <a:cs typeface="Times New Roman" panose="02020603050405020304" pitchFamily="18" charset="0"/>
                        </a:rPr>
                        <a:t>Adress</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gridSpan="2">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30 years of the </a:t>
                      </a:r>
                      <a:r>
                        <a:rPr lang="en-US" sz="1200" b="0" dirty="0" err="1" smtClean="0">
                          <a:solidFill>
                            <a:srgbClr val="002060"/>
                          </a:solidFill>
                          <a:effectLst/>
                          <a:latin typeface="Times New Roman" panose="02020603050405020304" pitchFamily="18" charset="0"/>
                          <a:cs typeface="Times New Roman" panose="02020603050405020304" pitchFamily="18" charset="0"/>
                        </a:rPr>
                        <a:t>Komsomol</a:t>
                      </a:r>
                      <a:r>
                        <a:rPr lang="en-US" sz="1200" b="0" dirty="0" smtClean="0">
                          <a:solidFill>
                            <a:srgbClr val="002060"/>
                          </a:solidFill>
                          <a:effectLst/>
                          <a:latin typeface="Times New Roman" panose="02020603050405020304" pitchFamily="18" charset="0"/>
                          <a:cs typeface="Times New Roman" panose="02020603050405020304" pitchFamily="18" charset="0"/>
                        </a:rPr>
                        <a:t> </a:t>
                      </a:r>
                      <a:r>
                        <a:rPr lang="en-US" sz="1200" b="0" dirty="0" err="1" smtClean="0">
                          <a:solidFill>
                            <a:srgbClr val="002060"/>
                          </a:solidFill>
                          <a:effectLst/>
                          <a:latin typeface="Times New Roman" panose="02020603050405020304" pitchFamily="18" charset="0"/>
                          <a:cs typeface="Times New Roman" panose="02020603050405020304" pitchFamily="18" charset="0"/>
                        </a:rPr>
                        <a:t>st.</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hMerge="1">
                  <a:txBody>
                    <a:bodyPr/>
                    <a:lstStyle/>
                    <a:p>
                      <a:endParaRPr lang="ru-RU"/>
                    </a:p>
                  </a:txBody>
                  <a:tcPr/>
                </a:tc>
              </a:tr>
              <a:tr h="605667">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Possible directions of use</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A) services</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hMerge="1">
                  <a:txBody>
                    <a:bodyPr/>
                    <a:lstStyle/>
                    <a:p>
                      <a:endParaRPr lang="ru-RU"/>
                    </a:p>
                  </a:txBody>
                  <a:tcPr/>
                </a:tc>
              </a:tr>
              <a:tr h="572319">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Ways of granting a site</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Provision of a site on the basis of an investment agreement</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hMerge="1">
                  <a:txBody>
                    <a:bodyPr/>
                    <a:lstStyle/>
                    <a:p>
                      <a:endParaRPr lang="ru-RU"/>
                    </a:p>
                  </a:txBody>
                  <a:tcPr/>
                </a:tc>
              </a:tr>
              <a:tr h="543125">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Cost (cadastral) (per m2)</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 $ 27.52 (for service facilities)</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hMerge="1">
                  <a:txBody>
                    <a:bodyPr/>
                    <a:lstStyle/>
                    <a:p>
                      <a:endParaRPr lang="ru-RU"/>
                    </a:p>
                  </a:txBody>
                  <a:tcPr/>
                </a:tc>
              </a:tr>
              <a:tr h="543125">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Encumbrance of the site / structure</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no</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hMerge="1">
                  <a:txBody>
                    <a:bodyPr/>
                    <a:lstStyle/>
                    <a:p>
                      <a:endParaRPr lang="ru-RU"/>
                    </a:p>
                  </a:txBody>
                  <a:tcPr/>
                </a:tc>
              </a:tr>
              <a:tr h="267760">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2. Transport communication</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endParaRPr lang="ru-RU" sz="1200" b="0" dirty="0">
                        <a:solidFill>
                          <a:srgbClr val="002060"/>
                        </a:solidFill>
                        <a:latin typeface="Times New Roman" panose="02020603050405020304" pitchFamily="18" charset="0"/>
                        <a:cs typeface="Times New Roman" panose="02020603050405020304" pitchFamily="18" charset="0"/>
                      </a:endParaRPr>
                    </a:p>
                  </a:txBody>
                  <a:tcPr/>
                </a:tc>
                <a:tc hMerge="1">
                  <a:txBody>
                    <a:bodyPr/>
                    <a:lstStyle/>
                    <a:p>
                      <a:endParaRPr lang="ru-RU"/>
                    </a:p>
                  </a:txBody>
                  <a:tcPr/>
                </a:tc>
              </a:tr>
              <a:tr h="460195">
                <a:tc>
                  <a:txBody>
                    <a:bodyPr/>
                    <a:lstStyle/>
                    <a:p>
                      <a:pPr>
                        <a:lnSpc>
                          <a:spcPct val="107000"/>
                        </a:lnSpc>
                        <a:spcAft>
                          <a:spcPts val="0"/>
                        </a:spcAft>
                      </a:pPr>
                      <a:r>
                        <a:rPr lang="ru-RU" sz="1200" b="1" dirty="0">
                          <a:solidFill>
                            <a:schemeClr val="bg1"/>
                          </a:solidFill>
                          <a:effectLst/>
                          <a:latin typeface="Times New Roman" panose="02020603050405020304" pitchFamily="18" charset="0"/>
                          <a:cs typeface="Times New Roman" panose="02020603050405020304" pitchFamily="18" charset="0"/>
                        </a:rPr>
                        <a:t> </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Distance from the object</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Name</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372506">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Motorway</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34 </a:t>
                      </a:r>
                      <a:r>
                        <a:rPr lang="en-US" sz="1200" b="0" dirty="0" smtClean="0">
                          <a:solidFill>
                            <a:srgbClr val="002060"/>
                          </a:solidFill>
                          <a:effectLst/>
                          <a:latin typeface="Times New Roman" panose="02020603050405020304" pitchFamily="18" charset="0"/>
                          <a:cs typeface="Times New Roman" panose="02020603050405020304" pitchFamily="18" charset="0"/>
                        </a:rPr>
                        <a:t>km</a:t>
                      </a:r>
                      <a:r>
                        <a:rPr lang="ru-RU" sz="1200" b="0" dirty="0" smtClean="0">
                          <a:solidFill>
                            <a:srgbClr val="002060"/>
                          </a:solidFill>
                          <a:effectLst/>
                          <a:latin typeface="Times New Roman" panose="02020603050405020304" pitchFamily="18" charset="0"/>
                          <a:cs typeface="Times New Roman" panose="02020603050405020304" pitchFamily="18" charset="0"/>
                        </a:rPr>
                        <a:t>.</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M6 Minsk-Grodno-border of the Republic of Poland</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814518">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Roads of national importance</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2 </a:t>
                      </a:r>
                      <a:r>
                        <a:rPr lang="en-US" sz="1200" b="0" dirty="0" smtClean="0">
                          <a:solidFill>
                            <a:srgbClr val="002060"/>
                          </a:solidFill>
                          <a:effectLst/>
                          <a:latin typeface="Times New Roman" panose="02020603050405020304" pitchFamily="18" charset="0"/>
                          <a:cs typeface="Times New Roman" panose="02020603050405020304" pitchFamily="18" charset="0"/>
                        </a:rPr>
                        <a:t>km</a:t>
                      </a:r>
                      <a:r>
                        <a:rPr lang="ru-RU" sz="1200" b="0" dirty="0" smtClean="0">
                          <a:solidFill>
                            <a:srgbClr val="002060"/>
                          </a:solidFill>
                          <a:effectLst/>
                          <a:latin typeface="Times New Roman" panose="02020603050405020304" pitchFamily="18" charset="0"/>
                          <a:cs typeface="Times New Roman" panose="02020603050405020304" pitchFamily="18" charset="0"/>
                        </a:rPr>
                        <a:t>.</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Р41 </a:t>
                      </a:r>
                      <a:r>
                        <a:rPr lang="en-US" sz="1200" b="0" dirty="0" err="1" smtClean="0">
                          <a:solidFill>
                            <a:srgbClr val="002060"/>
                          </a:solidFill>
                          <a:effectLst/>
                          <a:latin typeface="Times New Roman" panose="02020603050405020304" pitchFamily="18" charset="0"/>
                          <a:cs typeface="Times New Roman" panose="02020603050405020304" pitchFamily="18" charset="0"/>
                        </a:rPr>
                        <a:t>Slonim</a:t>
                      </a:r>
                      <a:r>
                        <a:rPr lang="en-US" sz="1200" b="0" dirty="0" smtClean="0">
                          <a:solidFill>
                            <a:srgbClr val="002060"/>
                          </a:solidFill>
                          <a:effectLst/>
                          <a:latin typeface="Times New Roman" panose="02020603050405020304" pitchFamily="18" charset="0"/>
                          <a:cs typeface="Times New Roman" panose="02020603050405020304" pitchFamily="18" charset="0"/>
                        </a:rPr>
                        <a:t>-</a:t>
                      </a:r>
                      <a:r>
                        <a:rPr lang="en-US" sz="1200" b="0" dirty="0" err="1" smtClean="0">
                          <a:solidFill>
                            <a:srgbClr val="002060"/>
                          </a:solidFill>
                          <a:effectLst/>
                          <a:latin typeface="Times New Roman" panose="02020603050405020304" pitchFamily="18" charset="0"/>
                          <a:cs typeface="Times New Roman" panose="02020603050405020304" pitchFamily="18" charset="0"/>
                        </a:rPr>
                        <a:t>Mosty</a:t>
                      </a:r>
                      <a:r>
                        <a:rPr lang="en-US" sz="1200" b="0" dirty="0" smtClean="0">
                          <a:solidFill>
                            <a:srgbClr val="002060"/>
                          </a:solidFill>
                          <a:effectLst/>
                          <a:latin typeface="Times New Roman" panose="02020603050405020304" pitchFamily="18" charset="0"/>
                          <a:cs typeface="Times New Roman" panose="02020603050405020304" pitchFamily="18" charset="0"/>
                        </a:rPr>
                        <a:t>-</a:t>
                      </a:r>
                      <a:r>
                        <a:rPr lang="en-US" sz="1200" b="0" dirty="0" err="1" smtClean="0">
                          <a:solidFill>
                            <a:srgbClr val="002060"/>
                          </a:solidFill>
                          <a:effectLst/>
                          <a:latin typeface="Times New Roman" panose="02020603050405020304" pitchFamily="18" charset="0"/>
                          <a:cs typeface="Times New Roman" panose="02020603050405020304" pitchFamily="18" charset="0"/>
                        </a:rPr>
                        <a:t>Skidel</a:t>
                      </a:r>
                      <a:r>
                        <a:rPr lang="en-US" sz="1200" b="0" dirty="0" smtClean="0">
                          <a:solidFill>
                            <a:srgbClr val="002060"/>
                          </a:solidFill>
                          <a:effectLst/>
                          <a:latin typeface="Times New Roman" panose="02020603050405020304" pitchFamily="18" charset="0"/>
                          <a:cs typeface="Times New Roman" panose="02020603050405020304" pitchFamily="18" charset="0"/>
                        </a:rPr>
                        <a:t>-Border of the Republic of Latvia</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274049">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Airport</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40 </a:t>
                      </a:r>
                      <a:r>
                        <a:rPr lang="en-US" sz="1200" b="0" dirty="0" smtClean="0">
                          <a:solidFill>
                            <a:srgbClr val="002060"/>
                          </a:solidFill>
                          <a:effectLst/>
                          <a:latin typeface="Times New Roman" panose="02020603050405020304" pitchFamily="18" charset="0"/>
                          <a:cs typeface="Times New Roman" panose="02020603050405020304" pitchFamily="18" charset="0"/>
                        </a:rPr>
                        <a:t>km</a:t>
                      </a:r>
                      <a:r>
                        <a:rPr lang="ru-RU" sz="1200" b="0" dirty="0" smtClean="0">
                          <a:solidFill>
                            <a:srgbClr val="002060"/>
                          </a:solidFill>
                          <a:effectLst/>
                          <a:latin typeface="Times New Roman" panose="02020603050405020304" pitchFamily="18" charset="0"/>
                          <a:cs typeface="Times New Roman" panose="02020603050405020304" pitchFamily="18" charset="0"/>
                        </a:rPr>
                        <a:t>.</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Grodno</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460195">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Railway</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3 </a:t>
                      </a:r>
                      <a:r>
                        <a:rPr lang="en-US" sz="1200" b="0" dirty="0" smtClean="0">
                          <a:solidFill>
                            <a:srgbClr val="002060"/>
                          </a:solidFill>
                          <a:effectLst/>
                          <a:latin typeface="Times New Roman" panose="02020603050405020304" pitchFamily="18" charset="0"/>
                          <a:cs typeface="Times New Roman" panose="02020603050405020304" pitchFamily="18" charset="0"/>
                        </a:rPr>
                        <a:t>km</a:t>
                      </a:r>
                      <a:r>
                        <a:rPr lang="ru-RU" sz="1200" b="0" dirty="0" smtClean="0">
                          <a:solidFill>
                            <a:srgbClr val="002060"/>
                          </a:solidFill>
                          <a:effectLst/>
                          <a:latin typeface="Times New Roman" panose="02020603050405020304" pitchFamily="18" charset="0"/>
                          <a:cs typeface="Times New Roman" panose="02020603050405020304" pitchFamily="18" charset="0"/>
                        </a:rPr>
                        <a:t>.</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Driveways of the station Bridges of Baranovichi Dep. Belarusian Railways</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543125">
                <a:tc>
                  <a:txBody>
                    <a:bodyPr/>
                    <a:lstStyle/>
                    <a:p>
                      <a:pPr>
                        <a:lnSpc>
                          <a:spcPct val="107000"/>
                        </a:lnSpc>
                        <a:spcAft>
                          <a:spcPts val="0"/>
                        </a:spcAft>
                      </a:pPr>
                      <a:r>
                        <a:rPr lang="en-US" sz="1200" dirty="0" smtClean="0">
                          <a:solidFill>
                            <a:schemeClr val="bg1"/>
                          </a:solidFill>
                          <a:effectLst/>
                          <a:latin typeface="Times New Roman" panose="02020603050405020304" pitchFamily="18" charset="0"/>
                          <a:cs typeface="Times New Roman" panose="02020603050405020304" pitchFamily="18" charset="0"/>
                        </a:rPr>
                        <a:t>Availability of access roads</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gridSpan="2">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US" sz="1200" b="0" dirty="0" smtClean="0">
                          <a:solidFill>
                            <a:srgbClr val="002060"/>
                          </a:solidFill>
                          <a:effectLst/>
                          <a:latin typeface="Times New Roman" panose="02020603050405020304" pitchFamily="18" charset="0"/>
                          <a:cs typeface="Times New Roman" panose="02020603050405020304" pitchFamily="18" charset="0"/>
                        </a:rPr>
                        <a:t>Automobile from the street 30 years of the </a:t>
                      </a:r>
                      <a:r>
                        <a:rPr lang="en-US" sz="1200" b="0" dirty="0" err="1" smtClean="0">
                          <a:solidFill>
                            <a:srgbClr val="002060"/>
                          </a:solidFill>
                          <a:effectLst/>
                          <a:latin typeface="Times New Roman" panose="02020603050405020304" pitchFamily="18" charset="0"/>
                          <a:cs typeface="Times New Roman" panose="02020603050405020304" pitchFamily="18" charset="0"/>
                        </a:rPr>
                        <a:t>Komsomol</a:t>
                      </a:r>
                      <a:endParaRPr lang="ru-RU" sz="1200" b="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hMerge="1">
                  <a:txBody>
                    <a:bodyPr/>
                    <a:lstStyle/>
                    <a:p>
                      <a:endParaRPr lang="ru-RU"/>
                    </a:p>
                  </a:txBody>
                  <a:tcPr/>
                </a:tc>
              </a:tr>
            </a:tbl>
          </a:graphicData>
        </a:graphic>
      </p:graphicFrame>
      <p:pic>
        <p:nvPicPr>
          <p:cNvPr id="5" name="Рисунок 4" descr="D:\Новая папка\Мои документы\Инвестиции\2017 инвестиции\Новая папка\IMG_20170420_111111.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9236" y="5540"/>
            <a:ext cx="2804823" cy="2127316"/>
          </a:xfrm>
          <a:prstGeom prst="rect">
            <a:avLst/>
          </a:prstGeom>
          <a:noFill/>
          <a:ln>
            <a:noFill/>
          </a:ln>
        </p:spPr>
      </p:pic>
      <p:pic>
        <p:nvPicPr>
          <p:cNvPr id="6" name="Рисунок 5"/>
          <p:cNvPicPr/>
          <p:nvPr/>
        </p:nvPicPr>
        <p:blipFill>
          <a:blip r:embed="rId3" cstate="email">
            <a:extLst>
              <a:ext uri="{28A0092B-C50C-407E-A947-70E740481C1C}">
                <a14:useLocalDpi xmlns:a14="http://schemas.microsoft.com/office/drawing/2010/main"/>
              </a:ext>
            </a:extLst>
          </a:blip>
          <a:srcRect/>
          <a:stretch>
            <a:fillRect/>
          </a:stretch>
        </p:blipFill>
        <p:spPr bwMode="auto">
          <a:xfrm>
            <a:off x="-9236" y="2165513"/>
            <a:ext cx="2804823" cy="2272516"/>
          </a:xfrm>
          <a:prstGeom prst="rect">
            <a:avLst/>
          </a:prstGeom>
          <a:noFill/>
          <a:ln w="9525">
            <a:noFill/>
            <a:miter lim="800000"/>
            <a:headEnd/>
            <a:tailEnd/>
          </a:ln>
        </p:spPr>
      </p:pic>
      <p:pic>
        <p:nvPicPr>
          <p:cNvPr id="7" name="Рисунок 6"/>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4522575"/>
            <a:ext cx="2795588" cy="2304256"/>
          </a:xfrm>
          <a:prstGeom prst="rect">
            <a:avLst/>
          </a:prstGeom>
          <a:noFill/>
          <a:ln w="9525">
            <a:noFill/>
            <a:miter lim="800000"/>
            <a:headEnd/>
            <a:tailEnd/>
          </a:ln>
        </p:spPr>
      </p:pic>
    </p:spTree>
    <p:extLst>
      <p:ext uri="{BB962C8B-B14F-4D97-AF65-F5344CB8AC3E}">
        <p14:creationId xmlns:p14="http://schemas.microsoft.com/office/powerpoint/2010/main" val="7928216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39114861"/>
              </p:ext>
            </p:extLst>
          </p:nvPr>
        </p:nvGraphicFramePr>
        <p:xfrm>
          <a:off x="2788946" y="6432"/>
          <a:ext cx="6348413" cy="6851570"/>
        </p:xfrm>
        <a:graphic>
          <a:graphicData uri="http://schemas.openxmlformats.org/drawingml/2006/table">
            <a:tbl>
              <a:tblPr firstRow="1" firstCol="1" bandRow="1">
                <a:tableStyleId>{5C22544A-7EE6-4342-B048-85BDC9FD1C3A}</a:tableStyleId>
              </a:tblPr>
              <a:tblGrid>
                <a:gridCol w="2318241"/>
                <a:gridCol w="1497940"/>
                <a:gridCol w="2532232"/>
              </a:tblGrid>
              <a:tr h="367720">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Общая площадь (м</a:t>
                      </a:r>
                      <a:r>
                        <a:rPr lang="ru-RU" sz="1200" baseline="30000" dirty="0">
                          <a:effectLst/>
                          <a:latin typeface="Times New Roman" panose="02020603050405020304" pitchFamily="18" charset="0"/>
                          <a:cs typeface="Times New Roman" panose="02020603050405020304" pitchFamily="18" charset="0"/>
                        </a:rPr>
                        <a:t>2</a:t>
                      </a:r>
                      <a:r>
                        <a:rPr lang="ru-RU"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gridSpan="2">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4000</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r h="327079">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Область</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gridSpan="2">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Гродненская</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r h="323876">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Район</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gridSpan="2">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Мостовский</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r h="367720">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Город</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gridSpan="2">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Мосты</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r h="317472">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Адрес</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gridSpan="2">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ул. </a:t>
                      </a:r>
                      <a:r>
                        <a:rPr lang="ru-RU" sz="1200" b="0" dirty="0" err="1">
                          <a:solidFill>
                            <a:srgbClr val="002060"/>
                          </a:solidFill>
                          <a:effectLst/>
                          <a:latin typeface="Times New Roman" panose="02020603050405020304" pitchFamily="18" charset="0"/>
                          <a:cs typeface="Times New Roman" panose="02020603050405020304" pitchFamily="18" charset="0"/>
                        </a:rPr>
                        <a:t>Заслонова</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r h="532980">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Возможные направления использования</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gridSpan="2">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а) услуги</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r h="547022">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Способы предоставления участка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gridSpan="2">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предоставление участка на основании заключения инвестиционного договора</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r h="469013">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Стоимость (кадастровая)  (за м</a:t>
                      </a:r>
                      <a:r>
                        <a:rPr lang="ru-RU" sz="1200" baseline="30000" dirty="0">
                          <a:effectLst/>
                          <a:latin typeface="Times New Roman" panose="02020603050405020304" pitchFamily="18" charset="0"/>
                          <a:cs typeface="Times New Roman" panose="02020603050405020304" pitchFamily="18" charset="0"/>
                        </a:rPr>
                        <a:t>2</a:t>
                      </a:r>
                      <a:r>
                        <a:rPr lang="ru-RU"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gridSpan="2">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27,52 долл. США (для объектов сферы услуг)</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r h="469013">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Обременение участка/ строения</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gridSpan="2">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нет</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r h="367720">
                <a:tc gridSpan="3">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2. Транспортное сообщение</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c hMerge="1">
                  <a:txBody>
                    <a:bodyPr/>
                    <a:lstStyle/>
                    <a:p>
                      <a:endParaRPr lang="ru-RU"/>
                    </a:p>
                  </a:txBody>
                  <a:tcPr/>
                </a:tc>
              </a:tr>
              <a:tr h="469070">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Расстояние от объекта</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a:txBody>
                    <a:bodyPr/>
                    <a:lstStyle/>
                    <a:p>
                      <a:pPr>
                        <a:lnSpc>
                          <a:spcPct val="107000"/>
                        </a:lnSpc>
                        <a:spcAft>
                          <a:spcPts val="0"/>
                        </a:spcAft>
                      </a:pPr>
                      <a:r>
                        <a:rPr lang="ru-RU" sz="1200" b="0">
                          <a:solidFill>
                            <a:srgbClr val="002060"/>
                          </a:solidFill>
                          <a:effectLst/>
                          <a:latin typeface="Times New Roman" panose="02020603050405020304" pitchFamily="18" charset="0"/>
                          <a:cs typeface="Times New Roman" panose="02020603050405020304" pitchFamily="18" charset="0"/>
                        </a:rPr>
                        <a:t>Наименование</a:t>
                      </a:r>
                      <a:endParaRPr lang="ru-RU" sz="1200" b="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r>
              <a:tr h="367720">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Автомагистраль</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32 км.</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a:txBody>
                    <a:bodyPr/>
                    <a:lstStyle/>
                    <a:p>
                      <a:pPr>
                        <a:lnSpc>
                          <a:spcPct val="107000"/>
                        </a:lnSpc>
                        <a:spcAft>
                          <a:spcPts val="0"/>
                        </a:spcAft>
                      </a:pPr>
                      <a:r>
                        <a:rPr lang="ru-RU" sz="1200" b="0">
                          <a:solidFill>
                            <a:srgbClr val="002060"/>
                          </a:solidFill>
                          <a:effectLst/>
                          <a:latin typeface="Times New Roman" panose="02020603050405020304" pitchFamily="18" charset="0"/>
                          <a:cs typeface="Times New Roman" panose="02020603050405020304" pitchFamily="18" charset="0"/>
                        </a:rPr>
                        <a:t>М6 Минск-Гродно-граница РП</a:t>
                      </a:r>
                      <a:endParaRPr lang="ru-RU" sz="1200" b="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r>
              <a:tr h="469013">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Дороги республиканского значения</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2,5 км.</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Р41 Слоним-Мосты-Скидель-граница ЛР</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r>
              <a:tr h="367720">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Аэропорт</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40 км.</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Гродно</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r>
              <a:tr h="720712">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Железная дорога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2,5 км.</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подъездные пути станции Мосты </a:t>
                      </a:r>
                      <a:r>
                        <a:rPr lang="ru-RU" sz="1200" b="0" dirty="0" err="1">
                          <a:solidFill>
                            <a:srgbClr val="002060"/>
                          </a:solidFill>
                          <a:effectLst/>
                          <a:latin typeface="Times New Roman" panose="02020603050405020304" pitchFamily="18" charset="0"/>
                          <a:cs typeface="Times New Roman" panose="02020603050405020304" pitchFamily="18" charset="0"/>
                        </a:rPr>
                        <a:t>Барановичского</a:t>
                      </a:r>
                      <a:r>
                        <a:rPr lang="ru-RU" sz="1200" b="0" dirty="0">
                          <a:solidFill>
                            <a:srgbClr val="002060"/>
                          </a:solidFill>
                          <a:effectLst/>
                          <a:latin typeface="Times New Roman" panose="02020603050405020304" pitchFamily="18" charset="0"/>
                          <a:cs typeface="Times New Roman" panose="02020603050405020304" pitchFamily="18" charset="0"/>
                        </a:rPr>
                        <a:t> отд. </a:t>
                      </a:r>
                      <a:r>
                        <a:rPr lang="ru-RU" sz="1200" b="0" dirty="0" err="1">
                          <a:solidFill>
                            <a:srgbClr val="002060"/>
                          </a:solidFill>
                          <a:effectLst/>
                          <a:latin typeface="Times New Roman" panose="02020603050405020304" pitchFamily="18" charset="0"/>
                          <a:cs typeface="Times New Roman" panose="02020603050405020304" pitchFamily="18" charset="0"/>
                        </a:rPr>
                        <a:t>БелЖД</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r>
              <a:tr h="367720">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Наличие подъездных путей</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gridSpan="2">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автомобильные с ул. </a:t>
                      </a:r>
                      <a:r>
                        <a:rPr lang="ru-RU" sz="1200" b="0" dirty="0" err="1">
                          <a:solidFill>
                            <a:srgbClr val="002060"/>
                          </a:solidFill>
                          <a:effectLst/>
                          <a:latin typeface="Times New Roman" panose="02020603050405020304" pitchFamily="18" charset="0"/>
                          <a:cs typeface="Times New Roman" panose="02020603050405020304" pitchFamily="18" charset="0"/>
                        </a:rPr>
                        <a:t>Заслонова</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bl>
          </a:graphicData>
        </a:graphic>
      </p:graphicFrame>
      <p:pic>
        <p:nvPicPr>
          <p:cNvPr id="4" name="Рисунок 3" descr="D:\Новая папка\Мои документы\Инвестиции\2017 инвестиции\Новая папка\IMG_20170420_111155.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7422"/>
            <a:ext cx="2788945" cy="2108189"/>
          </a:xfrm>
          <a:prstGeom prst="rect">
            <a:avLst/>
          </a:prstGeom>
          <a:noFill/>
          <a:ln>
            <a:noFill/>
          </a:ln>
        </p:spPr>
      </p:pic>
      <p:pic>
        <p:nvPicPr>
          <p:cNvPr id="5" name="Рисунок 4"/>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2160237"/>
            <a:ext cx="2788945" cy="2232249"/>
          </a:xfrm>
          <a:prstGeom prst="rect">
            <a:avLst/>
          </a:prstGeom>
          <a:noFill/>
          <a:ln w="9525">
            <a:noFill/>
            <a:miter lim="800000"/>
            <a:headEnd/>
            <a:tailEnd/>
          </a:ln>
        </p:spPr>
      </p:pic>
      <p:pic>
        <p:nvPicPr>
          <p:cNvPr id="6" name="Рисунок 5"/>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4437112"/>
            <a:ext cx="2788945" cy="2376264"/>
          </a:xfrm>
          <a:prstGeom prst="rect">
            <a:avLst/>
          </a:prstGeom>
          <a:noFill/>
          <a:ln w="9525">
            <a:noFill/>
            <a:miter lim="800000"/>
            <a:headEnd/>
            <a:tailEnd/>
          </a:ln>
        </p:spPr>
      </p:pic>
    </p:spTree>
    <p:extLst>
      <p:ext uri="{BB962C8B-B14F-4D97-AF65-F5344CB8AC3E}">
        <p14:creationId xmlns:p14="http://schemas.microsoft.com/office/powerpoint/2010/main" val="30949428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752732536"/>
              </p:ext>
            </p:extLst>
          </p:nvPr>
        </p:nvGraphicFramePr>
        <p:xfrm>
          <a:off x="2788946" y="6432"/>
          <a:ext cx="6348413" cy="6878690"/>
        </p:xfrm>
        <a:graphic>
          <a:graphicData uri="http://schemas.openxmlformats.org/drawingml/2006/table">
            <a:tbl>
              <a:tblPr firstRow="1" firstCol="1" bandRow="1">
                <a:tableStyleId>{5C22544A-7EE6-4342-B048-85BDC9FD1C3A}</a:tableStyleId>
              </a:tblPr>
              <a:tblGrid>
                <a:gridCol w="2318241"/>
                <a:gridCol w="1497940"/>
                <a:gridCol w="2532232"/>
              </a:tblGrid>
              <a:tr h="367720">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Total area (m2)</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gridSpan="2">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4000</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r h="327079">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Region</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Grodno</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r>
              <a:tr h="323876">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District</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b="0" dirty="0" err="1" smtClean="0">
                          <a:solidFill>
                            <a:srgbClr val="002060"/>
                          </a:solidFill>
                          <a:effectLst/>
                          <a:latin typeface="Times New Roman" panose="02020603050405020304" pitchFamily="18" charset="0"/>
                          <a:cs typeface="Times New Roman" panose="02020603050405020304" pitchFamily="18" charset="0"/>
                        </a:rPr>
                        <a:t>Mosty</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r>
              <a:tr h="367720">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Town</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b="0" dirty="0" err="1" smtClean="0">
                          <a:solidFill>
                            <a:srgbClr val="002060"/>
                          </a:solidFill>
                          <a:effectLst/>
                          <a:latin typeface="Times New Roman" panose="02020603050405020304" pitchFamily="18" charset="0"/>
                          <a:cs typeface="Times New Roman" panose="02020603050405020304" pitchFamily="18" charset="0"/>
                        </a:rPr>
                        <a:t>Mosty</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r>
              <a:tr h="317472">
                <a:tc>
                  <a:txBody>
                    <a:bodyPr/>
                    <a:lstStyle/>
                    <a:p>
                      <a:pPr>
                        <a:lnSpc>
                          <a:spcPct val="107000"/>
                        </a:lnSpc>
                        <a:spcAft>
                          <a:spcPts val="0"/>
                        </a:spcAft>
                      </a:pPr>
                      <a:r>
                        <a:rPr lang="en-US" sz="1200" dirty="0" err="1" smtClean="0">
                          <a:solidFill>
                            <a:schemeClr val="bg1"/>
                          </a:solidFill>
                          <a:effectLst/>
                          <a:latin typeface="Times New Roman" panose="02020603050405020304" pitchFamily="18" charset="0"/>
                          <a:cs typeface="Times New Roman" panose="02020603050405020304" pitchFamily="18" charset="0"/>
                        </a:rPr>
                        <a:t>Adress</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gridSpan="2">
                  <a:txBody>
                    <a:bodyPr/>
                    <a:lstStyle/>
                    <a:p>
                      <a:pPr>
                        <a:lnSpc>
                          <a:spcPct val="107000"/>
                        </a:lnSpc>
                        <a:spcAft>
                          <a:spcPts val="0"/>
                        </a:spcAft>
                      </a:pPr>
                      <a:r>
                        <a:rPr lang="en-US" sz="1200" b="0" dirty="0" err="1" smtClean="0">
                          <a:solidFill>
                            <a:srgbClr val="002060"/>
                          </a:solidFill>
                          <a:effectLst/>
                          <a:latin typeface="Times New Roman" panose="02020603050405020304" pitchFamily="18" charset="0"/>
                          <a:cs typeface="Times New Roman" panose="02020603050405020304" pitchFamily="18" charset="0"/>
                        </a:rPr>
                        <a:t>Zaslonova</a:t>
                      </a:r>
                      <a:r>
                        <a:rPr lang="en-US" sz="1200" b="0" dirty="0" smtClean="0">
                          <a:solidFill>
                            <a:srgbClr val="002060"/>
                          </a:solidFill>
                          <a:effectLst/>
                          <a:latin typeface="Times New Roman" panose="02020603050405020304" pitchFamily="18" charset="0"/>
                          <a:cs typeface="Times New Roman" panose="02020603050405020304" pitchFamily="18" charset="0"/>
                        </a:rPr>
                        <a:t> </a:t>
                      </a:r>
                      <a:r>
                        <a:rPr lang="en-US" sz="1200" b="0" dirty="0" err="1" smtClean="0">
                          <a:solidFill>
                            <a:srgbClr val="002060"/>
                          </a:solidFill>
                          <a:effectLst/>
                          <a:latin typeface="Times New Roman" panose="02020603050405020304" pitchFamily="18" charset="0"/>
                          <a:cs typeface="Times New Roman" panose="02020603050405020304" pitchFamily="18" charset="0"/>
                        </a:rPr>
                        <a:t>st.</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r h="532980">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Possible directions of use</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A) services</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hMerge="1">
                  <a:txBody>
                    <a:bodyPr/>
                    <a:lstStyle/>
                    <a:p>
                      <a:endParaRPr lang="ru-RU"/>
                    </a:p>
                  </a:txBody>
                  <a:tcPr/>
                </a:tc>
              </a:tr>
              <a:tr h="547022">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Ways of granting a site</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Provision of a site on the basis of an investment agreement</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hMerge="1">
                  <a:txBody>
                    <a:bodyPr/>
                    <a:lstStyle/>
                    <a:p>
                      <a:endParaRPr lang="ru-RU"/>
                    </a:p>
                  </a:txBody>
                  <a:tcPr/>
                </a:tc>
              </a:tr>
              <a:tr h="469013">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Cost (cadastral) (per m2)</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 $ 27.52 (for service facilities)</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hMerge="1">
                  <a:txBody>
                    <a:bodyPr/>
                    <a:lstStyle/>
                    <a:p>
                      <a:endParaRPr lang="ru-RU"/>
                    </a:p>
                  </a:txBody>
                  <a:tcPr/>
                </a:tc>
              </a:tr>
              <a:tr h="469013">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Encumbrance of the site / structure</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no</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hMerge="1">
                  <a:txBody>
                    <a:bodyPr/>
                    <a:lstStyle/>
                    <a:p>
                      <a:endParaRPr lang="ru-RU"/>
                    </a:p>
                  </a:txBody>
                  <a:tcPr/>
                </a:tc>
              </a:tr>
              <a:tr h="367720">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2. Transport communication</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endParaRPr lang="ru-RU" sz="1200" b="0" dirty="0">
                        <a:solidFill>
                          <a:srgbClr val="002060"/>
                        </a:solidFill>
                        <a:latin typeface="Times New Roman" panose="02020603050405020304" pitchFamily="18" charset="0"/>
                        <a:cs typeface="Times New Roman" panose="02020603050405020304" pitchFamily="18" charset="0"/>
                      </a:endParaRPr>
                    </a:p>
                  </a:txBody>
                  <a:tcPr/>
                </a:tc>
                <a:tc hMerge="1">
                  <a:txBody>
                    <a:bodyPr/>
                    <a:lstStyle/>
                    <a:p>
                      <a:endParaRPr lang="ru-RU"/>
                    </a:p>
                  </a:txBody>
                  <a:tcPr/>
                </a:tc>
              </a:tr>
              <a:tr h="469070">
                <a:tc>
                  <a:txBody>
                    <a:bodyPr/>
                    <a:lstStyle/>
                    <a:p>
                      <a:pPr>
                        <a:lnSpc>
                          <a:spcPct val="107000"/>
                        </a:lnSpc>
                        <a:spcAft>
                          <a:spcPts val="0"/>
                        </a:spcAft>
                      </a:pPr>
                      <a:r>
                        <a:rPr lang="ru-RU" sz="1200" b="1" dirty="0">
                          <a:solidFill>
                            <a:schemeClr val="bg1"/>
                          </a:solidFill>
                          <a:effectLst/>
                          <a:latin typeface="Times New Roman" panose="02020603050405020304" pitchFamily="18" charset="0"/>
                          <a:cs typeface="Times New Roman" panose="02020603050405020304" pitchFamily="18" charset="0"/>
                        </a:rPr>
                        <a:t> </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Distance from the object</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Name</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367720">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Motorway</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34 </a:t>
                      </a:r>
                      <a:r>
                        <a:rPr lang="en-US" sz="1200" b="0" dirty="0" smtClean="0">
                          <a:solidFill>
                            <a:srgbClr val="002060"/>
                          </a:solidFill>
                          <a:effectLst/>
                          <a:latin typeface="Times New Roman" panose="02020603050405020304" pitchFamily="18" charset="0"/>
                          <a:cs typeface="Times New Roman" panose="02020603050405020304" pitchFamily="18" charset="0"/>
                        </a:rPr>
                        <a:t>km</a:t>
                      </a:r>
                      <a:r>
                        <a:rPr lang="ru-RU" sz="1200" b="0" dirty="0" smtClean="0">
                          <a:solidFill>
                            <a:srgbClr val="002060"/>
                          </a:solidFill>
                          <a:effectLst/>
                          <a:latin typeface="Times New Roman" panose="02020603050405020304" pitchFamily="18" charset="0"/>
                          <a:cs typeface="Times New Roman" panose="02020603050405020304" pitchFamily="18" charset="0"/>
                        </a:rPr>
                        <a:t>.</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M6 Minsk-Grodno-border of the Republic of Poland</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469013">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Roads of national importance</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2 </a:t>
                      </a:r>
                      <a:r>
                        <a:rPr lang="en-US" sz="1200" b="0" dirty="0" smtClean="0">
                          <a:solidFill>
                            <a:srgbClr val="002060"/>
                          </a:solidFill>
                          <a:effectLst/>
                          <a:latin typeface="Times New Roman" panose="02020603050405020304" pitchFamily="18" charset="0"/>
                          <a:cs typeface="Times New Roman" panose="02020603050405020304" pitchFamily="18" charset="0"/>
                        </a:rPr>
                        <a:t>km</a:t>
                      </a:r>
                      <a:r>
                        <a:rPr lang="ru-RU" sz="1200" b="0" dirty="0" smtClean="0">
                          <a:solidFill>
                            <a:srgbClr val="002060"/>
                          </a:solidFill>
                          <a:effectLst/>
                          <a:latin typeface="Times New Roman" panose="02020603050405020304" pitchFamily="18" charset="0"/>
                          <a:cs typeface="Times New Roman" panose="02020603050405020304" pitchFamily="18" charset="0"/>
                        </a:rPr>
                        <a:t>.</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Р41 </a:t>
                      </a:r>
                      <a:r>
                        <a:rPr lang="en-US" sz="1200" b="0" dirty="0" err="1" smtClean="0">
                          <a:solidFill>
                            <a:srgbClr val="002060"/>
                          </a:solidFill>
                          <a:effectLst/>
                          <a:latin typeface="Times New Roman" panose="02020603050405020304" pitchFamily="18" charset="0"/>
                          <a:cs typeface="Times New Roman" panose="02020603050405020304" pitchFamily="18" charset="0"/>
                        </a:rPr>
                        <a:t>Slonim</a:t>
                      </a:r>
                      <a:r>
                        <a:rPr lang="en-US" sz="1200" b="0" dirty="0" smtClean="0">
                          <a:solidFill>
                            <a:srgbClr val="002060"/>
                          </a:solidFill>
                          <a:effectLst/>
                          <a:latin typeface="Times New Roman" panose="02020603050405020304" pitchFamily="18" charset="0"/>
                          <a:cs typeface="Times New Roman" panose="02020603050405020304" pitchFamily="18" charset="0"/>
                        </a:rPr>
                        <a:t>-</a:t>
                      </a:r>
                      <a:r>
                        <a:rPr lang="en-US" sz="1200" b="0" dirty="0" err="1" smtClean="0">
                          <a:solidFill>
                            <a:srgbClr val="002060"/>
                          </a:solidFill>
                          <a:effectLst/>
                          <a:latin typeface="Times New Roman" panose="02020603050405020304" pitchFamily="18" charset="0"/>
                          <a:cs typeface="Times New Roman" panose="02020603050405020304" pitchFamily="18" charset="0"/>
                        </a:rPr>
                        <a:t>Mosty</a:t>
                      </a:r>
                      <a:r>
                        <a:rPr lang="en-US" sz="1200" b="0" dirty="0" smtClean="0">
                          <a:solidFill>
                            <a:srgbClr val="002060"/>
                          </a:solidFill>
                          <a:effectLst/>
                          <a:latin typeface="Times New Roman" panose="02020603050405020304" pitchFamily="18" charset="0"/>
                          <a:cs typeface="Times New Roman" panose="02020603050405020304" pitchFamily="18" charset="0"/>
                        </a:rPr>
                        <a:t>-</a:t>
                      </a:r>
                      <a:r>
                        <a:rPr lang="en-US" sz="1200" b="0" dirty="0" err="1" smtClean="0">
                          <a:solidFill>
                            <a:srgbClr val="002060"/>
                          </a:solidFill>
                          <a:effectLst/>
                          <a:latin typeface="Times New Roman" panose="02020603050405020304" pitchFamily="18" charset="0"/>
                          <a:cs typeface="Times New Roman" panose="02020603050405020304" pitchFamily="18" charset="0"/>
                        </a:rPr>
                        <a:t>Skidel</a:t>
                      </a:r>
                      <a:r>
                        <a:rPr lang="en-US" sz="1200" b="0" dirty="0" smtClean="0">
                          <a:solidFill>
                            <a:srgbClr val="002060"/>
                          </a:solidFill>
                          <a:effectLst/>
                          <a:latin typeface="Times New Roman" panose="02020603050405020304" pitchFamily="18" charset="0"/>
                          <a:cs typeface="Times New Roman" panose="02020603050405020304" pitchFamily="18" charset="0"/>
                        </a:rPr>
                        <a:t>-Border of the Republic of Latvia</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367720">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Airport</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40 </a:t>
                      </a:r>
                      <a:r>
                        <a:rPr lang="en-US" sz="1200" b="0" dirty="0" smtClean="0">
                          <a:solidFill>
                            <a:srgbClr val="002060"/>
                          </a:solidFill>
                          <a:effectLst/>
                          <a:latin typeface="Times New Roman" panose="02020603050405020304" pitchFamily="18" charset="0"/>
                          <a:cs typeface="Times New Roman" panose="02020603050405020304" pitchFamily="18" charset="0"/>
                        </a:rPr>
                        <a:t>km</a:t>
                      </a:r>
                      <a:r>
                        <a:rPr lang="ru-RU" sz="1200" b="0" dirty="0" smtClean="0">
                          <a:solidFill>
                            <a:srgbClr val="002060"/>
                          </a:solidFill>
                          <a:effectLst/>
                          <a:latin typeface="Times New Roman" panose="02020603050405020304" pitchFamily="18" charset="0"/>
                          <a:cs typeface="Times New Roman" panose="02020603050405020304" pitchFamily="18" charset="0"/>
                        </a:rPr>
                        <a:t>.</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Grodno</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720712">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Railway</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ru-RU" sz="1200" b="0" dirty="0">
                          <a:solidFill>
                            <a:srgbClr val="002060"/>
                          </a:solidFill>
                          <a:effectLst/>
                          <a:latin typeface="Times New Roman" panose="02020603050405020304" pitchFamily="18" charset="0"/>
                          <a:cs typeface="Times New Roman" panose="02020603050405020304" pitchFamily="18" charset="0"/>
                        </a:rPr>
                        <a:t>3 </a:t>
                      </a:r>
                      <a:r>
                        <a:rPr lang="en-US" sz="1200" b="0" dirty="0" smtClean="0">
                          <a:solidFill>
                            <a:srgbClr val="002060"/>
                          </a:solidFill>
                          <a:effectLst/>
                          <a:latin typeface="Times New Roman" panose="02020603050405020304" pitchFamily="18" charset="0"/>
                          <a:cs typeface="Times New Roman" panose="02020603050405020304" pitchFamily="18" charset="0"/>
                        </a:rPr>
                        <a:t>km</a:t>
                      </a:r>
                      <a:r>
                        <a:rPr lang="ru-RU" sz="1200" b="0" dirty="0" smtClean="0">
                          <a:solidFill>
                            <a:srgbClr val="002060"/>
                          </a:solidFill>
                          <a:effectLst/>
                          <a:latin typeface="Times New Roman" panose="02020603050405020304" pitchFamily="18" charset="0"/>
                          <a:cs typeface="Times New Roman" panose="02020603050405020304" pitchFamily="18" charset="0"/>
                        </a:rPr>
                        <a:t>.</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Driveways of the station Bridges of Baranovichi Dep. Belarusian Railways</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367720">
                <a:tc>
                  <a:txBody>
                    <a:bodyPr/>
                    <a:lstStyle/>
                    <a:p>
                      <a:pPr>
                        <a:lnSpc>
                          <a:spcPct val="107000"/>
                        </a:lnSpc>
                        <a:spcAft>
                          <a:spcPts val="0"/>
                        </a:spcAft>
                      </a:pPr>
                      <a:r>
                        <a:rPr lang="en-US" sz="1200" dirty="0" smtClean="0">
                          <a:solidFill>
                            <a:schemeClr val="bg1"/>
                          </a:solidFill>
                          <a:effectLst/>
                          <a:latin typeface="Times New Roman" panose="02020603050405020304" pitchFamily="18" charset="0"/>
                          <a:cs typeface="Times New Roman" panose="02020603050405020304" pitchFamily="18" charset="0"/>
                        </a:rPr>
                        <a:t>Availability of access roads</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gridSpan="2">
                  <a:txBody>
                    <a:bodyPr/>
                    <a:lstStyle/>
                    <a:p>
                      <a:pPr>
                        <a:lnSpc>
                          <a:spcPct val="107000"/>
                        </a:lnSpc>
                        <a:spcAft>
                          <a:spcPts val="0"/>
                        </a:spcAft>
                      </a:pPr>
                      <a:r>
                        <a:rPr lang="en-US" sz="1200" b="0" dirty="0" smtClean="0">
                          <a:solidFill>
                            <a:srgbClr val="002060"/>
                          </a:solidFill>
                          <a:effectLst/>
                          <a:latin typeface="Times New Roman" panose="02020603050405020304" pitchFamily="18" charset="0"/>
                          <a:cs typeface="Times New Roman" panose="02020603050405020304" pitchFamily="18" charset="0"/>
                        </a:rPr>
                        <a:t>Automobile from </a:t>
                      </a:r>
                      <a:r>
                        <a:rPr lang="en-US" sz="1200" b="0" dirty="0" err="1" smtClean="0">
                          <a:solidFill>
                            <a:srgbClr val="002060"/>
                          </a:solidFill>
                          <a:effectLst/>
                          <a:latin typeface="Times New Roman" panose="02020603050405020304" pitchFamily="18" charset="0"/>
                          <a:cs typeface="Times New Roman" panose="02020603050405020304" pitchFamily="18" charset="0"/>
                        </a:rPr>
                        <a:t>Zaslonova</a:t>
                      </a:r>
                      <a:r>
                        <a:rPr lang="en-US" sz="1200" b="0" dirty="0" smtClean="0">
                          <a:solidFill>
                            <a:srgbClr val="002060"/>
                          </a:solidFill>
                          <a:effectLst/>
                          <a:latin typeface="Times New Roman" panose="02020603050405020304" pitchFamily="18" charset="0"/>
                          <a:cs typeface="Times New Roman" panose="02020603050405020304" pitchFamily="18" charset="0"/>
                        </a:rPr>
                        <a:t> street</a:t>
                      </a:r>
                      <a:endParaRPr lang="ru-RU"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bl>
          </a:graphicData>
        </a:graphic>
      </p:graphicFrame>
      <p:pic>
        <p:nvPicPr>
          <p:cNvPr id="4" name="Рисунок 3" descr="D:\Новая папка\Мои документы\Инвестиции\2017 инвестиции\Новая папка\IMG_20170420_111155.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7422"/>
            <a:ext cx="2788945" cy="2108189"/>
          </a:xfrm>
          <a:prstGeom prst="rect">
            <a:avLst/>
          </a:prstGeom>
          <a:noFill/>
          <a:ln>
            <a:noFill/>
          </a:ln>
        </p:spPr>
      </p:pic>
      <p:pic>
        <p:nvPicPr>
          <p:cNvPr id="5" name="Рисунок 4"/>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2160237"/>
            <a:ext cx="2788945" cy="2232249"/>
          </a:xfrm>
          <a:prstGeom prst="rect">
            <a:avLst/>
          </a:prstGeom>
          <a:noFill/>
          <a:ln w="9525">
            <a:noFill/>
            <a:miter lim="800000"/>
            <a:headEnd/>
            <a:tailEnd/>
          </a:ln>
        </p:spPr>
      </p:pic>
      <p:pic>
        <p:nvPicPr>
          <p:cNvPr id="6" name="Рисунок 5"/>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4437112"/>
            <a:ext cx="2788945" cy="2376264"/>
          </a:xfrm>
          <a:prstGeom prst="rect">
            <a:avLst/>
          </a:prstGeom>
          <a:noFill/>
          <a:ln w="9525">
            <a:noFill/>
            <a:miter lim="800000"/>
            <a:headEnd/>
            <a:tailEnd/>
          </a:ln>
        </p:spPr>
      </p:pic>
    </p:spTree>
    <p:extLst>
      <p:ext uri="{BB962C8B-B14F-4D97-AF65-F5344CB8AC3E}">
        <p14:creationId xmlns:p14="http://schemas.microsoft.com/office/powerpoint/2010/main" val="14059382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540844146"/>
              </p:ext>
            </p:extLst>
          </p:nvPr>
        </p:nvGraphicFramePr>
        <p:xfrm>
          <a:off x="2795587" y="-1100"/>
          <a:ext cx="6348413" cy="6859102"/>
        </p:xfrm>
        <a:graphic>
          <a:graphicData uri="http://schemas.openxmlformats.org/drawingml/2006/table">
            <a:tbl>
              <a:tblPr firstRow="1" firstCol="1" bandRow="1">
                <a:tableStyleId>{5C22544A-7EE6-4342-B048-85BDC9FD1C3A}</a:tableStyleId>
              </a:tblPr>
              <a:tblGrid>
                <a:gridCol w="2318241"/>
                <a:gridCol w="1497940"/>
                <a:gridCol w="2532232"/>
              </a:tblGrid>
              <a:tr h="386943">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Общая площадь (м</a:t>
                      </a:r>
                      <a:r>
                        <a:rPr lang="ru-RU" sz="1200" baseline="30000" dirty="0">
                          <a:effectLst/>
                          <a:latin typeface="Times New Roman" panose="02020603050405020304" pitchFamily="18" charset="0"/>
                          <a:cs typeface="Times New Roman" panose="02020603050405020304" pitchFamily="18" charset="0"/>
                        </a:rPr>
                        <a:t>2</a:t>
                      </a:r>
                      <a:r>
                        <a:rPr lang="ru-RU"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1600</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r h="315088">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Область</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Гродненская</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r h="292458">
                <a:tc>
                  <a:txBody>
                    <a:bodyPr/>
                    <a:lstStyle/>
                    <a:p>
                      <a:pPr marL="342900" indent="-342900">
                        <a:lnSpc>
                          <a:spcPct val="107000"/>
                        </a:lnSpc>
                        <a:spcAft>
                          <a:spcPts val="0"/>
                        </a:spcAft>
                        <a:buFont typeface="+mj-lt"/>
                        <a:buAutoNum type="arabicPeriod"/>
                      </a:pPr>
                      <a:r>
                        <a:rPr lang="ru-RU" sz="1200" dirty="0">
                          <a:effectLst/>
                          <a:latin typeface="Times New Roman" panose="02020603050405020304" pitchFamily="18" charset="0"/>
                          <a:cs typeface="Times New Roman" panose="02020603050405020304" pitchFamily="18" charset="0"/>
                        </a:rPr>
                        <a:t>Район</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Мостовский</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r h="342692">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Город</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Мосты Правые</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r h="320062">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Адрес</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ул. Ленина</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r h="468750">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Возможные направления использования</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а) услуги</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r h="468750">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Способы предоставления участка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предоставление участка на основании заключения инвестиционного договора</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r h="468750">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Стоимость (кадастровая)  (за м</a:t>
                      </a:r>
                      <a:r>
                        <a:rPr lang="ru-RU" sz="1200" baseline="30000" dirty="0">
                          <a:effectLst/>
                          <a:latin typeface="Times New Roman" panose="02020603050405020304" pitchFamily="18" charset="0"/>
                          <a:cs typeface="Times New Roman" panose="02020603050405020304" pitchFamily="18" charset="0"/>
                        </a:rPr>
                        <a:t>2</a:t>
                      </a:r>
                      <a:r>
                        <a:rPr lang="ru-RU"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27,52 долл. США (для объектов сферы услуг)</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r h="468750">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Обременение участка/ строения</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нет</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r h="386943">
                <a:tc gridSpan="3">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2. Транспортное сообщение</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c hMerge="1">
                  <a:txBody>
                    <a:bodyPr/>
                    <a:lstStyle/>
                    <a:p>
                      <a:endParaRPr lang="ru-RU"/>
                    </a:p>
                  </a:txBody>
                  <a:tcPr/>
                </a:tc>
              </a:tr>
              <a:tr h="468750">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a:txBody>
                    <a:bodyPr/>
                    <a:lstStyle/>
                    <a:p>
                      <a:pPr>
                        <a:lnSpc>
                          <a:spcPct val="107000"/>
                        </a:lnSpc>
                        <a:spcAft>
                          <a:spcPts val="0"/>
                        </a:spcAft>
                      </a:pPr>
                      <a:r>
                        <a:rPr lang="ru-RU" sz="1200">
                          <a:solidFill>
                            <a:srgbClr val="002060"/>
                          </a:solidFill>
                          <a:effectLst/>
                          <a:latin typeface="Times New Roman" panose="02020603050405020304" pitchFamily="18" charset="0"/>
                          <a:cs typeface="Times New Roman" panose="02020603050405020304" pitchFamily="18" charset="0"/>
                        </a:rPr>
                        <a:t>Расстояние от объекта</a:t>
                      </a:r>
                      <a:endParaRPr lang="ru-RU" sz="12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Наименование</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r>
              <a:tr h="386943">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Автомагистраль</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a:txBody>
                    <a:bodyPr/>
                    <a:lstStyle/>
                    <a:p>
                      <a:pPr>
                        <a:lnSpc>
                          <a:spcPct val="107000"/>
                        </a:lnSpc>
                        <a:spcAft>
                          <a:spcPts val="0"/>
                        </a:spcAft>
                      </a:pPr>
                      <a:r>
                        <a:rPr lang="ru-RU" sz="1200">
                          <a:solidFill>
                            <a:srgbClr val="002060"/>
                          </a:solidFill>
                          <a:effectLst/>
                          <a:latin typeface="Times New Roman" panose="02020603050405020304" pitchFamily="18" charset="0"/>
                          <a:cs typeface="Times New Roman" panose="02020603050405020304" pitchFamily="18" charset="0"/>
                        </a:rPr>
                        <a:t>25,5 км.</a:t>
                      </a:r>
                      <a:endParaRPr lang="ru-RU" sz="12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М6 Минск-Гродно-граница РП</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r>
              <a:tr h="604340">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Дороги республиканского значения</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a:txBody>
                    <a:bodyPr/>
                    <a:lstStyle/>
                    <a:p>
                      <a:pPr>
                        <a:lnSpc>
                          <a:spcPct val="107000"/>
                        </a:lnSpc>
                        <a:spcAft>
                          <a:spcPts val="0"/>
                        </a:spcAft>
                      </a:pPr>
                      <a:r>
                        <a:rPr lang="ru-RU" sz="1200">
                          <a:solidFill>
                            <a:srgbClr val="002060"/>
                          </a:solidFill>
                          <a:effectLst/>
                          <a:latin typeface="Times New Roman" panose="02020603050405020304" pitchFamily="18" charset="0"/>
                          <a:cs typeface="Times New Roman" panose="02020603050405020304" pitchFamily="18" charset="0"/>
                        </a:rPr>
                        <a:t>примыкает к    </a:t>
                      </a:r>
                    </a:p>
                    <a:p>
                      <a:pPr>
                        <a:lnSpc>
                          <a:spcPct val="107000"/>
                        </a:lnSpc>
                        <a:spcAft>
                          <a:spcPts val="0"/>
                        </a:spcAft>
                      </a:pPr>
                      <a:r>
                        <a:rPr lang="ru-RU" sz="1200">
                          <a:solidFill>
                            <a:srgbClr val="002060"/>
                          </a:solidFill>
                          <a:effectLst/>
                          <a:latin typeface="Times New Roman" panose="02020603050405020304" pitchFamily="18" charset="0"/>
                          <a:cs typeface="Times New Roman" panose="02020603050405020304" pitchFamily="18" charset="0"/>
                        </a:rPr>
                        <a:t>дороге</a:t>
                      </a:r>
                      <a:endParaRPr lang="ru-RU" sz="12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Р41 Слоним-Мосты-Скидель-граница ЛР</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r>
              <a:tr h="386943">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Аэропорт</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a:txBody>
                    <a:bodyPr/>
                    <a:lstStyle/>
                    <a:p>
                      <a:pPr>
                        <a:lnSpc>
                          <a:spcPct val="107000"/>
                        </a:lnSpc>
                        <a:spcAft>
                          <a:spcPts val="0"/>
                        </a:spcAft>
                      </a:pPr>
                      <a:r>
                        <a:rPr lang="ru-RU" sz="1200">
                          <a:solidFill>
                            <a:srgbClr val="002060"/>
                          </a:solidFill>
                          <a:effectLst/>
                          <a:latin typeface="Times New Roman" panose="02020603050405020304" pitchFamily="18" charset="0"/>
                          <a:cs typeface="Times New Roman" panose="02020603050405020304" pitchFamily="18" charset="0"/>
                        </a:rPr>
                        <a:t>43 км.</a:t>
                      </a:r>
                      <a:endParaRPr lang="ru-RU" sz="12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Гродно</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r>
              <a:tr h="705997">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Железная дорога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a:txBody>
                    <a:bodyPr/>
                    <a:lstStyle/>
                    <a:p>
                      <a:pPr>
                        <a:lnSpc>
                          <a:spcPct val="107000"/>
                        </a:lnSpc>
                        <a:spcAft>
                          <a:spcPts val="0"/>
                        </a:spcAft>
                      </a:pPr>
                      <a:r>
                        <a:rPr lang="ru-RU" sz="1200">
                          <a:solidFill>
                            <a:srgbClr val="002060"/>
                          </a:solidFill>
                          <a:effectLst/>
                          <a:latin typeface="Times New Roman" panose="02020603050405020304" pitchFamily="18" charset="0"/>
                          <a:cs typeface="Times New Roman" panose="02020603050405020304" pitchFamily="18" charset="0"/>
                        </a:rPr>
                        <a:t>6,5 км.</a:t>
                      </a:r>
                      <a:endParaRPr lang="ru-RU" sz="12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подъездные пути станции Мосты </a:t>
                      </a:r>
                      <a:r>
                        <a:rPr lang="ru-RU" sz="1200" dirty="0" err="1">
                          <a:solidFill>
                            <a:srgbClr val="002060"/>
                          </a:solidFill>
                          <a:effectLst/>
                          <a:latin typeface="Times New Roman" panose="02020603050405020304" pitchFamily="18" charset="0"/>
                          <a:cs typeface="Times New Roman" panose="02020603050405020304" pitchFamily="18" charset="0"/>
                        </a:rPr>
                        <a:t>Барановичского</a:t>
                      </a:r>
                      <a:r>
                        <a:rPr lang="ru-RU" sz="1200" dirty="0">
                          <a:solidFill>
                            <a:srgbClr val="002060"/>
                          </a:solidFill>
                          <a:effectLst/>
                          <a:latin typeface="Times New Roman" panose="02020603050405020304" pitchFamily="18" charset="0"/>
                          <a:cs typeface="Times New Roman" panose="02020603050405020304" pitchFamily="18" charset="0"/>
                        </a:rPr>
                        <a:t> отд. </a:t>
                      </a:r>
                      <a:r>
                        <a:rPr lang="ru-RU" sz="1200" dirty="0" err="1">
                          <a:solidFill>
                            <a:srgbClr val="002060"/>
                          </a:solidFill>
                          <a:effectLst/>
                          <a:latin typeface="Times New Roman" panose="02020603050405020304" pitchFamily="18" charset="0"/>
                          <a:cs typeface="Times New Roman" panose="02020603050405020304" pitchFamily="18" charset="0"/>
                        </a:rPr>
                        <a:t>БелЖД</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r>
              <a:tr h="386943">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Наличие подъездных путей</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gridSpan="2">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автомобильные с ул. Ленина</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bl>
          </a:graphicData>
        </a:graphic>
      </p:graphicFrame>
      <p:pic>
        <p:nvPicPr>
          <p:cNvPr id="4" name="Рисунок 3" descr="D:\Новая папка\Мои документы\Инвестиции\2017 инвестиции\Новая папка\IMG_20170606_120146.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2796965" cy="2066887"/>
          </a:xfrm>
          <a:prstGeom prst="rect">
            <a:avLst/>
          </a:prstGeom>
          <a:noFill/>
          <a:ln>
            <a:noFill/>
          </a:ln>
        </p:spPr>
      </p:pic>
      <p:pic>
        <p:nvPicPr>
          <p:cNvPr id="5" name="Рисунок 4"/>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2099872"/>
            <a:ext cx="2795586" cy="2304256"/>
          </a:xfrm>
          <a:prstGeom prst="rect">
            <a:avLst/>
          </a:prstGeom>
          <a:noFill/>
          <a:ln w="9525">
            <a:noFill/>
            <a:miter lim="800000"/>
            <a:headEnd/>
            <a:tailEnd/>
          </a:ln>
        </p:spPr>
      </p:pic>
      <p:pic>
        <p:nvPicPr>
          <p:cNvPr id="6" name="Рисунок 5"/>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4437112"/>
            <a:ext cx="2795586" cy="2420888"/>
          </a:xfrm>
          <a:prstGeom prst="rect">
            <a:avLst/>
          </a:prstGeom>
          <a:noFill/>
          <a:ln w="9525">
            <a:noFill/>
            <a:miter lim="800000"/>
            <a:headEnd/>
            <a:tailEnd/>
          </a:ln>
        </p:spPr>
      </p:pic>
    </p:spTree>
    <p:extLst>
      <p:ext uri="{BB962C8B-B14F-4D97-AF65-F5344CB8AC3E}">
        <p14:creationId xmlns:p14="http://schemas.microsoft.com/office/powerpoint/2010/main" val="6872408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912132259"/>
              </p:ext>
            </p:extLst>
          </p:nvPr>
        </p:nvGraphicFramePr>
        <p:xfrm>
          <a:off x="2795587" y="-1100"/>
          <a:ext cx="6348413" cy="6866999"/>
        </p:xfrm>
        <a:graphic>
          <a:graphicData uri="http://schemas.openxmlformats.org/drawingml/2006/table">
            <a:tbl>
              <a:tblPr firstRow="1" firstCol="1" bandRow="1">
                <a:tableStyleId>{5C22544A-7EE6-4342-B048-85BDC9FD1C3A}</a:tableStyleId>
              </a:tblPr>
              <a:tblGrid>
                <a:gridCol w="2352477"/>
                <a:gridCol w="1463704"/>
                <a:gridCol w="2532232"/>
              </a:tblGrid>
              <a:tr h="386943">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Total area (m2)</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gridSpan="2">
                  <a:txBody>
                    <a:bodyPr/>
                    <a:lstStyle/>
                    <a:p>
                      <a:pPr>
                        <a:lnSpc>
                          <a:spcPct val="107000"/>
                        </a:lnSpc>
                        <a:spcAft>
                          <a:spcPts val="0"/>
                        </a:spcAft>
                      </a:pPr>
                      <a:r>
                        <a:rPr lang="ru-RU" sz="1200" b="1" dirty="0">
                          <a:solidFill>
                            <a:srgbClr val="002060"/>
                          </a:solidFill>
                          <a:effectLst/>
                          <a:latin typeface="Times New Roman" panose="02020603050405020304" pitchFamily="18" charset="0"/>
                          <a:cs typeface="Times New Roman" panose="02020603050405020304" pitchFamily="18" charset="0"/>
                        </a:rPr>
                        <a:t>1600</a:t>
                      </a:r>
                      <a:endParaRPr lang="ru-RU"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r h="315088">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Region</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Grodno</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r>
              <a:tr h="292458">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District</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dirty="0" err="1" smtClean="0">
                          <a:solidFill>
                            <a:srgbClr val="002060"/>
                          </a:solidFill>
                          <a:effectLst/>
                          <a:latin typeface="Times New Roman" panose="02020603050405020304" pitchFamily="18" charset="0"/>
                          <a:cs typeface="Times New Roman" panose="02020603050405020304" pitchFamily="18" charset="0"/>
                        </a:rPr>
                        <a:t>Mosty</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r>
              <a:tr h="342692">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Town</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dirty="0" err="1" smtClean="0">
                          <a:solidFill>
                            <a:srgbClr val="002060"/>
                          </a:solidFill>
                          <a:effectLst/>
                          <a:latin typeface="Times New Roman" panose="02020603050405020304" pitchFamily="18" charset="0"/>
                          <a:cs typeface="Times New Roman" panose="02020603050405020304" pitchFamily="18" charset="0"/>
                        </a:rPr>
                        <a:t>Mosty</a:t>
                      </a:r>
                      <a:r>
                        <a:rPr lang="en-US" sz="1200" dirty="0" smtClean="0">
                          <a:solidFill>
                            <a:srgbClr val="002060"/>
                          </a:solidFill>
                          <a:effectLst/>
                          <a:latin typeface="Times New Roman" panose="02020603050405020304" pitchFamily="18" charset="0"/>
                          <a:cs typeface="Times New Roman" panose="02020603050405020304" pitchFamily="18" charset="0"/>
                        </a:rPr>
                        <a:t> </a:t>
                      </a:r>
                      <a:r>
                        <a:rPr lang="en-US" sz="1200" dirty="0" err="1" smtClean="0">
                          <a:solidFill>
                            <a:srgbClr val="002060"/>
                          </a:solidFill>
                          <a:effectLst/>
                          <a:latin typeface="Times New Roman" panose="02020603050405020304" pitchFamily="18" charset="0"/>
                          <a:cs typeface="Times New Roman" panose="02020603050405020304" pitchFamily="18" charset="0"/>
                        </a:rPr>
                        <a:t>Pravie</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hMerge="1">
                  <a:txBody>
                    <a:bodyPr/>
                    <a:lstStyle/>
                    <a:p>
                      <a:endParaRPr lang="ru-RU"/>
                    </a:p>
                  </a:txBody>
                  <a:tcPr/>
                </a:tc>
              </a:tr>
              <a:tr h="320062">
                <a:tc>
                  <a:txBody>
                    <a:bodyPr/>
                    <a:lstStyle/>
                    <a:p>
                      <a:pPr>
                        <a:lnSpc>
                          <a:spcPct val="107000"/>
                        </a:lnSpc>
                        <a:spcAft>
                          <a:spcPts val="0"/>
                        </a:spcAft>
                      </a:pPr>
                      <a:r>
                        <a:rPr lang="en-US" sz="1200" dirty="0" err="1" smtClean="0">
                          <a:solidFill>
                            <a:schemeClr val="bg1"/>
                          </a:solidFill>
                          <a:effectLst/>
                          <a:latin typeface="Times New Roman" panose="02020603050405020304" pitchFamily="18" charset="0"/>
                          <a:cs typeface="Times New Roman" panose="02020603050405020304" pitchFamily="18" charset="0"/>
                        </a:rPr>
                        <a:t>Adress</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gridSpan="2">
                  <a:txBody>
                    <a:bodyPr/>
                    <a:lstStyle/>
                    <a:p>
                      <a:pPr>
                        <a:lnSpc>
                          <a:spcPct val="107000"/>
                        </a:lnSpc>
                        <a:spcAft>
                          <a:spcPts val="0"/>
                        </a:spcAft>
                      </a:pPr>
                      <a:r>
                        <a:rPr lang="en-US" sz="1200" dirty="0" err="1" smtClean="0">
                          <a:solidFill>
                            <a:srgbClr val="002060"/>
                          </a:solidFill>
                          <a:effectLst/>
                          <a:latin typeface="Times New Roman" panose="02020603050405020304" pitchFamily="18" charset="0"/>
                          <a:cs typeface="Times New Roman" panose="02020603050405020304" pitchFamily="18" charset="0"/>
                        </a:rPr>
                        <a:t>Lenina</a:t>
                      </a:r>
                      <a:r>
                        <a:rPr lang="en-US" sz="1200" dirty="0" smtClean="0">
                          <a:solidFill>
                            <a:srgbClr val="002060"/>
                          </a:solidFill>
                          <a:effectLst/>
                          <a:latin typeface="Times New Roman" panose="02020603050405020304" pitchFamily="18" charset="0"/>
                          <a:cs typeface="Times New Roman" panose="02020603050405020304" pitchFamily="18" charset="0"/>
                        </a:rPr>
                        <a:t> </a:t>
                      </a:r>
                      <a:r>
                        <a:rPr lang="en-US" sz="1200" dirty="0" err="1" smtClean="0">
                          <a:solidFill>
                            <a:srgbClr val="002060"/>
                          </a:solidFill>
                          <a:effectLst/>
                          <a:latin typeface="Times New Roman" panose="02020603050405020304" pitchFamily="18" charset="0"/>
                          <a:cs typeface="Times New Roman" panose="02020603050405020304" pitchFamily="18" charset="0"/>
                        </a:rPr>
                        <a:t>st.</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r h="468750">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Possible directions of use</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b="1" dirty="0" smtClean="0">
                          <a:solidFill>
                            <a:srgbClr val="002060"/>
                          </a:solidFill>
                          <a:effectLst/>
                          <a:latin typeface="Times New Roman" panose="02020603050405020304" pitchFamily="18" charset="0"/>
                          <a:cs typeface="Times New Roman" panose="02020603050405020304" pitchFamily="18" charset="0"/>
                        </a:rPr>
                        <a:t>A) services</a:t>
                      </a:r>
                      <a:endParaRPr lang="ru-RU"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hMerge="1">
                  <a:txBody>
                    <a:bodyPr/>
                    <a:lstStyle/>
                    <a:p>
                      <a:endParaRPr lang="ru-RU"/>
                    </a:p>
                  </a:txBody>
                  <a:tcPr/>
                </a:tc>
              </a:tr>
              <a:tr h="468750">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Ways of granting a site</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b="1" dirty="0" smtClean="0">
                          <a:solidFill>
                            <a:srgbClr val="002060"/>
                          </a:solidFill>
                          <a:effectLst/>
                          <a:latin typeface="Times New Roman" panose="02020603050405020304" pitchFamily="18" charset="0"/>
                          <a:cs typeface="Times New Roman" panose="02020603050405020304" pitchFamily="18" charset="0"/>
                        </a:rPr>
                        <a:t>Provision of a site on the basis of an investment agreement</a:t>
                      </a:r>
                      <a:endParaRPr lang="ru-RU"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hMerge="1">
                  <a:txBody>
                    <a:bodyPr/>
                    <a:lstStyle/>
                    <a:p>
                      <a:endParaRPr lang="ru-RU"/>
                    </a:p>
                  </a:txBody>
                  <a:tcPr/>
                </a:tc>
              </a:tr>
              <a:tr h="468750">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Cost (cadastral) (per m2)</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b="1" dirty="0" smtClean="0">
                          <a:solidFill>
                            <a:srgbClr val="002060"/>
                          </a:solidFill>
                          <a:effectLst/>
                          <a:latin typeface="Times New Roman" panose="02020603050405020304" pitchFamily="18" charset="0"/>
                          <a:cs typeface="Times New Roman" panose="02020603050405020304" pitchFamily="18" charset="0"/>
                        </a:rPr>
                        <a:t>$ 27.52 (for service facilities)</a:t>
                      </a:r>
                      <a:endParaRPr lang="ru-RU"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hMerge="1">
                  <a:txBody>
                    <a:bodyPr/>
                    <a:lstStyle/>
                    <a:p>
                      <a:endParaRPr lang="ru-RU"/>
                    </a:p>
                  </a:txBody>
                  <a:tcPr/>
                </a:tc>
              </a:tr>
              <a:tr h="468750">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Encumbrance of the site / structure</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pPr>
                        <a:lnSpc>
                          <a:spcPct val="107000"/>
                        </a:lnSpc>
                        <a:spcAft>
                          <a:spcPts val="0"/>
                        </a:spcAft>
                      </a:pPr>
                      <a:r>
                        <a:rPr lang="en-US" sz="1200" b="1" dirty="0" smtClean="0">
                          <a:solidFill>
                            <a:srgbClr val="002060"/>
                          </a:solidFill>
                          <a:effectLst/>
                          <a:latin typeface="Times New Roman" panose="02020603050405020304" pitchFamily="18" charset="0"/>
                          <a:cs typeface="Times New Roman" panose="02020603050405020304" pitchFamily="18" charset="0"/>
                        </a:rPr>
                        <a:t>no</a:t>
                      </a:r>
                      <a:endParaRPr lang="ru-RU"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234" marR="25234" marT="6641" marB="0" anchor="ctr"/>
                </a:tc>
                <a:tc hMerge="1">
                  <a:txBody>
                    <a:bodyPr/>
                    <a:lstStyle/>
                    <a:p>
                      <a:endParaRPr lang="ru-RU"/>
                    </a:p>
                  </a:txBody>
                  <a:tcPr/>
                </a:tc>
              </a:tr>
              <a:tr h="386943">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2. Transport communication</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gridSpan="2">
                  <a:txBody>
                    <a:bodyPr/>
                    <a:lstStyle/>
                    <a:p>
                      <a:endParaRPr lang="ru-RU" sz="1200" dirty="0">
                        <a:solidFill>
                          <a:srgbClr val="002060"/>
                        </a:solidFill>
                        <a:latin typeface="Times New Roman" panose="02020603050405020304" pitchFamily="18" charset="0"/>
                        <a:cs typeface="Times New Roman" panose="02020603050405020304" pitchFamily="18" charset="0"/>
                      </a:endParaRPr>
                    </a:p>
                  </a:txBody>
                  <a:tcPr/>
                </a:tc>
                <a:tc hMerge="1">
                  <a:txBody>
                    <a:bodyPr/>
                    <a:lstStyle/>
                    <a:p>
                      <a:endParaRPr lang="ru-RU"/>
                    </a:p>
                  </a:txBody>
                  <a:tcPr/>
                </a:tc>
              </a:tr>
              <a:tr h="468750">
                <a:tc>
                  <a:txBody>
                    <a:bodyPr/>
                    <a:lstStyle/>
                    <a:p>
                      <a:pPr>
                        <a:lnSpc>
                          <a:spcPct val="107000"/>
                        </a:lnSpc>
                        <a:spcAft>
                          <a:spcPts val="0"/>
                        </a:spcAft>
                      </a:pPr>
                      <a:r>
                        <a:rPr lang="ru-RU" sz="1200" b="1" dirty="0">
                          <a:solidFill>
                            <a:schemeClr val="bg1"/>
                          </a:solidFill>
                          <a:effectLst/>
                          <a:latin typeface="Times New Roman" panose="02020603050405020304" pitchFamily="18" charset="0"/>
                          <a:cs typeface="Times New Roman" panose="02020603050405020304" pitchFamily="18" charset="0"/>
                        </a:rPr>
                        <a:t> </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Distance from the object</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Name</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386943">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Motorway</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34 </a:t>
                      </a:r>
                      <a:r>
                        <a:rPr lang="en-US" sz="1200" dirty="0" smtClean="0">
                          <a:solidFill>
                            <a:srgbClr val="002060"/>
                          </a:solidFill>
                          <a:effectLst/>
                          <a:latin typeface="Times New Roman" panose="02020603050405020304" pitchFamily="18" charset="0"/>
                          <a:cs typeface="Times New Roman" panose="02020603050405020304" pitchFamily="18" charset="0"/>
                        </a:rPr>
                        <a:t>km</a:t>
                      </a:r>
                      <a:r>
                        <a:rPr lang="ru-RU" sz="1200" dirty="0" smtClean="0">
                          <a:solidFill>
                            <a:srgbClr val="002060"/>
                          </a:solidFill>
                          <a:effectLst/>
                          <a:latin typeface="Times New Roman" panose="02020603050405020304" pitchFamily="18" charset="0"/>
                          <a:cs typeface="Times New Roman" panose="02020603050405020304" pitchFamily="18" charset="0"/>
                        </a:rPr>
                        <a:t>.</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M6 Minsk-Grodno-border of the Republic of Poland</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604340">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Roads of national importance</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2 </a:t>
                      </a:r>
                      <a:r>
                        <a:rPr lang="en-US" sz="1200" dirty="0" smtClean="0">
                          <a:solidFill>
                            <a:srgbClr val="002060"/>
                          </a:solidFill>
                          <a:effectLst/>
                          <a:latin typeface="Times New Roman" panose="02020603050405020304" pitchFamily="18" charset="0"/>
                          <a:cs typeface="Times New Roman" panose="02020603050405020304" pitchFamily="18" charset="0"/>
                        </a:rPr>
                        <a:t>km</a:t>
                      </a:r>
                      <a:r>
                        <a:rPr lang="ru-RU" sz="1200" dirty="0" smtClean="0">
                          <a:solidFill>
                            <a:srgbClr val="002060"/>
                          </a:solidFill>
                          <a:effectLst/>
                          <a:latin typeface="Times New Roman" panose="02020603050405020304" pitchFamily="18" charset="0"/>
                          <a:cs typeface="Times New Roman" panose="02020603050405020304" pitchFamily="18" charset="0"/>
                        </a:rPr>
                        <a:t>.</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Р41 </a:t>
                      </a:r>
                      <a:r>
                        <a:rPr lang="en-US" sz="1200" dirty="0" err="1" smtClean="0">
                          <a:solidFill>
                            <a:srgbClr val="002060"/>
                          </a:solidFill>
                          <a:effectLst/>
                          <a:latin typeface="Times New Roman" panose="02020603050405020304" pitchFamily="18" charset="0"/>
                          <a:cs typeface="Times New Roman" panose="02020603050405020304" pitchFamily="18" charset="0"/>
                        </a:rPr>
                        <a:t>Slonim</a:t>
                      </a:r>
                      <a:r>
                        <a:rPr lang="en-US" sz="1200" dirty="0" smtClean="0">
                          <a:solidFill>
                            <a:srgbClr val="002060"/>
                          </a:solidFill>
                          <a:effectLst/>
                          <a:latin typeface="Times New Roman" panose="02020603050405020304" pitchFamily="18" charset="0"/>
                          <a:cs typeface="Times New Roman" panose="02020603050405020304" pitchFamily="18" charset="0"/>
                        </a:rPr>
                        <a:t>-</a:t>
                      </a:r>
                      <a:r>
                        <a:rPr lang="en-US" sz="1200" dirty="0" err="1" smtClean="0">
                          <a:solidFill>
                            <a:srgbClr val="002060"/>
                          </a:solidFill>
                          <a:effectLst/>
                          <a:latin typeface="Times New Roman" panose="02020603050405020304" pitchFamily="18" charset="0"/>
                          <a:cs typeface="Times New Roman" panose="02020603050405020304" pitchFamily="18" charset="0"/>
                        </a:rPr>
                        <a:t>Mosty</a:t>
                      </a:r>
                      <a:r>
                        <a:rPr lang="en-US" sz="1200" dirty="0" smtClean="0">
                          <a:solidFill>
                            <a:srgbClr val="002060"/>
                          </a:solidFill>
                          <a:effectLst/>
                          <a:latin typeface="Times New Roman" panose="02020603050405020304" pitchFamily="18" charset="0"/>
                          <a:cs typeface="Times New Roman" panose="02020603050405020304" pitchFamily="18" charset="0"/>
                        </a:rPr>
                        <a:t>-</a:t>
                      </a:r>
                      <a:r>
                        <a:rPr lang="en-US" sz="1200" dirty="0" err="1" smtClean="0">
                          <a:solidFill>
                            <a:srgbClr val="002060"/>
                          </a:solidFill>
                          <a:effectLst/>
                          <a:latin typeface="Times New Roman" panose="02020603050405020304" pitchFamily="18" charset="0"/>
                          <a:cs typeface="Times New Roman" panose="02020603050405020304" pitchFamily="18" charset="0"/>
                        </a:rPr>
                        <a:t>Skidel</a:t>
                      </a:r>
                      <a:r>
                        <a:rPr lang="en-US" sz="1200" dirty="0" smtClean="0">
                          <a:solidFill>
                            <a:srgbClr val="002060"/>
                          </a:solidFill>
                          <a:effectLst/>
                          <a:latin typeface="Times New Roman" panose="02020603050405020304" pitchFamily="18" charset="0"/>
                          <a:cs typeface="Times New Roman" panose="02020603050405020304" pitchFamily="18" charset="0"/>
                        </a:rPr>
                        <a:t>-Border of the Republic of Latvia</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386943">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Airport</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40 </a:t>
                      </a:r>
                      <a:r>
                        <a:rPr lang="en-US" sz="1200" dirty="0" smtClean="0">
                          <a:solidFill>
                            <a:srgbClr val="002060"/>
                          </a:solidFill>
                          <a:effectLst/>
                          <a:latin typeface="Times New Roman" panose="02020603050405020304" pitchFamily="18" charset="0"/>
                          <a:cs typeface="Times New Roman" panose="02020603050405020304" pitchFamily="18" charset="0"/>
                        </a:rPr>
                        <a:t>km</a:t>
                      </a:r>
                      <a:r>
                        <a:rPr lang="ru-RU" sz="1200" dirty="0" smtClean="0">
                          <a:solidFill>
                            <a:srgbClr val="002060"/>
                          </a:solidFill>
                          <a:effectLst/>
                          <a:latin typeface="Times New Roman" panose="02020603050405020304" pitchFamily="18" charset="0"/>
                          <a:cs typeface="Times New Roman" panose="02020603050405020304" pitchFamily="18" charset="0"/>
                        </a:rPr>
                        <a:t>.</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Grodno</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705997">
                <a:tc>
                  <a:txBody>
                    <a:bodyPr/>
                    <a:lstStyle/>
                    <a:p>
                      <a:pPr>
                        <a:lnSpc>
                          <a:spcPct val="107000"/>
                        </a:lnSpc>
                        <a:spcAft>
                          <a:spcPts val="0"/>
                        </a:spcAft>
                      </a:pPr>
                      <a:r>
                        <a:rPr lang="en-US" sz="1200" b="1" dirty="0" smtClean="0">
                          <a:solidFill>
                            <a:schemeClr val="bg1"/>
                          </a:solidFill>
                          <a:effectLst/>
                          <a:latin typeface="Times New Roman" panose="02020603050405020304" pitchFamily="18" charset="0"/>
                          <a:cs typeface="Times New Roman" panose="02020603050405020304" pitchFamily="18" charset="0"/>
                        </a:rPr>
                        <a:t>Railway</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ru-RU" sz="1200" dirty="0">
                          <a:solidFill>
                            <a:srgbClr val="002060"/>
                          </a:solidFill>
                          <a:effectLst/>
                          <a:latin typeface="Times New Roman" panose="02020603050405020304" pitchFamily="18" charset="0"/>
                          <a:cs typeface="Times New Roman" panose="02020603050405020304" pitchFamily="18" charset="0"/>
                        </a:rPr>
                        <a:t>3 </a:t>
                      </a:r>
                      <a:r>
                        <a:rPr lang="en-US" sz="1200" dirty="0" smtClean="0">
                          <a:solidFill>
                            <a:srgbClr val="002060"/>
                          </a:solidFill>
                          <a:effectLst/>
                          <a:latin typeface="Times New Roman" panose="02020603050405020304" pitchFamily="18" charset="0"/>
                          <a:cs typeface="Times New Roman" panose="02020603050405020304" pitchFamily="18" charset="0"/>
                        </a:rPr>
                        <a:t>km</a:t>
                      </a:r>
                      <a:r>
                        <a:rPr lang="ru-RU" sz="1200" dirty="0" smtClean="0">
                          <a:solidFill>
                            <a:srgbClr val="002060"/>
                          </a:solidFill>
                          <a:effectLst/>
                          <a:latin typeface="Times New Roman" panose="02020603050405020304" pitchFamily="18" charset="0"/>
                          <a:cs typeface="Times New Roman" panose="02020603050405020304" pitchFamily="18" charset="0"/>
                        </a:rPr>
                        <a:t>.</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c>
                  <a:txBody>
                    <a:bodyPr/>
                    <a:lstStyle/>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Driveways of the station Bridges of Baranovichi Dep. Belarusian Railways</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561" marR="12561" marT="3426" marB="0" anchor="ctr"/>
                </a:tc>
              </a:tr>
              <a:tr h="386943">
                <a:tc>
                  <a:txBody>
                    <a:bodyPr/>
                    <a:lstStyle/>
                    <a:p>
                      <a:pPr>
                        <a:lnSpc>
                          <a:spcPct val="107000"/>
                        </a:lnSpc>
                        <a:spcAft>
                          <a:spcPts val="0"/>
                        </a:spcAft>
                      </a:pPr>
                      <a:r>
                        <a:rPr lang="en-US" sz="1200" dirty="0" smtClean="0">
                          <a:solidFill>
                            <a:schemeClr val="bg1"/>
                          </a:solidFill>
                          <a:effectLst/>
                          <a:latin typeface="Times New Roman" panose="02020603050405020304" pitchFamily="18" charset="0"/>
                          <a:cs typeface="Times New Roman" panose="02020603050405020304" pitchFamily="18" charset="0"/>
                        </a:rPr>
                        <a:t>Availability of access roads</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10" marR="15710" marT="4134" marB="0" anchor="ctr"/>
                </a:tc>
                <a:tc gridSpan="2">
                  <a:txBody>
                    <a:bodyPr/>
                    <a:lstStyle/>
                    <a:p>
                      <a:pPr>
                        <a:lnSpc>
                          <a:spcPct val="107000"/>
                        </a:lnSpc>
                        <a:spcAft>
                          <a:spcPts val="0"/>
                        </a:spcAft>
                      </a:pPr>
                      <a:r>
                        <a:rPr lang="en-US" sz="1200" dirty="0" smtClean="0">
                          <a:solidFill>
                            <a:srgbClr val="002060"/>
                          </a:solidFill>
                          <a:effectLst/>
                          <a:latin typeface="Times New Roman" panose="02020603050405020304" pitchFamily="18" charset="0"/>
                          <a:cs typeface="Times New Roman" panose="02020603050405020304" pitchFamily="18" charset="0"/>
                        </a:rPr>
                        <a:t>Automobile from</a:t>
                      </a:r>
                      <a:r>
                        <a:rPr lang="en-US" sz="1200" baseline="0" dirty="0" smtClean="0">
                          <a:solidFill>
                            <a:srgbClr val="002060"/>
                          </a:solidFill>
                          <a:effectLst/>
                          <a:latin typeface="Times New Roman" panose="02020603050405020304" pitchFamily="18" charset="0"/>
                          <a:cs typeface="Times New Roman" panose="02020603050405020304" pitchFamily="18" charset="0"/>
                        </a:rPr>
                        <a:t> </a:t>
                      </a:r>
                      <a:r>
                        <a:rPr lang="en-US" sz="1200" baseline="0" dirty="0" err="1" smtClean="0">
                          <a:solidFill>
                            <a:srgbClr val="002060"/>
                          </a:solidFill>
                          <a:effectLst/>
                          <a:latin typeface="Times New Roman" panose="02020603050405020304" pitchFamily="18" charset="0"/>
                          <a:cs typeface="Times New Roman" panose="02020603050405020304" pitchFamily="18" charset="0"/>
                        </a:rPr>
                        <a:t>Lenina</a:t>
                      </a:r>
                      <a:r>
                        <a:rPr lang="en-US" sz="1200" baseline="0" dirty="0" smtClean="0">
                          <a:solidFill>
                            <a:srgbClr val="002060"/>
                          </a:solidFill>
                          <a:effectLst/>
                          <a:latin typeface="Times New Roman" panose="02020603050405020304" pitchFamily="18" charset="0"/>
                          <a:cs typeface="Times New Roman" panose="02020603050405020304" pitchFamily="18" charset="0"/>
                        </a:rPr>
                        <a:t> </a:t>
                      </a:r>
                      <a:r>
                        <a:rPr lang="en-US" sz="1200" baseline="0" dirty="0" err="1" smtClean="0">
                          <a:solidFill>
                            <a:srgbClr val="002060"/>
                          </a:solidFill>
                          <a:effectLst/>
                          <a:latin typeface="Times New Roman" panose="02020603050405020304" pitchFamily="18" charset="0"/>
                          <a:cs typeface="Times New Roman" panose="02020603050405020304" pitchFamily="18" charset="0"/>
                        </a:rPr>
                        <a:t>st.</a:t>
                      </a:r>
                      <a:endParaRPr lang="ru-RU" sz="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1" marR="25411" marT="6687" marB="0" anchor="ctr"/>
                </a:tc>
                <a:tc hMerge="1">
                  <a:txBody>
                    <a:bodyPr/>
                    <a:lstStyle/>
                    <a:p>
                      <a:endParaRPr lang="ru-RU"/>
                    </a:p>
                  </a:txBody>
                  <a:tcPr/>
                </a:tc>
              </a:tr>
            </a:tbl>
          </a:graphicData>
        </a:graphic>
      </p:graphicFrame>
      <p:pic>
        <p:nvPicPr>
          <p:cNvPr id="4" name="Рисунок 3" descr="D:\Новая папка\Мои документы\Инвестиции\2017 инвестиции\Новая папка\IMG_20170606_120146.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2796965" cy="2066887"/>
          </a:xfrm>
          <a:prstGeom prst="rect">
            <a:avLst/>
          </a:prstGeom>
          <a:noFill/>
          <a:ln>
            <a:noFill/>
          </a:ln>
        </p:spPr>
      </p:pic>
      <p:pic>
        <p:nvPicPr>
          <p:cNvPr id="5" name="Рисунок 4"/>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2099872"/>
            <a:ext cx="2795586" cy="2304256"/>
          </a:xfrm>
          <a:prstGeom prst="rect">
            <a:avLst/>
          </a:prstGeom>
          <a:noFill/>
          <a:ln w="9525">
            <a:noFill/>
            <a:miter lim="800000"/>
            <a:headEnd/>
            <a:tailEnd/>
          </a:ln>
        </p:spPr>
      </p:pic>
      <p:pic>
        <p:nvPicPr>
          <p:cNvPr id="6" name="Рисунок 5"/>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4437112"/>
            <a:ext cx="2795586" cy="2420888"/>
          </a:xfrm>
          <a:prstGeom prst="rect">
            <a:avLst/>
          </a:prstGeom>
          <a:noFill/>
          <a:ln w="9525">
            <a:noFill/>
            <a:miter lim="800000"/>
            <a:headEnd/>
            <a:tailEnd/>
          </a:ln>
        </p:spPr>
      </p:pic>
    </p:spTree>
    <p:extLst>
      <p:ext uri="{BB962C8B-B14F-4D97-AF65-F5344CB8AC3E}">
        <p14:creationId xmlns:p14="http://schemas.microsoft.com/office/powerpoint/2010/main" val="29590285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Прямоугольник 3"/>
          <p:cNvSpPr/>
          <p:nvPr/>
        </p:nvSpPr>
        <p:spPr>
          <a:xfrm>
            <a:off x="251521" y="1"/>
            <a:ext cx="8174778" cy="2246769"/>
          </a:xfrm>
          <a:prstGeom prst="rect">
            <a:avLst/>
          </a:prstGeom>
        </p:spPr>
        <p:txBody>
          <a:bodyPr wrap="square">
            <a:spAutoFit/>
          </a:bodyPr>
          <a:lstStyle/>
          <a:p>
            <a:r>
              <a:rPr lang="ru-RU" sz="1400" dirty="0">
                <a:solidFill>
                  <a:srgbClr val="002060"/>
                </a:solidFill>
              </a:rPr>
              <a:t>С более подробной информацией о Мостовском районе можно ознакомиться на веб-сайте </a:t>
            </a:r>
            <a:r>
              <a:rPr lang="en-US" sz="1400" u="sng" dirty="0">
                <a:solidFill>
                  <a:srgbClr val="002060"/>
                </a:solidFill>
                <a:hlinkClick r:id="rId2"/>
              </a:rPr>
              <a:t>www</a:t>
            </a:r>
            <a:r>
              <a:rPr lang="ru-RU" sz="1400" u="sng" dirty="0">
                <a:solidFill>
                  <a:srgbClr val="002060"/>
                </a:solidFill>
                <a:hlinkClick r:id="rId2"/>
              </a:rPr>
              <a:t>.</a:t>
            </a:r>
            <a:r>
              <a:rPr lang="en-US" sz="1400" u="sng" dirty="0" err="1">
                <a:solidFill>
                  <a:srgbClr val="002060"/>
                </a:solidFill>
                <a:hlinkClick r:id="rId2"/>
              </a:rPr>
              <a:t>mosty</a:t>
            </a:r>
            <a:r>
              <a:rPr lang="ru-RU" sz="1400" u="sng" dirty="0">
                <a:solidFill>
                  <a:srgbClr val="002060"/>
                </a:solidFill>
                <a:hlinkClick r:id="rId2"/>
              </a:rPr>
              <a:t>.</a:t>
            </a:r>
            <a:r>
              <a:rPr lang="en-US" sz="1400" u="sng" dirty="0" err="1">
                <a:solidFill>
                  <a:srgbClr val="002060"/>
                </a:solidFill>
                <a:hlinkClick r:id="rId2"/>
              </a:rPr>
              <a:t>grodno</a:t>
            </a:r>
            <a:r>
              <a:rPr lang="ru-RU" sz="1400" u="sng" dirty="0">
                <a:solidFill>
                  <a:srgbClr val="002060"/>
                </a:solidFill>
                <a:hlinkClick r:id="rId2"/>
              </a:rPr>
              <a:t>-</a:t>
            </a:r>
            <a:r>
              <a:rPr lang="en-US" sz="1400" u="sng" dirty="0">
                <a:solidFill>
                  <a:srgbClr val="002060"/>
                </a:solidFill>
                <a:hlinkClick r:id="rId2"/>
              </a:rPr>
              <a:t>region</a:t>
            </a:r>
            <a:r>
              <a:rPr lang="ru-RU" sz="1400" u="sng" dirty="0">
                <a:solidFill>
                  <a:srgbClr val="002060"/>
                </a:solidFill>
                <a:hlinkClick r:id="rId2"/>
              </a:rPr>
              <a:t>.</a:t>
            </a:r>
            <a:r>
              <a:rPr lang="en-US" sz="1400" u="sng" dirty="0">
                <a:solidFill>
                  <a:srgbClr val="002060"/>
                </a:solidFill>
                <a:hlinkClick r:id="rId2"/>
              </a:rPr>
              <a:t>by</a:t>
            </a:r>
            <a:r>
              <a:rPr lang="ru-RU" sz="1400" dirty="0">
                <a:solidFill>
                  <a:srgbClr val="002060"/>
                </a:solidFill>
              </a:rPr>
              <a:t>.   </a:t>
            </a:r>
          </a:p>
          <a:p>
            <a:r>
              <a:rPr lang="ru-RU" sz="1400" dirty="0" smtClean="0">
                <a:solidFill>
                  <a:srgbClr val="002060"/>
                </a:solidFill>
              </a:rPr>
              <a:t>Контактная </a:t>
            </a:r>
            <a:r>
              <a:rPr lang="ru-RU" sz="1400" dirty="0">
                <a:solidFill>
                  <a:srgbClr val="002060"/>
                </a:solidFill>
              </a:rPr>
              <a:t>информация:</a:t>
            </a:r>
          </a:p>
          <a:p>
            <a:r>
              <a:rPr lang="ru-RU" sz="1400" dirty="0">
                <a:solidFill>
                  <a:srgbClr val="002060"/>
                </a:solidFill>
              </a:rPr>
              <a:t>г. Мосты, пл. Ленина, 3, адрес электронной почты: rik@mosty.gov.by</a:t>
            </a:r>
          </a:p>
          <a:p>
            <a:endParaRPr lang="ru-RU" sz="1400" dirty="0" smtClean="0">
              <a:solidFill>
                <a:srgbClr val="002060"/>
              </a:solidFill>
            </a:endParaRPr>
          </a:p>
          <a:p>
            <a:r>
              <a:rPr lang="ru-RU" sz="1400" dirty="0" smtClean="0">
                <a:solidFill>
                  <a:srgbClr val="002060"/>
                </a:solidFill>
              </a:rPr>
              <a:t>Председатель </a:t>
            </a:r>
            <a:r>
              <a:rPr lang="ru-RU" sz="1400" dirty="0">
                <a:solidFill>
                  <a:srgbClr val="002060"/>
                </a:solidFill>
              </a:rPr>
              <a:t>райисполкома – </a:t>
            </a:r>
            <a:r>
              <a:rPr lang="ru-RU" sz="1400" dirty="0" err="1">
                <a:solidFill>
                  <a:srgbClr val="002060"/>
                </a:solidFill>
              </a:rPr>
              <a:t>Валеватый</a:t>
            </a:r>
            <a:r>
              <a:rPr lang="ru-RU" sz="1400" dirty="0">
                <a:solidFill>
                  <a:srgbClr val="002060"/>
                </a:solidFill>
              </a:rPr>
              <a:t> Юрий Николаевич, </a:t>
            </a:r>
          </a:p>
          <a:p>
            <a:r>
              <a:rPr lang="ru-RU" sz="1400" dirty="0">
                <a:solidFill>
                  <a:srgbClr val="002060"/>
                </a:solidFill>
              </a:rPr>
              <a:t>тел. +375 </a:t>
            </a:r>
            <a:r>
              <a:rPr lang="ru-RU" sz="1400" dirty="0" smtClean="0">
                <a:solidFill>
                  <a:srgbClr val="002060"/>
                </a:solidFill>
              </a:rPr>
              <a:t>01515 </a:t>
            </a:r>
            <a:r>
              <a:rPr lang="ru-RU" sz="1400" dirty="0">
                <a:solidFill>
                  <a:srgbClr val="002060"/>
                </a:solidFill>
              </a:rPr>
              <a:t>33324, факс +375 </a:t>
            </a:r>
            <a:r>
              <a:rPr lang="ru-RU" sz="1400" dirty="0" smtClean="0">
                <a:solidFill>
                  <a:srgbClr val="002060"/>
                </a:solidFill>
              </a:rPr>
              <a:t>01515 </a:t>
            </a:r>
            <a:r>
              <a:rPr lang="ru-RU" sz="1400" dirty="0">
                <a:solidFill>
                  <a:srgbClr val="002060"/>
                </a:solidFill>
              </a:rPr>
              <a:t>62039;</a:t>
            </a:r>
          </a:p>
          <a:p>
            <a:endParaRPr lang="ru-RU" sz="1400" dirty="0" smtClean="0">
              <a:solidFill>
                <a:srgbClr val="002060"/>
              </a:solidFill>
            </a:endParaRPr>
          </a:p>
          <a:p>
            <a:r>
              <a:rPr lang="ru-RU" sz="1400" dirty="0" smtClean="0">
                <a:solidFill>
                  <a:srgbClr val="002060"/>
                </a:solidFill>
              </a:rPr>
              <a:t>Заместитель </a:t>
            </a:r>
            <a:r>
              <a:rPr lang="ru-RU" sz="1400" dirty="0">
                <a:solidFill>
                  <a:srgbClr val="002060"/>
                </a:solidFill>
              </a:rPr>
              <a:t>председателя райисполкома – Величко Светлана Николаевна,</a:t>
            </a:r>
          </a:p>
          <a:p>
            <a:r>
              <a:rPr lang="ru-RU" sz="1400" dirty="0">
                <a:solidFill>
                  <a:srgbClr val="002060"/>
                </a:solidFill>
              </a:rPr>
              <a:t>тел. +375 </a:t>
            </a:r>
            <a:r>
              <a:rPr lang="ru-RU" sz="1400" dirty="0" smtClean="0">
                <a:solidFill>
                  <a:srgbClr val="002060"/>
                </a:solidFill>
              </a:rPr>
              <a:t>01515 </a:t>
            </a:r>
            <a:r>
              <a:rPr lang="ru-RU" sz="1400" dirty="0">
                <a:solidFill>
                  <a:srgbClr val="002060"/>
                </a:solidFill>
              </a:rPr>
              <a:t>33374.</a:t>
            </a:r>
          </a:p>
        </p:txBody>
      </p:sp>
      <p:pic>
        <p:nvPicPr>
          <p:cNvPr id="1028" name="Picture 4" descr="Банер Обращение заслуженных  людей"/>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520" y="4221088"/>
            <a:ext cx="3456384" cy="25231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Июль / JULY / LIPIEC"/>
          <p:cNvPicPr>
            <a:picLocks noGrp="1" noChangeAspect="1" noChangeArrowheads="1"/>
          </p:cNvPicPr>
          <p:nvPr>
            <p:ph idx="1"/>
          </p:nvPr>
        </p:nvPicPr>
        <p:blipFill>
          <a:blip r:embed="rId4">
            <a:extLst>
              <a:ext uri="{28A0092B-C50C-407E-A947-70E740481C1C}">
                <a14:useLocalDpi xmlns:a14="http://schemas.microsoft.com/office/drawing/2010/main"/>
              </a:ext>
            </a:extLst>
          </a:blip>
          <a:srcRect/>
          <a:stretch>
            <a:fillRect/>
          </a:stretch>
        </p:blipFill>
        <p:spPr bwMode="auto">
          <a:xfrm>
            <a:off x="3966048" y="4221088"/>
            <a:ext cx="4458168" cy="251278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23528" y="2246770"/>
            <a:ext cx="8496944" cy="2031325"/>
          </a:xfrm>
          <a:prstGeom prst="rect">
            <a:avLst/>
          </a:prstGeom>
        </p:spPr>
        <p:txBody>
          <a:bodyPr wrap="square">
            <a:spAutoFit/>
          </a:bodyPr>
          <a:lstStyle/>
          <a:p>
            <a:r>
              <a:rPr lang="en-US" sz="1400" dirty="0">
                <a:solidFill>
                  <a:schemeClr val="accent3">
                    <a:lumMod val="50000"/>
                  </a:schemeClr>
                </a:solidFill>
              </a:rPr>
              <a:t>For more information about the Mosty district, please visit www.mosty.grodno-region.by.</a:t>
            </a:r>
          </a:p>
          <a:p>
            <a:r>
              <a:rPr lang="en-US" sz="1400" dirty="0">
                <a:solidFill>
                  <a:schemeClr val="accent3">
                    <a:lumMod val="50000"/>
                  </a:schemeClr>
                </a:solidFill>
              </a:rPr>
              <a:t>Contact Information:</a:t>
            </a:r>
          </a:p>
          <a:p>
            <a:r>
              <a:rPr lang="en-US" sz="1400" dirty="0">
                <a:solidFill>
                  <a:schemeClr val="accent3">
                    <a:lumMod val="50000"/>
                  </a:schemeClr>
                </a:solidFill>
              </a:rPr>
              <a:t>Mosty, pl. </a:t>
            </a:r>
            <a:r>
              <a:rPr lang="en-US" sz="1400" dirty="0" err="1">
                <a:solidFill>
                  <a:schemeClr val="accent3">
                    <a:lumMod val="50000"/>
                  </a:schemeClr>
                </a:solidFill>
              </a:rPr>
              <a:t>Lenina</a:t>
            </a:r>
            <a:r>
              <a:rPr lang="en-US" sz="1400" dirty="0">
                <a:solidFill>
                  <a:schemeClr val="accent3">
                    <a:lumMod val="50000"/>
                  </a:schemeClr>
                </a:solidFill>
              </a:rPr>
              <a:t>, 3, e-mail: rik@mosty.gov.by</a:t>
            </a:r>
          </a:p>
          <a:p>
            <a:endParaRPr lang="en-US" sz="1400" dirty="0">
              <a:solidFill>
                <a:schemeClr val="accent3">
                  <a:lumMod val="50000"/>
                </a:schemeClr>
              </a:solidFill>
            </a:endParaRPr>
          </a:p>
          <a:p>
            <a:r>
              <a:rPr lang="en-US" sz="1400" dirty="0">
                <a:solidFill>
                  <a:schemeClr val="accent3">
                    <a:lumMod val="50000"/>
                  </a:schemeClr>
                </a:solidFill>
              </a:rPr>
              <a:t>The chairman of the district executive committee is </a:t>
            </a:r>
            <a:r>
              <a:rPr lang="en-US" sz="1400" dirty="0" err="1">
                <a:solidFill>
                  <a:schemeClr val="accent3">
                    <a:lumMod val="50000"/>
                  </a:schemeClr>
                </a:solidFill>
              </a:rPr>
              <a:t>Yury</a:t>
            </a:r>
            <a:r>
              <a:rPr lang="en-US" sz="1400" dirty="0">
                <a:solidFill>
                  <a:schemeClr val="accent3">
                    <a:lumMod val="50000"/>
                  </a:schemeClr>
                </a:solidFill>
              </a:rPr>
              <a:t> </a:t>
            </a:r>
            <a:r>
              <a:rPr lang="en-US" sz="1400" dirty="0" err="1">
                <a:solidFill>
                  <a:schemeClr val="accent3">
                    <a:lumMod val="50000"/>
                  </a:schemeClr>
                </a:solidFill>
              </a:rPr>
              <a:t>Nikolaevich</a:t>
            </a:r>
            <a:r>
              <a:rPr lang="en-US" sz="1400" dirty="0">
                <a:solidFill>
                  <a:schemeClr val="accent3">
                    <a:lumMod val="50000"/>
                  </a:schemeClr>
                </a:solidFill>
              </a:rPr>
              <a:t> </a:t>
            </a:r>
            <a:r>
              <a:rPr lang="en-US" sz="1400" dirty="0" err="1">
                <a:solidFill>
                  <a:schemeClr val="accent3">
                    <a:lumMod val="50000"/>
                  </a:schemeClr>
                </a:solidFill>
              </a:rPr>
              <a:t>Valevaty</a:t>
            </a:r>
            <a:r>
              <a:rPr lang="en-US" sz="1400" dirty="0">
                <a:solidFill>
                  <a:schemeClr val="accent3">
                    <a:lumMod val="50000"/>
                  </a:schemeClr>
                </a:solidFill>
              </a:rPr>
              <a:t>,</a:t>
            </a:r>
          </a:p>
          <a:p>
            <a:r>
              <a:rPr lang="en-US" sz="1400" dirty="0">
                <a:solidFill>
                  <a:schemeClr val="accent3">
                    <a:lumMod val="50000"/>
                  </a:schemeClr>
                </a:solidFill>
              </a:rPr>
              <a:t>Tel. +375 01515 33324, fax +375 01515 62039;</a:t>
            </a:r>
          </a:p>
          <a:p>
            <a:endParaRPr lang="en-US" sz="1400" dirty="0">
              <a:solidFill>
                <a:schemeClr val="accent3">
                  <a:lumMod val="50000"/>
                </a:schemeClr>
              </a:solidFill>
            </a:endParaRPr>
          </a:p>
          <a:p>
            <a:r>
              <a:rPr lang="en-US" sz="1400" dirty="0">
                <a:solidFill>
                  <a:schemeClr val="accent3">
                    <a:lumMod val="50000"/>
                  </a:schemeClr>
                </a:solidFill>
              </a:rPr>
              <a:t>Deputy Chairman of the District Executive Committee - </a:t>
            </a:r>
            <a:r>
              <a:rPr lang="en-US" sz="1400" dirty="0" err="1">
                <a:solidFill>
                  <a:schemeClr val="accent3">
                    <a:lumMod val="50000"/>
                  </a:schemeClr>
                </a:solidFill>
              </a:rPr>
              <a:t>Velichko</a:t>
            </a:r>
            <a:r>
              <a:rPr lang="en-US" sz="1400" dirty="0">
                <a:solidFill>
                  <a:schemeClr val="accent3">
                    <a:lumMod val="50000"/>
                  </a:schemeClr>
                </a:solidFill>
              </a:rPr>
              <a:t> Svetlana,</a:t>
            </a:r>
          </a:p>
          <a:p>
            <a:r>
              <a:rPr lang="en-US" sz="1400" dirty="0">
                <a:solidFill>
                  <a:schemeClr val="accent3">
                    <a:lumMod val="50000"/>
                  </a:schemeClr>
                </a:solidFill>
              </a:rPr>
              <a:t>Tel. +375 01515 33374.</a:t>
            </a:r>
          </a:p>
        </p:txBody>
      </p:sp>
    </p:spTree>
    <p:extLst>
      <p:ext uri="{BB962C8B-B14F-4D97-AF65-F5344CB8AC3E}">
        <p14:creationId xmlns:p14="http://schemas.microsoft.com/office/powerpoint/2010/main" val="1738968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772" y="188640"/>
            <a:ext cx="8493685" cy="576064"/>
          </a:xfrm>
          <a:ln>
            <a:solidFill>
              <a:schemeClr val="accent2"/>
            </a:solidFill>
          </a:ln>
        </p:spPr>
        <p:txBody>
          <a:bodyPr>
            <a:normAutofit/>
          </a:bodyPr>
          <a:lstStyle/>
          <a:p>
            <a:pPr algn="ctr"/>
            <a:r>
              <a:rPr lang="ru-RU" sz="2000" dirty="0" smtClean="0">
                <a:solidFill>
                  <a:srgbClr val="002060"/>
                </a:solidFill>
              </a:rPr>
              <a:t> </a:t>
            </a:r>
            <a:r>
              <a:rPr lang="ru-RU" sz="2000" dirty="0" smtClean="0">
                <a:solidFill>
                  <a:srgbClr val="002060"/>
                </a:solidFill>
                <a:latin typeface="Times New Roman" panose="02020603050405020304" pitchFamily="18" charset="0"/>
                <a:cs typeface="Times New Roman" panose="02020603050405020304" pitchFamily="18" charset="0"/>
              </a:rPr>
              <a:t>ОТДЫХ</a:t>
            </a:r>
            <a:r>
              <a:rPr lang="en-US" sz="2000" dirty="0" smtClean="0">
                <a:solidFill>
                  <a:srgbClr val="002060"/>
                </a:solidFill>
                <a:latin typeface="Times New Roman" panose="02020603050405020304" pitchFamily="18" charset="0"/>
                <a:cs typeface="Times New Roman" panose="02020603050405020304" pitchFamily="18" charset="0"/>
              </a:rPr>
              <a:t> </a:t>
            </a:r>
            <a:r>
              <a:rPr lang="ru-RU" sz="2000" dirty="0" smtClean="0">
                <a:solidFill>
                  <a:srgbClr val="002060"/>
                </a:solidFill>
                <a:latin typeface="Times New Roman" panose="02020603050405020304" pitchFamily="18" charset="0"/>
                <a:cs typeface="Times New Roman" panose="02020603050405020304" pitchFamily="18" charset="0"/>
              </a:rPr>
              <a:t>И ТУРИЗМ</a:t>
            </a:r>
            <a:endParaRPr lang="ru-RU" sz="2000" dirty="0">
              <a:solidFill>
                <a:srgbClr val="002060"/>
              </a:solidFill>
              <a:latin typeface="Times New Roman" panose="02020603050405020304" pitchFamily="18" charset="0"/>
              <a:cs typeface="Times New Roman" panose="02020603050405020304" pitchFamily="18" charset="0"/>
            </a:endParaRPr>
          </a:p>
        </p:txBody>
      </p:sp>
      <p:pic>
        <p:nvPicPr>
          <p:cNvPr id="1039" name="Picture 15" descr="http://mosty.grodno-region.by/uploads/images/s000565_37433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2771" y="901699"/>
            <a:ext cx="2430410" cy="1831877"/>
          </a:xfrm>
          <a:prstGeom prst="rect">
            <a:avLst/>
          </a:prstGeom>
          <a:noFill/>
          <a:extLst>
            <a:ext uri="{909E8E84-426E-40DD-AFC4-6F175D3DCCD1}">
              <a14:hiddenFill xmlns:a14="http://schemas.microsoft.com/office/drawing/2010/main">
                <a:solidFill>
                  <a:srgbClr val="FFFFFF"/>
                </a:solidFill>
              </a14:hiddenFill>
            </a:ext>
          </a:extLst>
        </p:spPr>
      </p:pic>
      <p:pic>
        <p:nvPicPr>
          <p:cNvPr id="21" name="Рисунок 20"/>
          <p:cNvPicPr/>
          <p:nvPr/>
        </p:nvPicPr>
        <p:blipFill>
          <a:blip r:embed="rId3" cstate="email">
            <a:extLst>
              <a:ext uri="{28A0092B-C50C-407E-A947-70E740481C1C}">
                <a14:useLocalDpi xmlns:a14="http://schemas.microsoft.com/office/drawing/2010/main"/>
              </a:ext>
            </a:extLst>
          </a:blip>
          <a:stretch>
            <a:fillRect/>
          </a:stretch>
        </p:blipFill>
        <p:spPr>
          <a:xfrm>
            <a:off x="182772" y="2861311"/>
            <a:ext cx="2430409" cy="1731516"/>
          </a:xfrm>
          <a:prstGeom prst="rect">
            <a:avLst/>
          </a:prstGeom>
        </p:spPr>
      </p:pic>
      <p:pic>
        <p:nvPicPr>
          <p:cNvPr id="23" name="Рисунок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4442" y="4861710"/>
            <a:ext cx="2525350" cy="1678963"/>
          </a:xfrm>
          <a:prstGeom prst="rect">
            <a:avLst/>
          </a:prstGeom>
        </p:spPr>
      </p:pic>
      <p:sp>
        <p:nvSpPr>
          <p:cNvPr id="8" name="Прямоугольник 7"/>
          <p:cNvSpPr/>
          <p:nvPr/>
        </p:nvSpPr>
        <p:spPr>
          <a:xfrm>
            <a:off x="2843808" y="901700"/>
            <a:ext cx="6300192" cy="5510739"/>
          </a:xfrm>
          <a:prstGeom prst="rect">
            <a:avLst/>
          </a:prstGeom>
        </p:spPr>
        <p:txBody>
          <a:bodyPr wrap="square">
            <a:spAutoFit/>
          </a:bodyPr>
          <a:lstStyle/>
          <a:p>
            <a:pPr>
              <a:spcAft>
                <a:spcPts val="0"/>
              </a:spcAft>
            </a:pPr>
            <a:r>
              <a:rPr lang="ru-RU" sz="1400" b="1" dirty="0" smtClean="0">
                <a:solidFill>
                  <a:srgbClr val="002060"/>
                </a:solidFill>
                <a:ea typeface="Calibri" panose="020F0502020204030204" pitchFamily="34" charset="0"/>
                <a:cs typeface="Times New Roman" panose="02020603050405020304" pitchFamily="18" charset="0"/>
              </a:rPr>
              <a:t>ООО «Белая Тропа» </a:t>
            </a:r>
            <a:br>
              <a:rPr lang="ru-RU" sz="1400" b="1" dirty="0" smtClean="0">
                <a:solidFill>
                  <a:srgbClr val="002060"/>
                </a:solidFill>
                <a:ea typeface="Calibri" panose="020F0502020204030204" pitchFamily="34" charset="0"/>
                <a:cs typeface="Times New Roman" panose="02020603050405020304" pitchFamily="18" charset="0"/>
              </a:rPr>
            </a:br>
            <a:r>
              <a:rPr lang="ru-RU" sz="1400" dirty="0" smtClean="0">
                <a:solidFill>
                  <a:srgbClr val="002060"/>
                </a:solidFill>
                <a:ea typeface="Calibri" panose="020F0502020204030204" pitchFamily="34" charset="0"/>
                <a:cs typeface="Times New Roman" panose="02020603050405020304" pitchFamily="18" charset="0"/>
              </a:rPr>
              <a:t>Адрес: Гродненская область, г. Мостовский район, д. </a:t>
            </a:r>
            <a:r>
              <a:rPr lang="ru-RU" sz="1400" dirty="0" err="1" smtClean="0">
                <a:solidFill>
                  <a:srgbClr val="002060"/>
                </a:solidFill>
                <a:ea typeface="Calibri" panose="020F0502020204030204" pitchFamily="34" charset="0"/>
                <a:cs typeface="Times New Roman" panose="02020603050405020304" pitchFamily="18" charset="0"/>
              </a:rPr>
              <a:t>Черленка</a:t>
            </a:r>
            <a:r>
              <a:rPr lang="ru-RU" sz="1400" dirty="0" smtClean="0">
                <a:solidFill>
                  <a:srgbClr val="002060"/>
                </a:solidFill>
                <a:ea typeface="Calibri" panose="020F0502020204030204" pitchFamily="34" charset="0"/>
                <a:cs typeface="Times New Roman" panose="02020603050405020304" pitchFamily="18" charset="0"/>
              </a:rPr>
              <a:t> ,«Дом охотника»</a:t>
            </a:r>
            <a:br>
              <a:rPr lang="ru-RU" sz="1400" dirty="0" smtClean="0">
                <a:solidFill>
                  <a:srgbClr val="002060"/>
                </a:solidFill>
                <a:ea typeface="Calibri" panose="020F0502020204030204" pitchFamily="34" charset="0"/>
                <a:cs typeface="Times New Roman" panose="02020603050405020304" pitchFamily="18" charset="0"/>
              </a:rPr>
            </a:br>
            <a:r>
              <a:rPr lang="ru-RU" sz="1400" dirty="0" smtClean="0">
                <a:solidFill>
                  <a:srgbClr val="002060"/>
                </a:solidFill>
                <a:ea typeface="Calibri" panose="020F0502020204030204" pitchFamily="34" charset="0"/>
                <a:cs typeface="Times New Roman" panose="02020603050405020304" pitchFamily="18" charset="0"/>
              </a:rPr>
              <a:t>Телефон: (801515) 3-35-98</a:t>
            </a:r>
            <a:br>
              <a:rPr lang="ru-RU" sz="1400" dirty="0" smtClean="0">
                <a:solidFill>
                  <a:srgbClr val="002060"/>
                </a:solidFill>
                <a:ea typeface="Calibri" panose="020F0502020204030204" pitchFamily="34" charset="0"/>
                <a:cs typeface="Times New Roman" panose="02020603050405020304" pitchFamily="18" charset="0"/>
              </a:rPr>
            </a:br>
            <a:r>
              <a:rPr lang="ru-RU" sz="1400" dirty="0" smtClean="0">
                <a:solidFill>
                  <a:srgbClr val="002060"/>
                </a:solidFill>
                <a:ea typeface="Calibri" panose="020F0502020204030204" pitchFamily="34" charset="0"/>
                <a:cs typeface="Times New Roman" panose="02020603050405020304" pitchFamily="18" charset="0"/>
              </a:rPr>
              <a:t>Директор: </a:t>
            </a:r>
            <a:r>
              <a:rPr lang="ru-RU" sz="1400" dirty="0" err="1" smtClean="0">
                <a:solidFill>
                  <a:srgbClr val="002060"/>
                </a:solidFill>
                <a:ea typeface="Calibri" panose="020F0502020204030204" pitchFamily="34" charset="0"/>
                <a:cs typeface="Times New Roman" panose="02020603050405020304" pitchFamily="18" charset="0"/>
              </a:rPr>
              <a:t>Тумащик</a:t>
            </a:r>
            <a:r>
              <a:rPr lang="ru-RU" sz="1400" dirty="0" smtClean="0">
                <a:solidFill>
                  <a:srgbClr val="002060"/>
                </a:solidFill>
                <a:ea typeface="Calibri" panose="020F0502020204030204" pitchFamily="34" charset="0"/>
                <a:cs typeface="Times New Roman" panose="02020603050405020304" pitchFamily="18" charset="0"/>
              </a:rPr>
              <a:t> Н.А. </a:t>
            </a:r>
          </a:p>
          <a:p>
            <a:pPr>
              <a:spcAft>
                <a:spcPts val="0"/>
              </a:spcAft>
            </a:pPr>
            <a:r>
              <a:rPr lang="ru-RU" sz="1400" b="1" dirty="0" smtClean="0">
                <a:solidFill>
                  <a:srgbClr val="002060"/>
                </a:solidFill>
                <a:ea typeface="Calibri" panose="020F0502020204030204" pitchFamily="34" charset="0"/>
                <a:cs typeface="Times New Roman" panose="02020603050405020304" pitchFamily="18" charset="0"/>
              </a:rPr>
              <a:t>Усадьба УЧПКХ «Мечта» Кондратовича В. А.</a:t>
            </a:r>
            <a:r>
              <a:rPr lang="ru-RU" sz="1400" dirty="0" smtClean="0">
                <a:solidFill>
                  <a:srgbClr val="002060"/>
                </a:solidFill>
                <a:ea typeface="Calibri" panose="020F0502020204030204" pitchFamily="34" charset="0"/>
                <a:cs typeface="Times New Roman" panose="02020603050405020304" pitchFamily="18" charset="0"/>
              </a:rPr>
              <a:t/>
            </a:r>
            <a:br>
              <a:rPr lang="ru-RU" sz="1400" dirty="0" smtClean="0">
                <a:solidFill>
                  <a:srgbClr val="002060"/>
                </a:solidFill>
                <a:ea typeface="Calibri" panose="020F0502020204030204" pitchFamily="34" charset="0"/>
                <a:cs typeface="Times New Roman" panose="02020603050405020304" pitchFamily="18" charset="0"/>
              </a:rPr>
            </a:br>
            <a:r>
              <a:rPr lang="ru-RU" sz="1400" dirty="0" smtClean="0">
                <a:solidFill>
                  <a:srgbClr val="002060"/>
                </a:solidFill>
                <a:ea typeface="Calibri" panose="020F0502020204030204" pitchFamily="34" charset="0"/>
                <a:cs typeface="Times New Roman" panose="02020603050405020304" pitchFamily="18" charset="0"/>
              </a:rPr>
              <a:t>Адрес: Гродненская область, Мостовский район, д. </a:t>
            </a:r>
            <a:r>
              <a:rPr lang="ru-RU" sz="1400" dirty="0" err="1" smtClean="0">
                <a:solidFill>
                  <a:srgbClr val="002060"/>
                </a:solidFill>
                <a:ea typeface="Calibri" panose="020F0502020204030204" pitchFamily="34" charset="0"/>
                <a:cs typeface="Times New Roman" panose="02020603050405020304" pitchFamily="18" charset="0"/>
              </a:rPr>
              <a:t>Микелевщина</a:t>
            </a:r>
            <a:r>
              <a:rPr lang="ru-RU" sz="1400" dirty="0" smtClean="0">
                <a:solidFill>
                  <a:srgbClr val="002060"/>
                </a:solidFill>
                <a:ea typeface="Calibri" panose="020F0502020204030204" pitchFamily="34" charset="0"/>
                <a:cs typeface="Times New Roman" panose="02020603050405020304" pitchFamily="18" charset="0"/>
              </a:rPr>
              <a:t>, ул. Школьная, д. 12 Телефон: (801515) 2-13-92,  (8029) 612-41-74; (8029) 888-80-02</a:t>
            </a:r>
          </a:p>
          <a:p>
            <a:r>
              <a:rPr lang="ru-RU" sz="1400" b="1" dirty="0" smtClean="0">
                <a:solidFill>
                  <a:srgbClr val="002060"/>
                </a:solidFill>
                <a:ea typeface="Calibri" panose="020F0502020204030204" pitchFamily="34" charset="0"/>
                <a:cs typeface="Times New Roman" panose="02020603050405020304" pitchFamily="18" charset="0"/>
              </a:rPr>
              <a:t>Кемпинг «Дубы» Сытый Сергей Александрович</a:t>
            </a:r>
            <a:r>
              <a:rPr lang="ru-RU" sz="1400" dirty="0" smtClean="0">
                <a:solidFill>
                  <a:srgbClr val="002060"/>
                </a:solidFill>
                <a:ea typeface="Calibri" panose="020F0502020204030204" pitchFamily="34" charset="0"/>
                <a:cs typeface="Times New Roman" panose="02020603050405020304" pitchFamily="18" charset="0"/>
              </a:rPr>
              <a:t> </a:t>
            </a:r>
            <a:r>
              <a:rPr lang="ru-RU" sz="1400" b="1" dirty="0" smtClean="0">
                <a:solidFill>
                  <a:srgbClr val="002060"/>
                </a:solidFill>
                <a:ea typeface="Calibri" panose="020F0502020204030204" pitchFamily="34" charset="0"/>
                <a:cs typeface="Times New Roman" panose="02020603050405020304" pitchFamily="18" charset="0"/>
              </a:rPr>
              <a:t/>
            </a:r>
            <a:br>
              <a:rPr lang="ru-RU" sz="1400" b="1" dirty="0" smtClean="0">
                <a:solidFill>
                  <a:srgbClr val="002060"/>
                </a:solidFill>
                <a:ea typeface="Calibri" panose="020F0502020204030204" pitchFamily="34" charset="0"/>
                <a:cs typeface="Times New Roman" panose="02020603050405020304" pitchFamily="18" charset="0"/>
              </a:rPr>
            </a:br>
            <a:r>
              <a:rPr lang="ru-RU" sz="1400" dirty="0" smtClean="0">
                <a:solidFill>
                  <a:srgbClr val="002060"/>
                </a:solidFill>
                <a:ea typeface="Calibri" panose="020F0502020204030204" pitchFamily="34" charset="0"/>
                <a:cs typeface="Times New Roman" panose="02020603050405020304" pitchFamily="18" charset="0"/>
              </a:rPr>
              <a:t>Адрес: Гродненская область, Мостовский район д. Новинка ,тел.(801515) 4-21-76 моб.: (8029) 617-91-53; (8029) 280-37-19 (рез)</a:t>
            </a:r>
            <a:r>
              <a:rPr lang="ru-RU" sz="1400" b="1" dirty="0" smtClean="0">
                <a:solidFill>
                  <a:srgbClr val="002060"/>
                </a:solidFill>
                <a:ea typeface="Calibri" panose="020F0502020204030204" pitchFamily="34" charset="0"/>
                <a:cs typeface="Times New Roman" panose="02020603050405020304" pitchFamily="18" charset="0"/>
              </a:rPr>
              <a:t> </a:t>
            </a:r>
            <a:br>
              <a:rPr lang="ru-RU" sz="1400" b="1" dirty="0" smtClean="0">
                <a:solidFill>
                  <a:srgbClr val="002060"/>
                </a:solidFill>
                <a:ea typeface="Calibri" panose="020F0502020204030204" pitchFamily="34" charset="0"/>
                <a:cs typeface="Times New Roman" panose="02020603050405020304" pitchFamily="18" charset="0"/>
              </a:rPr>
            </a:br>
            <a:r>
              <a:rPr lang="ru-RU" sz="1400" dirty="0" smtClean="0">
                <a:solidFill>
                  <a:srgbClr val="002060"/>
                </a:solidFill>
                <a:ea typeface="Calibri" panose="020F0502020204030204" pitchFamily="34" charset="0"/>
                <a:cs typeface="Times New Roman" panose="02020603050405020304" pitchFamily="18" charset="0"/>
              </a:rPr>
              <a:t>, 6679623</a:t>
            </a:r>
          </a:p>
          <a:p>
            <a:r>
              <a:rPr lang="ru-RU" sz="1400" b="1" dirty="0" smtClean="0">
                <a:solidFill>
                  <a:srgbClr val="002060"/>
                </a:solidFill>
              </a:rPr>
              <a:t>Усадьба </a:t>
            </a:r>
            <a:r>
              <a:rPr lang="ru-RU" sz="1400" b="1" dirty="0">
                <a:solidFill>
                  <a:srgbClr val="002060"/>
                </a:solidFill>
              </a:rPr>
              <a:t>ЖКХ  «Явор»</a:t>
            </a:r>
            <a:br>
              <a:rPr lang="ru-RU" sz="1400" b="1" dirty="0">
                <a:solidFill>
                  <a:srgbClr val="002060"/>
                </a:solidFill>
              </a:rPr>
            </a:br>
            <a:r>
              <a:rPr lang="ru-RU" sz="1400" dirty="0">
                <a:solidFill>
                  <a:srgbClr val="002060"/>
                </a:solidFill>
              </a:rPr>
              <a:t>Адрес: Гродненская область, г. Мосты, ул. Янки Купала д. 62Тел. 80151532149 (приемная РУП ЖКХ).</a:t>
            </a:r>
          </a:p>
          <a:p>
            <a:pPr lvl="0"/>
            <a:r>
              <a:rPr lang="ru-RU" sz="1400" b="1" dirty="0">
                <a:solidFill>
                  <a:srgbClr val="002060"/>
                </a:solidFill>
              </a:rPr>
              <a:t>Усадьба «Новоселки»</a:t>
            </a:r>
            <a:endParaRPr lang="ru-RU" sz="1400" dirty="0">
              <a:solidFill>
                <a:srgbClr val="002060"/>
              </a:solidFill>
            </a:endParaRPr>
          </a:p>
          <a:p>
            <a:r>
              <a:rPr lang="ru-RU" sz="1400" dirty="0">
                <a:solidFill>
                  <a:srgbClr val="002060"/>
                </a:solidFill>
              </a:rPr>
              <a:t>Адрес: Гродненская область, Мостовский район, д. Новоселки </a:t>
            </a:r>
          </a:p>
          <a:p>
            <a:r>
              <a:rPr lang="ru-RU" sz="1400" dirty="0">
                <a:solidFill>
                  <a:srgbClr val="002060"/>
                </a:solidFill>
              </a:rPr>
              <a:t>Телефон моб.: (8044) 555-55-21; </a:t>
            </a:r>
            <a:r>
              <a:rPr lang="ru-RU" sz="1400" dirty="0" err="1">
                <a:solidFill>
                  <a:srgbClr val="002060"/>
                </a:solidFill>
              </a:rPr>
              <a:t>Белько</a:t>
            </a:r>
            <a:r>
              <a:rPr lang="ru-RU" sz="1400" dirty="0">
                <a:solidFill>
                  <a:srgbClr val="002060"/>
                </a:solidFill>
              </a:rPr>
              <a:t> Галина Петровна 80293350870, 6679623</a:t>
            </a:r>
          </a:p>
          <a:p>
            <a:pPr lvl="0"/>
            <a:r>
              <a:rPr lang="ru-RU" sz="1400" b="1" dirty="0">
                <a:solidFill>
                  <a:srgbClr val="002060"/>
                </a:solidFill>
              </a:rPr>
              <a:t> Усадьба «</a:t>
            </a:r>
            <a:r>
              <a:rPr lang="ru-RU" sz="1400" b="1" dirty="0" err="1">
                <a:solidFill>
                  <a:srgbClr val="002060"/>
                </a:solidFill>
              </a:rPr>
              <a:t>Шимки</a:t>
            </a:r>
            <a:r>
              <a:rPr lang="ru-RU" sz="1400" b="1" dirty="0">
                <a:solidFill>
                  <a:srgbClr val="002060"/>
                </a:solidFill>
              </a:rPr>
              <a:t>»</a:t>
            </a:r>
            <a:endParaRPr lang="ru-RU" sz="1400" dirty="0">
              <a:solidFill>
                <a:srgbClr val="002060"/>
              </a:solidFill>
            </a:endParaRPr>
          </a:p>
          <a:p>
            <a:r>
              <a:rPr lang="ru-RU" sz="1400" dirty="0">
                <a:solidFill>
                  <a:srgbClr val="002060"/>
                </a:solidFill>
              </a:rPr>
              <a:t>Адрес: Гродненская область, Мостовский район д. </a:t>
            </a:r>
            <a:r>
              <a:rPr lang="ru-RU" sz="1400" dirty="0" err="1">
                <a:solidFill>
                  <a:srgbClr val="002060"/>
                </a:solidFill>
              </a:rPr>
              <a:t>Шимки</a:t>
            </a:r>
            <a:endParaRPr lang="ru-RU" sz="1400" dirty="0">
              <a:solidFill>
                <a:srgbClr val="002060"/>
              </a:solidFill>
            </a:endParaRPr>
          </a:p>
          <a:p>
            <a:r>
              <a:rPr lang="ru-RU" sz="1400" dirty="0">
                <a:solidFill>
                  <a:srgbClr val="002060"/>
                </a:solidFill>
              </a:rPr>
              <a:t>Телефон моб.: (8029) 86-97-890; (8029) 665-97-29 </a:t>
            </a:r>
            <a:r>
              <a:rPr lang="ru-RU" sz="1400" dirty="0" err="1">
                <a:solidFill>
                  <a:srgbClr val="002060"/>
                </a:solidFill>
              </a:rPr>
              <a:t>Шабалинская</a:t>
            </a:r>
            <a:r>
              <a:rPr lang="ru-RU" sz="1400" dirty="0">
                <a:solidFill>
                  <a:srgbClr val="002060"/>
                </a:solidFill>
              </a:rPr>
              <a:t> Елена Георгиевна10</a:t>
            </a:r>
            <a:r>
              <a:rPr lang="ru-RU" sz="1400" b="1" dirty="0">
                <a:solidFill>
                  <a:srgbClr val="002060"/>
                </a:solidFill>
              </a:rPr>
              <a:t>. </a:t>
            </a:r>
            <a:br>
              <a:rPr lang="ru-RU" sz="1400" b="1" dirty="0">
                <a:solidFill>
                  <a:srgbClr val="002060"/>
                </a:solidFill>
              </a:rPr>
            </a:br>
            <a:r>
              <a:rPr lang="ru-RU" sz="1400" b="1" dirty="0" err="1">
                <a:solidFill>
                  <a:srgbClr val="002060"/>
                </a:solidFill>
              </a:rPr>
              <a:t>Агроусадьба</a:t>
            </a:r>
            <a:r>
              <a:rPr lang="ru-RU" sz="1400" b="1" dirty="0">
                <a:solidFill>
                  <a:srgbClr val="002060"/>
                </a:solidFill>
              </a:rPr>
              <a:t> «</a:t>
            </a:r>
            <a:r>
              <a:rPr lang="ru-RU" sz="1400" b="1" dirty="0" err="1">
                <a:solidFill>
                  <a:srgbClr val="002060"/>
                </a:solidFill>
              </a:rPr>
              <a:t>Маскали</a:t>
            </a:r>
            <a:r>
              <a:rPr lang="ru-RU" sz="1400" b="1" dirty="0">
                <a:solidFill>
                  <a:srgbClr val="002060"/>
                </a:solidFill>
              </a:rPr>
              <a:t>»</a:t>
            </a:r>
            <a:r>
              <a:rPr lang="ru-RU" sz="1400" dirty="0">
                <a:solidFill>
                  <a:srgbClr val="002060"/>
                </a:solidFill>
              </a:rPr>
              <a:t/>
            </a:r>
            <a:br>
              <a:rPr lang="ru-RU" sz="1400" dirty="0">
                <a:solidFill>
                  <a:srgbClr val="002060"/>
                </a:solidFill>
              </a:rPr>
            </a:br>
            <a:r>
              <a:rPr lang="ru-RU" sz="1400" dirty="0">
                <a:solidFill>
                  <a:srgbClr val="002060"/>
                </a:solidFill>
              </a:rPr>
              <a:t>Адрес: Мостовский район д. Москали, </a:t>
            </a:r>
            <a:r>
              <a:rPr lang="ru-RU" sz="1400" dirty="0" err="1">
                <a:solidFill>
                  <a:srgbClr val="002060"/>
                </a:solidFill>
              </a:rPr>
              <a:t>Мармыш</a:t>
            </a:r>
            <a:r>
              <a:rPr lang="ru-RU" sz="1400" dirty="0">
                <a:solidFill>
                  <a:srgbClr val="002060"/>
                </a:solidFill>
              </a:rPr>
              <a:t> Иван </a:t>
            </a:r>
            <a:r>
              <a:rPr lang="ru-RU" sz="1400" dirty="0" err="1" smtClean="0">
                <a:solidFill>
                  <a:srgbClr val="002060"/>
                </a:solidFill>
              </a:rPr>
              <a:t>Юльянович</a:t>
            </a:r>
            <a:endParaRPr lang="ru-RU" sz="1400" dirty="0" smtClean="0">
              <a:solidFill>
                <a:srgbClr val="002060"/>
              </a:solidFill>
            </a:endParaRPr>
          </a:p>
          <a:p>
            <a:r>
              <a:rPr lang="ru-RU" sz="1400" dirty="0" smtClean="0">
                <a:solidFill>
                  <a:srgbClr val="002060"/>
                </a:solidFill>
              </a:rPr>
              <a:t> </a:t>
            </a:r>
            <a:r>
              <a:rPr lang="ru-RU" sz="1400" dirty="0">
                <a:solidFill>
                  <a:srgbClr val="002060"/>
                </a:solidFill>
              </a:rPr>
              <a:t>(тел. 6720201</a:t>
            </a:r>
            <a:r>
              <a:rPr lang="ru-RU" sz="1400" dirty="0" smtClean="0">
                <a:solidFill>
                  <a:srgbClr val="002060"/>
                </a:solidFill>
              </a:rPr>
              <a:t>)</a:t>
            </a:r>
            <a:endParaRPr lang="ru-RU"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9722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772" y="188640"/>
            <a:ext cx="8493685" cy="576064"/>
          </a:xfrm>
          <a:ln>
            <a:solidFill>
              <a:schemeClr val="accent2"/>
            </a:solidFill>
          </a:ln>
        </p:spPr>
        <p:txBody>
          <a:bodyPr>
            <a:normAutofit/>
          </a:bodyPr>
          <a:lstStyle/>
          <a:p>
            <a:pPr algn="ctr"/>
            <a:r>
              <a:rPr lang="ru-RU" sz="2000" dirty="0" smtClean="0">
                <a:solidFill>
                  <a:srgbClr val="002060"/>
                </a:solidFill>
              </a:rPr>
              <a:t> </a:t>
            </a:r>
            <a:r>
              <a:rPr lang="en-US" sz="2000" dirty="0">
                <a:solidFill>
                  <a:srgbClr val="002060"/>
                </a:solidFill>
                <a:latin typeface="Times New Roman" panose="02020603050405020304" pitchFamily="18" charset="0"/>
                <a:cs typeface="Times New Roman" panose="02020603050405020304" pitchFamily="18" charset="0"/>
              </a:rPr>
              <a:t>REST AND TOURISM</a:t>
            </a:r>
            <a:endParaRPr lang="ru-RU" sz="2000" dirty="0">
              <a:solidFill>
                <a:srgbClr val="002060"/>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843808" y="1268760"/>
            <a:ext cx="6300192" cy="4616648"/>
          </a:xfrm>
          <a:prstGeom prst="rect">
            <a:avLst/>
          </a:prstGeom>
        </p:spPr>
        <p:txBody>
          <a:bodyPr wrap="square">
            <a:spAutoFit/>
          </a:bodyPr>
          <a:lstStyle/>
          <a:p>
            <a:pPr>
              <a:spcAft>
                <a:spcPts val="0"/>
              </a:spcAft>
            </a:pPr>
            <a:r>
              <a:rPr lang="en-US" sz="1400" b="1" dirty="0">
                <a:solidFill>
                  <a:srgbClr val="002060"/>
                </a:solidFill>
                <a:ea typeface="Calibri" panose="020F0502020204030204" pitchFamily="34" charset="0"/>
                <a:cs typeface="Times New Roman" panose="02020603050405020304" pitchFamily="18" charset="0"/>
              </a:rPr>
              <a:t>LLC "Belaya </a:t>
            </a:r>
            <a:r>
              <a:rPr lang="en-US" sz="1400" b="1" dirty="0" err="1">
                <a:solidFill>
                  <a:srgbClr val="002060"/>
                </a:solidFill>
                <a:ea typeface="Calibri" panose="020F0502020204030204" pitchFamily="34" charset="0"/>
                <a:cs typeface="Times New Roman" panose="02020603050405020304" pitchFamily="18" charset="0"/>
              </a:rPr>
              <a:t>Tropa</a:t>
            </a:r>
            <a:r>
              <a:rPr lang="en-US" sz="1400" b="1" dirty="0">
                <a:solidFill>
                  <a:srgbClr val="002060"/>
                </a:solidFill>
                <a:ea typeface="Calibri" panose="020F0502020204030204" pitchFamily="34" charset="0"/>
                <a:cs typeface="Times New Roman" panose="02020603050405020304" pitchFamily="18" charset="0"/>
              </a:rPr>
              <a:t>" </a:t>
            </a:r>
            <a:r>
              <a:rPr lang="en-US" sz="1400" dirty="0">
                <a:solidFill>
                  <a:srgbClr val="002060"/>
                </a:solidFill>
                <a:ea typeface="Calibri" panose="020F0502020204030204" pitchFamily="34" charset="0"/>
                <a:cs typeface="Times New Roman" panose="02020603050405020304" pitchFamily="18" charset="0"/>
              </a:rPr>
              <a:t>Address: Grodno region, </a:t>
            </a:r>
            <a:r>
              <a:rPr lang="en-US" sz="1400" dirty="0" err="1" smtClean="0">
                <a:solidFill>
                  <a:srgbClr val="002060"/>
                </a:solidFill>
                <a:ea typeface="Calibri" panose="020F0502020204030204" pitchFamily="34" charset="0"/>
                <a:cs typeface="Times New Roman" panose="02020603050405020304" pitchFamily="18" charset="0"/>
              </a:rPr>
              <a:t>Mosty</a:t>
            </a:r>
            <a:r>
              <a:rPr lang="en-US" sz="1400" dirty="0" smtClean="0">
                <a:solidFill>
                  <a:srgbClr val="002060"/>
                </a:solidFill>
                <a:ea typeface="Calibri" panose="020F0502020204030204" pitchFamily="34" charset="0"/>
                <a:cs typeface="Times New Roman" panose="02020603050405020304" pitchFamily="18" charset="0"/>
              </a:rPr>
              <a:t> </a:t>
            </a:r>
            <a:r>
              <a:rPr lang="en-US" sz="1400" dirty="0">
                <a:solidFill>
                  <a:srgbClr val="002060"/>
                </a:solidFill>
                <a:ea typeface="Calibri" panose="020F0502020204030204" pitchFamily="34" charset="0"/>
                <a:cs typeface="Times New Roman" panose="02020603050405020304" pitchFamily="18" charset="0"/>
              </a:rPr>
              <a:t>district, </a:t>
            </a:r>
            <a:r>
              <a:rPr lang="en-US" sz="1400" dirty="0" err="1">
                <a:solidFill>
                  <a:srgbClr val="002060"/>
                </a:solidFill>
                <a:ea typeface="Calibri" panose="020F0502020204030204" pitchFamily="34" charset="0"/>
                <a:cs typeface="Times New Roman" panose="02020603050405020304" pitchFamily="18" charset="0"/>
              </a:rPr>
              <a:t>Cherlenka</a:t>
            </a:r>
            <a:r>
              <a:rPr lang="en-US" sz="1400" dirty="0">
                <a:solidFill>
                  <a:srgbClr val="002060"/>
                </a:solidFill>
                <a:ea typeface="Calibri" panose="020F0502020204030204" pitchFamily="34" charset="0"/>
                <a:cs typeface="Times New Roman" panose="02020603050405020304" pitchFamily="18" charset="0"/>
              </a:rPr>
              <a:t> village, "Hunter's house" Telephone: (801515) 3-35-98? Director: </a:t>
            </a:r>
            <a:r>
              <a:rPr lang="en-US" sz="1400" dirty="0" err="1">
                <a:solidFill>
                  <a:srgbClr val="002060"/>
                </a:solidFill>
                <a:ea typeface="Calibri" panose="020F0502020204030204" pitchFamily="34" charset="0"/>
                <a:cs typeface="Times New Roman" panose="02020603050405020304" pitchFamily="18" charset="0"/>
              </a:rPr>
              <a:t>Tumaschik</a:t>
            </a:r>
            <a:r>
              <a:rPr lang="en-US" sz="1400" dirty="0">
                <a:solidFill>
                  <a:srgbClr val="002060"/>
                </a:solidFill>
                <a:ea typeface="Calibri" panose="020F0502020204030204" pitchFamily="34" charset="0"/>
                <a:cs typeface="Times New Roman" panose="02020603050405020304" pitchFamily="18" charset="0"/>
              </a:rPr>
              <a:t> NA</a:t>
            </a:r>
          </a:p>
          <a:p>
            <a:pPr>
              <a:spcAft>
                <a:spcPts val="0"/>
              </a:spcAft>
            </a:pPr>
            <a:r>
              <a:rPr lang="en-US" sz="1400" b="1" dirty="0">
                <a:solidFill>
                  <a:srgbClr val="002060"/>
                </a:solidFill>
                <a:ea typeface="Calibri" panose="020F0502020204030204" pitchFamily="34" charset="0"/>
                <a:cs typeface="Times New Roman" panose="02020603050405020304" pitchFamily="18" charset="0"/>
              </a:rPr>
              <a:t>Manor UCHPKHH "Dream" </a:t>
            </a:r>
            <a:r>
              <a:rPr lang="en-US" sz="1400" dirty="0" err="1">
                <a:solidFill>
                  <a:srgbClr val="002060"/>
                </a:solidFill>
                <a:ea typeface="Calibri" panose="020F0502020204030204" pitchFamily="34" charset="0"/>
                <a:cs typeface="Times New Roman" panose="02020603050405020304" pitchFamily="18" charset="0"/>
              </a:rPr>
              <a:t>Kondratovich</a:t>
            </a:r>
            <a:r>
              <a:rPr lang="en-US" sz="1400" dirty="0">
                <a:solidFill>
                  <a:srgbClr val="002060"/>
                </a:solidFill>
                <a:ea typeface="Calibri" panose="020F0502020204030204" pitchFamily="34" charset="0"/>
                <a:cs typeface="Times New Roman" panose="02020603050405020304" pitchFamily="18" charset="0"/>
              </a:rPr>
              <a:t> </a:t>
            </a:r>
            <a:r>
              <a:rPr lang="en-US" sz="1400" dirty="0" smtClean="0">
                <a:solidFill>
                  <a:srgbClr val="002060"/>
                </a:solidFill>
                <a:ea typeface="Calibri" panose="020F0502020204030204" pitchFamily="34" charset="0"/>
                <a:cs typeface="Times New Roman" panose="02020603050405020304" pitchFamily="18" charset="0"/>
              </a:rPr>
              <a:t>V.A. Address</a:t>
            </a:r>
            <a:r>
              <a:rPr lang="en-US" sz="1400" dirty="0">
                <a:solidFill>
                  <a:srgbClr val="002060"/>
                </a:solidFill>
                <a:ea typeface="Calibri" panose="020F0502020204030204" pitchFamily="34" charset="0"/>
                <a:cs typeface="Times New Roman" panose="02020603050405020304" pitchFamily="18" charset="0"/>
              </a:rPr>
              <a:t>: Grodno region, </a:t>
            </a:r>
            <a:r>
              <a:rPr lang="en-US" sz="1400" dirty="0" err="1" smtClean="0">
                <a:solidFill>
                  <a:srgbClr val="002060"/>
                </a:solidFill>
                <a:ea typeface="Calibri" panose="020F0502020204030204" pitchFamily="34" charset="0"/>
                <a:cs typeface="Times New Roman" panose="02020603050405020304" pitchFamily="18" charset="0"/>
              </a:rPr>
              <a:t>Mosty</a:t>
            </a:r>
            <a:r>
              <a:rPr lang="en-US" sz="1400" dirty="0" smtClean="0">
                <a:solidFill>
                  <a:srgbClr val="002060"/>
                </a:solidFill>
                <a:ea typeface="Calibri" panose="020F0502020204030204" pitchFamily="34" charset="0"/>
                <a:cs typeface="Times New Roman" panose="02020603050405020304" pitchFamily="18" charset="0"/>
              </a:rPr>
              <a:t> </a:t>
            </a:r>
            <a:r>
              <a:rPr lang="en-US" sz="1400" dirty="0">
                <a:solidFill>
                  <a:srgbClr val="002060"/>
                </a:solidFill>
                <a:ea typeface="Calibri" panose="020F0502020204030204" pitchFamily="34" charset="0"/>
                <a:cs typeface="Times New Roman" panose="02020603050405020304" pitchFamily="18" charset="0"/>
              </a:rPr>
              <a:t>district, </a:t>
            </a:r>
            <a:r>
              <a:rPr lang="en-US" sz="1400" dirty="0" err="1">
                <a:solidFill>
                  <a:srgbClr val="002060"/>
                </a:solidFill>
                <a:ea typeface="Calibri" panose="020F0502020204030204" pitchFamily="34" charset="0"/>
                <a:cs typeface="Times New Roman" panose="02020603050405020304" pitchFamily="18" charset="0"/>
              </a:rPr>
              <a:t>Mikhelevschina</a:t>
            </a:r>
            <a:r>
              <a:rPr lang="en-US" sz="1400" dirty="0">
                <a:solidFill>
                  <a:srgbClr val="002060"/>
                </a:solidFill>
                <a:ea typeface="Calibri" panose="020F0502020204030204" pitchFamily="34" charset="0"/>
                <a:cs typeface="Times New Roman" panose="02020603050405020304" pitchFamily="18" charset="0"/>
              </a:rPr>
              <a:t> village, </a:t>
            </a:r>
            <a:r>
              <a:rPr lang="en-US" sz="1400" dirty="0" err="1">
                <a:solidFill>
                  <a:srgbClr val="002060"/>
                </a:solidFill>
                <a:ea typeface="Calibri" panose="020F0502020204030204" pitchFamily="34" charset="0"/>
                <a:cs typeface="Times New Roman" panose="02020603050405020304" pitchFamily="18" charset="0"/>
              </a:rPr>
              <a:t>st.</a:t>
            </a:r>
            <a:r>
              <a:rPr lang="en-US" sz="1400" dirty="0">
                <a:solidFill>
                  <a:srgbClr val="002060"/>
                </a:solidFill>
                <a:ea typeface="Calibri" panose="020F0502020204030204" pitchFamily="34" charset="0"/>
                <a:cs typeface="Times New Roman" panose="02020603050405020304" pitchFamily="18" charset="0"/>
              </a:rPr>
              <a:t> </a:t>
            </a:r>
            <a:r>
              <a:rPr lang="en-US" sz="1400" dirty="0" err="1">
                <a:solidFill>
                  <a:srgbClr val="002060"/>
                </a:solidFill>
                <a:ea typeface="Calibri" panose="020F0502020204030204" pitchFamily="34" charset="0"/>
                <a:cs typeface="Times New Roman" panose="02020603050405020304" pitchFamily="18" charset="0"/>
              </a:rPr>
              <a:t>Shkolnaya</a:t>
            </a:r>
            <a:r>
              <a:rPr lang="en-US" sz="1400" dirty="0">
                <a:solidFill>
                  <a:srgbClr val="002060"/>
                </a:solidFill>
                <a:ea typeface="Calibri" panose="020F0502020204030204" pitchFamily="34" charset="0"/>
                <a:cs typeface="Times New Roman" panose="02020603050405020304" pitchFamily="18" charset="0"/>
              </a:rPr>
              <a:t>, 12 Telephone: (801515) 2-13-92, (8029) 612-41-74; (8029) 888-80-02</a:t>
            </a:r>
          </a:p>
          <a:p>
            <a:pPr>
              <a:spcAft>
                <a:spcPts val="0"/>
              </a:spcAft>
            </a:pPr>
            <a:r>
              <a:rPr lang="en-US" sz="1400" b="1" dirty="0">
                <a:solidFill>
                  <a:srgbClr val="002060"/>
                </a:solidFill>
                <a:ea typeface="Calibri" panose="020F0502020204030204" pitchFamily="34" charset="0"/>
                <a:cs typeface="Times New Roman" panose="02020603050405020304" pitchFamily="18" charset="0"/>
              </a:rPr>
              <a:t>Camping "Oaks</a:t>
            </a:r>
            <a:r>
              <a:rPr lang="en-US" sz="1400" dirty="0">
                <a:solidFill>
                  <a:srgbClr val="002060"/>
                </a:solidFill>
                <a:ea typeface="Calibri" panose="020F0502020204030204" pitchFamily="34" charset="0"/>
                <a:cs typeface="Times New Roman" panose="02020603050405020304" pitchFamily="18" charset="0"/>
              </a:rPr>
              <a:t>" </a:t>
            </a:r>
            <a:r>
              <a:rPr lang="en-US" sz="1400" dirty="0" err="1">
                <a:solidFill>
                  <a:srgbClr val="002060"/>
                </a:solidFill>
                <a:ea typeface="Calibri" panose="020F0502020204030204" pitchFamily="34" charset="0"/>
                <a:cs typeface="Times New Roman" panose="02020603050405020304" pitchFamily="18" charset="0"/>
              </a:rPr>
              <a:t>Sityi</a:t>
            </a:r>
            <a:r>
              <a:rPr lang="en-US" sz="1400" dirty="0">
                <a:solidFill>
                  <a:srgbClr val="002060"/>
                </a:solidFill>
                <a:ea typeface="Calibri" panose="020F0502020204030204" pitchFamily="34" charset="0"/>
                <a:cs typeface="Times New Roman" panose="02020603050405020304" pitchFamily="18" charset="0"/>
              </a:rPr>
              <a:t> Sergey </a:t>
            </a:r>
            <a:r>
              <a:rPr lang="en-US" sz="1400" dirty="0" err="1">
                <a:solidFill>
                  <a:srgbClr val="002060"/>
                </a:solidFill>
                <a:ea typeface="Calibri" panose="020F0502020204030204" pitchFamily="34" charset="0"/>
                <a:cs typeface="Times New Roman" panose="02020603050405020304" pitchFamily="18" charset="0"/>
              </a:rPr>
              <a:t>Alexandrovich</a:t>
            </a:r>
            <a:r>
              <a:rPr lang="en-US" sz="1400" dirty="0">
                <a:solidFill>
                  <a:srgbClr val="002060"/>
                </a:solidFill>
                <a:ea typeface="Calibri" panose="020F0502020204030204" pitchFamily="34" charset="0"/>
                <a:cs typeface="Times New Roman" panose="02020603050405020304" pitchFamily="18" charset="0"/>
              </a:rPr>
              <a:t> Address: Grodno region, </a:t>
            </a:r>
            <a:r>
              <a:rPr lang="en-US" sz="1400" dirty="0" err="1" smtClean="0">
                <a:solidFill>
                  <a:srgbClr val="002060"/>
                </a:solidFill>
                <a:ea typeface="Calibri" panose="020F0502020204030204" pitchFamily="34" charset="0"/>
                <a:cs typeface="Times New Roman" panose="02020603050405020304" pitchFamily="18" charset="0"/>
              </a:rPr>
              <a:t>Mosty</a:t>
            </a:r>
            <a:r>
              <a:rPr lang="en-US" sz="1400" dirty="0" smtClean="0">
                <a:solidFill>
                  <a:srgbClr val="002060"/>
                </a:solidFill>
                <a:ea typeface="Calibri" panose="020F0502020204030204" pitchFamily="34" charset="0"/>
                <a:cs typeface="Times New Roman" panose="02020603050405020304" pitchFamily="18" charset="0"/>
              </a:rPr>
              <a:t> </a:t>
            </a:r>
            <a:r>
              <a:rPr lang="en-US" sz="1400" dirty="0">
                <a:solidFill>
                  <a:srgbClr val="002060"/>
                </a:solidFill>
                <a:ea typeface="Calibri" panose="020F0502020204030204" pitchFamily="34" charset="0"/>
                <a:cs typeface="Times New Roman" panose="02020603050405020304" pitchFamily="18" charset="0"/>
              </a:rPr>
              <a:t>district </a:t>
            </a:r>
            <a:r>
              <a:rPr lang="en-US" sz="1400" dirty="0" err="1">
                <a:solidFill>
                  <a:srgbClr val="002060"/>
                </a:solidFill>
                <a:ea typeface="Calibri" panose="020F0502020204030204" pitchFamily="34" charset="0"/>
                <a:cs typeface="Times New Roman" panose="02020603050405020304" pitchFamily="18" charset="0"/>
              </a:rPr>
              <a:t>Novinka</a:t>
            </a:r>
            <a:r>
              <a:rPr lang="en-US" sz="1400" dirty="0">
                <a:solidFill>
                  <a:srgbClr val="002060"/>
                </a:solidFill>
                <a:ea typeface="Calibri" panose="020F0502020204030204" pitchFamily="34" charset="0"/>
                <a:cs typeface="Times New Roman" panose="02020603050405020304" pitchFamily="18" charset="0"/>
              </a:rPr>
              <a:t> village, tel. (801515) 4-21-76 mob .: (8029) 617-91-53; (8029) 280-37-19 (re)?, 6679623</a:t>
            </a:r>
          </a:p>
          <a:p>
            <a:pPr>
              <a:spcAft>
                <a:spcPts val="0"/>
              </a:spcAft>
            </a:pPr>
            <a:r>
              <a:rPr lang="en-US" sz="1400" b="1" dirty="0">
                <a:solidFill>
                  <a:srgbClr val="002060"/>
                </a:solidFill>
                <a:ea typeface="Calibri" panose="020F0502020204030204" pitchFamily="34" charset="0"/>
                <a:cs typeface="Times New Roman" panose="02020603050405020304" pitchFamily="18" charset="0"/>
              </a:rPr>
              <a:t>The farmstead of the housing and communal services "</a:t>
            </a:r>
            <a:r>
              <a:rPr lang="en-US" sz="1400" b="1" dirty="0" err="1">
                <a:solidFill>
                  <a:srgbClr val="002060"/>
                </a:solidFill>
                <a:ea typeface="Calibri" panose="020F0502020204030204" pitchFamily="34" charset="0"/>
                <a:cs typeface="Times New Roman" panose="02020603050405020304" pitchFamily="18" charset="0"/>
              </a:rPr>
              <a:t>Yavor</a:t>
            </a:r>
            <a:r>
              <a:rPr lang="en-US" sz="1400" b="1" dirty="0">
                <a:solidFill>
                  <a:srgbClr val="002060"/>
                </a:solidFill>
                <a:ea typeface="Calibri" panose="020F0502020204030204" pitchFamily="34" charset="0"/>
                <a:cs typeface="Times New Roman" panose="02020603050405020304" pitchFamily="18" charset="0"/>
              </a:rPr>
              <a:t>" </a:t>
            </a:r>
            <a:r>
              <a:rPr lang="en-US" sz="1400" dirty="0">
                <a:solidFill>
                  <a:srgbClr val="002060"/>
                </a:solidFill>
                <a:ea typeface="Calibri" panose="020F0502020204030204" pitchFamily="34" charset="0"/>
                <a:cs typeface="Times New Roman" panose="02020603050405020304" pitchFamily="18" charset="0"/>
              </a:rPr>
              <a:t>Address: Grodno region, </a:t>
            </a:r>
            <a:r>
              <a:rPr lang="en-US" sz="1400" dirty="0" err="1">
                <a:solidFill>
                  <a:srgbClr val="002060"/>
                </a:solidFill>
                <a:ea typeface="Calibri" panose="020F0502020204030204" pitchFamily="34" charset="0"/>
                <a:cs typeface="Times New Roman" panose="02020603050405020304" pitchFamily="18" charset="0"/>
              </a:rPr>
              <a:t>Mosty</a:t>
            </a:r>
            <a:r>
              <a:rPr lang="en-US" sz="1400" dirty="0">
                <a:solidFill>
                  <a:srgbClr val="002060"/>
                </a:solidFill>
                <a:ea typeface="Calibri" panose="020F0502020204030204" pitchFamily="34" charset="0"/>
                <a:cs typeface="Times New Roman" panose="02020603050405020304" pitchFamily="18" charset="0"/>
              </a:rPr>
              <a:t>, </a:t>
            </a:r>
            <a:r>
              <a:rPr lang="en-US" sz="1400" dirty="0" err="1">
                <a:solidFill>
                  <a:srgbClr val="002060"/>
                </a:solidFill>
                <a:ea typeface="Calibri" panose="020F0502020204030204" pitchFamily="34" charset="0"/>
                <a:cs typeface="Times New Roman" panose="02020603050405020304" pitchFamily="18" charset="0"/>
              </a:rPr>
              <a:t>ul</a:t>
            </a:r>
            <a:r>
              <a:rPr lang="en-US" sz="1400" dirty="0">
                <a:solidFill>
                  <a:srgbClr val="002060"/>
                </a:solidFill>
                <a:ea typeface="Calibri" panose="020F0502020204030204" pitchFamily="34" charset="0"/>
                <a:cs typeface="Times New Roman" panose="02020603050405020304" pitchFamily="18" charset="0"/>
              </a:rPr>
              <a:t>. </a:t>
            </a:r>
            <a:r>
              <a:rPr lang="en-US" sz="1400" dirty="0" err="1">
                <a:solidFill>
                  <a:srgbClr val="002060"/>
                </a:solidFill>
                <a:ea typeface="Calibri" panose="020F0502020204030204" pitchFamily="34" charset="0"/>
                <a:cs typeface="Times New Roman" panose="02020603050405020304" pitchFamily="18" charset="0"/>
              </a:rPr>
              <a:t>Yanka</a:t>
            </a:r>
            <a:r>
              <a:rPr lang="en-US" sz="1400" dirty="0">
                <a:solidFill>
                  <a:srgbClr val="002060"/>
                </a:solidFill>
                <a:ea typeface="Calibri" panose="020F0502020204030204" pitchFamily="34" charset="0"/>
                <a:cs typeface="Times New Roman" panose="02020603050405020304" pitchFamily="18" charset="0"/>
              </a:rPr>
              <a:t> </a:t>
            </a:r>
            <a:r>
              <a:rPr lang="en-US" sz="1400" dirty="0" err="1">
                <a:solidFill>
                  <a:srgbClr val="002060"/>
                </a:solidFill>
                <a:ea typeface="Calibri" panose="020F0502020204030204" pitchFamily="34" charset="0"/>
                <a:cs typeface="Times New Roman" panose="02020603050405020304" pitchFamily="18" charset="0"/>
              </a:rPr>
              <a:t>Kupala</a:t>
            </a:r>
            <a:r>
              <a:rPr lang="en-US" sz="1400" dirty="0">
                <a:solidFill>
                  <a:srgbClr val="002060"/>
                </a:solidFill>
                <a:ea typeface="Calibri" panose="020F0502020204030204" pitchFamily="34" charset="0"/>
                <a:cs typeface="Times New Roman" panose="02020603050405020304" pitchFamily="18" charset="0"/>
              </a:rPr>
              <a:t>. 62Tel. 80151532149 (reception RUP housing and communal services).</a:t>
            </a:r>
          </a:p>
          <a:p>
            <a:pPr>
              <a:spcAft>
                <a:spcPts val="0"/>
              </a:spcAft>
            </a:pPr>
            <a:r>
              <a:rPr lang="en-US" sz="1400" b="1" dirty="0">
                <a:solidFill>
                  <a:srgbClr val="002060"/>
                </a:solidFill>
                <a:ea typeface="Calibri" panose="020F0502020204030204" pitchFamily="34" charset="0"/>
                <a:cs typeface="Times New Roman" panose="02020603050405020304" pitchFamily="18" charset="0"/>
              </a:rPr>
              <a:t>Homestead "</a:t>
            </a:r>
            <a:r>
              <a:rPr lang="en-US" sz="1400" b="1" dirty="0" err="1">
                <a:solidFill>
                  <a:srgbClr val="002060"/>
                </a:solidFill>
                <a:ea typeface="Calibri" panose="020F0502020204030204" pitchFamily="34" charset="0"/>
                <a:cs typeface="Times New Roman" panose="02020603050405020304" pitchFamily="18" charset="0"/>
              </a:rPr>
              <a:t>Novoselki</a:t>
            </a:r>
            <a:r>
              <a:rPr lang="en-US" sz="1400" b="1" dirty="0">
                <a:solidFill>
                  <a:srgbClr val="002060"/>
                </a:solidFill>
                <a:ea typeface="Calibri" panose="020F0502020204030204" pitchFamily="34" charset="0"/>
                <a:cs typeface="Times New Roman" panose="02020603050405020304" pitchFamily="18" charset="0"/>
              </a:rPr>
              <a:t>"</a:t>
            </a:r>
          </a:p>
          <a:p>
            <a:pPr>
              <a:spcAft>
                <a:spcPts val="0"/>
              </a:spcAft>
            </a:pPr>
            <a:r>
              <a:rPr lang="en-US" sz="1400" dirty="0">
                <a:solidFill>
                  <a:srgbClr val="002060"/>
                </a:solidFill>
                <a:ea typeface="Calibri" panose="020F0502020204030204" pitchFamily="34" charset="0"/>
                <a:cs typeface="Times New Roman" panose="02020603050405020304" pitchFamily="18" charset="0"/>
              </a:rPr>
              <a:t>Address: Grodno region, </a:t>
            </a:r>
            <a:r>
              <a:rPr lang="en-US" sz="1400" dirty="0" err="1" smtClean="0">
                <a:solidFill>
                  <a:srgbClr val="002060"/>
                </a:solidFill>
                <a:ea typeface="Calibri" panose="020F0502020204030204" pitchFamily="34" charset="0"/>
                <a:cs typeface="Times New Roman" panose="02020603050405020304" pitchFamily="18" charset="0"/>
              </a:rPr>
              <a:t>Mosty</a:t>
            </a:r>
            <a:r>
              <a:rPr lang="en-US" sz="1400" dirty="0" smtClean="0">
                <a:solidFill>
                  <a:srgbClr val="002060"/>
                </a:solidFill>
                <a:ea typeface="Calibri" panose="020F0502020204030204" pitchFamily="34" charset="0"/>
                <a:cs typeface="Times New Roman" panose="02020603050405020304" pitchFamily="18" charset="0"/>
              </a:rPr>
              <a:t> </a:t>
            </a:r>
            <a:r>
              <a:rPr lang="en-US" sz="1400" dirty="0">
                <a:solidFill>
                  <a:srgbClr val="002060"/>
                </a:solidFill>
                <a:ea typeface="Calibri" panose="020F0502020204030204" pitchFamily="34" charset="0"/>
                <a:cs typeface="Times New Roman" panose="02020603050405020304" pitchFamily="18" charset="0"/>
              </a:rPr>
              <a:t>district, </a:t>
            </a:r>
            <a:r>
              <a:rPr lang="en-US" sz="1400" dirty="0" err="1">
                <a:solidFill>
                  <a:srgbClr val="002060"/>
                </a:solidFill>
                <a:ea typeface="Calibri" panose="020F0502020204030204" pitchFamily="34" charset="0"/>
                <a:cs typeface="Times New Roman" panose="02020603050405020304" pitchFamily="18" charset="0"/>
              </a:rPr>
              <a:t>Novoselki</a:t>
            </a:r>
            <a:r>
              <a:rPr lang="en-US" sz="1400" dirty="0">
                <a:solidFill>
                  <a:srgbClr val="002060"/>
                </a:solidFill>
                <a:ea typeface="Calibri" panose="020F0502020204030204" pitchFamily="34" charset="0"/>
                <a:cs typeface="Times New Roman" panose="02020603050405020304" pitchFamily="18" charset="0"/>
              </a:rPr>
              <a:t> village</a:t>
            </a:r>
          </a:p>
          <a:p>
            <a:pPr>
              <a:spcAft>
                <a:spcPts val="0"/>
              </a:spcAft>
            </a:pPr>
            <a:r>
              <a:rPr lang="en-US" sz="1400" dirty="0">
                <a:solidFill>
                  <a:srgbClr val="002060"/>
                </a:solidFill>
                <a:ea typeface="Calibri" panose="020F0502020204030204" pitchFamily="34" charset="0"/>
                <a:cs typeface="Times New Roman" panose="02020603050405020304" pitchFamily="18" charset="0"/>
              </a:rPr>
              <a:t>Mobile phone: (8044) 555-55-21; </a:t>
            </a:r>
            <a:r>
              <a:rPr lang="en-US" sz="1400" dirty="0" err="1">
                <a:solidFill>
                  <a:srgbClr val="002060"/>
                </a:solidFill>
                <a:ea typeface="Calibri" panose="020F0502020204030204" pitchFamily="34" charset="0"/>
                <a:cs typeface="Times New Roman" panose="02020603050405020304" pitchFamily="18" charset="0"/>
              </a:rPr>
              <a:t>Belko</a:t>
            </a:r>
            <a:r>
              <a:rPr lang="en-US" sz="1400" dirty="0">
                <a:solidFill>
                  <a:srgbClr val="002060"/>
                </a:solidFill>
                <a:ea typeface="Calibri" panose="020F0502020204030204" pitchFamily="34" charset="0"/>
                <a:cs typeface="Times New Roman" panose="02020603050405020304" pitchFamily="18" charset="0"/>
              </a:rPr>
              <a:t> Galina </a:t>
            </a:r>
            <a:r>
              <a:rPr lang="en-US" sz="1400" dirty="0" err="1">
                <a:solidFill>
                  <a:srgbClr val="002060"/>
                </a:solidFill>
                <a:ea typeface="Calibri" panose="020F0502020204030204" pitchFamily="34" charset="0"/>
                <a:cs typeface="Times New Roman" panose="02020603050405020304" pitchFamily="18" charset="0"/>
              </a:rPr>
              <a:t>Petrovna</a:t>
            </a:r>
            <a:r>
              <a:rPr lang="en-US" sz="1400" dirty="0">
                <a:solidFill>
                  <a:srgbClr val="002060"/>
                </a:solidFill>
                <a:ea typeface="Calibri" panose="020F0502020204030204" pitchFamily="34" charset="0"/>
                <a:cs typeface="Times New Roman" panose="02020603050405020304" pitchFamily="18" charset="0"/>
              </a:rPr>
              <a:t> 80293350870, 6679623</a:t>
            </a:r>
          </a:p>
          <a:p>
            <a:pPr>
              <a:spcAft>
                <a:spcPts val="0"/>
              </a:spcAft>
            </a:pPr>
            <a:r>
              <a:rPr lang="en-US" sz="1400" b="1" dirty="0">
                <a:solidFill>
                  <a:srgbClr val="002060"/>
                </a:solidFill>
                <a:ea typeface="Calibri" panose="020F0502020204030204" pitchFamily="34" charset="0"/>
                <a:cs typeface="Times New Roman" panose="02020603050405020304" pitchFamily="18" charset="0"/>
              </a:rPr>
              <a:t> </a:t>
            </a:r>
            <a:r>
              <a:rPr lang="en-US" sz="1400" b="1" dirty="0" err="1" smtClean="0">
                <a:solidFill>
                  <a:srgbClr val="002060"/>
                </a:solidFill>
                <a:ea typeface="Calibri" panose="020F0502020204030204" pitchFamily="34" charset="0"/>
                <a:cs typeface="Times New Roman" panose="02020603050405020304" pitchFamily="18" charset="0"/>
              </a:rPr>
              <a:t>Shymki</a:t>
            </a:r>
            <a:r>
              <a:rPr lang="en-US" sz="1400" b="1" dirty="0" smtClean="0">
                <a:solidFill>
                  <a:srgbClr val="002060"/>
                </a:solidFill>
                <a:ea typeface="Calibri" panose="020F0502020204030204" pitchFamily="34" charset="0"/>
                <a:cs typeface="Times New Roman" panose="02020603050405020304" pitchFamily="18" charset="0"/>
              </a:rPr>
              <a:t> </a:t>
            </a:r>
            <a:r>
              <a:rPr lang="en-US" sz="1400" b="1" dirty="0">
                <a:solidFill>
                  <a:srgbClr val="002060"/>
                </a:solidFill>
                <a:ea typeface="Calibri" panose="020F0502020204030204" pitchFamily="34" charset="0"/>
                <a:cs typeface="Times New Roman" panose="02020603050405020304" pitchFamily="18" charset="0"/>
              </a:rPr>
              <a:t>Manor</a:t>
            </a:r>
          </a:p>
          <a:p>
            <a:pPr>
              <a:spcAft>
                <a:spcPts val="0"/>
              </a:spcAft>
            </a:pPr>
            <a:r>
              <a:rPr lang="en-US" sz="1400" dirty="0">
                <a:solidFill>
                  <a:srgbClr val="002060"/>
                </a:solidFill>
                <a:ea typeface="Calibri" panose="020F0502020204030204" pitchFamily="34" charset="0"/>
                <a:cs typeface="Times New Roman" panose="02020603050405020304" pitchFamily="18" charset="0"/>
              </a:rPr>
              <a:t>Address: </a:t>
            </a:r>
            <a:r>
              <a:rPr lang="en-US" sz="1400" dirty="0" err="1">
                <a:solidFill>
                  <a:srgbClr val="002060"/>
                </a:solidFill>
                <a:ea typeface="Calibri" panose="020F0502020204030204" pitchFamily="34" charset="0"/>
                <a:cs typeface="Times New Roman" panose="02020603050405020304" pitchFamily="18" charset="0"/>
              </a:rPr>
              <a:t>Shymki</a:t>
            </a:r>
            <a:r>
              <a:rPr lang="en-US" sz="1400" dirty="0">
                <a:solidFill>
                  <a:srgbClr val="002060"/>
                </a:solidFill>
                <a:ea typeface="Calibri" panose="020F0502020204030204" pitchFamily="34" charset="0"/>
                <a:cs typeface="Times New Roman" panose="02020603050405020304" pitchFamily="18" charset="0"/>
              </a:rPr>
              <a:t> village, </a:t>
            </a:r>
            <a:r>
              <a:rPr lang="en-US" sz="1400" dirty="0" err="1" smtClean="0">
                <a:solidFill>
                  <a:srgbClr val="002060"/>
                </a:solidFill>
                <a:ea typeface="Calibri" panose="020F0502020204030204" pitchFamily="34" charset="0"/>
                <a:cs typeface="Times New Roman" panose="02020603050405020304" pitchFamily="18" charset="0"/>
              </a:rPr>
              <a:t>Mosty</a:t>
            </a:r>
            <a:r>
              <a:rPr lang="en-US" sz="1400" dirty="0" smtClean="0">
                <a:solidFill>
                  <a:srgbClr val="002060"/>
                </a:solidFill>
                <a:ea typeface="Calibri" panose="020F0502020204030204" pitchFamily="34" charset="0"/>
                <a:cs typeface="Times New Roman" panose="02020603050405020304" pitchFamily="18" charset="0"/>
              </a:rPr>
              <a:t> </a:t>
            </a:r>
            <a:r>
              <a:rPr lang="en-US" sz="1400" dirty="0">
                <a:solidFill>
                  <a:srgbClr val="002060"/>
                </a:solidFill>
                <a:ea typeface="Calibri" panose="020F0502020204030204" pitchFamily="34" charset="0"/>
                <a:cs typeface="Times New Roman" panose="02020603050405020304" pitchFamily="18" charset="0"/>
              </a:rPr>
              <a:t>district, Grodno region</a:t>
            </a:r>
          </a:p>
          <a:p>
            <a:pPr>
              <a:spcAft>
                <a:spcPts val="0"/>
              </a:spcAft>
            </a:pPr>
            <a:r>
              <a:rPr lang="en-US" sz="1400" dirty="0">
                <a:solidFill>
                  <a:srgbClr val="002060"/>
                </a:solidFill>
                <a:ea typeface="Calibri" panose="020F0502020204030204" pitchFamily="34" charset="0"/>
                <a:cs typeface="Times New Roman" panose="02020603050405020304" pitchFamily="18" charset="0"/>
              </a:rPr>
              <a:t>Mobile phone: (8029) 86-97-890; (8029) 665-97-29 </a:t>
            </a:r>
            <a:r>
              <a:rPr lang="en-US" sz="1400" dirty="0" err="1">
                <a:solidFill>
                  <a:srgbClr val="002060"/>
                </a:solidFill>
                <a:ea typeface="Calibri" panose="020F0502020204030204" pitchFamily="34" charset="0"/>
                <a:cs typeface="Times New Roman" panose="02020603050405020304" pitchFamily="18" charset="0"/>
              </a:rPr>
              <a:t>Shabalinskaya</a:t>
            </a:r>
            <a:r>
              <a:rPr lang="en-US" sz="1400" dirty="0">
                <a:solidFill>
                  <a:srgbClr val="002060"/>
                </a:solidFill>
                <a:ea typeface="Calibri" panose="020F0502020204030204" pitchFamily="34" charset="0"/>
                <a:cs typeface="Times New Roman" panose="02020603050405020304" pitchFamily="18" charset="0"/>
              </a:rPr>
              <a:t> Elena Georgievna10</a:t>
            </a:r>
            <a:r>
              <a:rPr lang="en-US" sz="1400" dirty="0" smtClean="0">
                <a:solidFill>
                  <a:srgbClr val="002060"/>
                </a:solidFill>
                <a:ea typeface="Calibri" panose="020F0502020204030204" pitchFamily="34" charset="0"/>
                <a:cs typeface="Times New Roman" panose="02020603050405020304" pitchFamily="18" charset="0"/>
              </a:rPr>
              <a:t>.</a:t>
            </a:r>
          </a:p>
          <a:p>
            <a:pPr>
              <a:spcAft>
                <a:spcPts val="0"/>
              </a:spcAft>
            </a:pPr>
            <a:r>
              <a:rPr lang="en-US" sz="1400" dirty="0" smtClean="0">
                <a:solidFill>
                  <a:srgbClr val="002060"/>
                </a:solidFill>
                <a:ea typeface="Calibri" panose="020F0502020204030204" pitchFamily="34" charset="0"/>
                <a:cs typeface="Times New Roman" panose="02020603050405020304" pitchFamily="18" charset="0"/>
              </a:rPr>
              <a:t> </a:t>
            </a:r>
            <a:r>
              <a:rPr lang="en-US" sz="1400" b="1" dirty="0" err="1" smtClean="0">
                <a:solidFill>
                  <a:srgbClr val="002060"/>
                </a:solidFill>
                <a:ea typeface="Calibri" panose="020F0502020204030204" pitchFamily="34" charset="0"/>
                <a:cs typeface="Times New Roman" panose="02020603050405020304" pitchFamily="18" charset="0"/>
              </a:rPr>
              <a:t>Agroland</a:t>
            </a:r>
            <a:r>
              <a:rPr lang="en-US" sz="1400" b="1" dirty="0" smtClean="0">
                <a:solidFill>
                  <a:srgbClr val="002060"/>
                </a:solidFill>
                <a:ea typeface="Calibri" panose="020F0502020204030204" pitchFamily="34" charset="0"/>
                <a:cs typeface="Times New Roman" panose="02020603050405020304" pitchFamily="18" charset="0"/>
              </a:rPr>
              <a:t> "</a:t>
            </a:r>
            <a:r>
              <a:rPr lang="en-US" sz="1400" b="1" dirty="0" err="1" smtClean="0">
                <a:solidFill>
                  <a:srgbClr val="002060"/>
                </a:solidFill>
                <a:ea typeface="Calibri" panose="020F0502020204030204" pitchFamily="34" charset="0"/>
                <a:cs typeface="Times New Roman" panose="02020603050405020304" pitchFamily="18" charset="0"/>
              </a:rPr>
              <a:t>Mascali</a:t>
            </a:r>
            <a:r>
              <a:rPr lang="en-US" sz="1400" b="1" dirty="0" smtClean="0">
                <a:solidFill>
                  <a:srgbClr val="002060"/>
                </a:solidFill>
                <a:ea typeface="Calibri" panose="020F0502020204030204" pitchFamily="34" charset="0"/>
                <a:cs typeface="Times New Roman" panose="02020603050405020304" pitchFamily="18" charset="0"/>
              </a:rPr>
              <a:t> " </a:t>
            </a:r>
            <a:r>
              <a:rPr lang="en-US" sz="1400" dirty="0">
                <a:solidFill>
                  <a:srgbClr val="002060"/>
                </a:solidFill>
                <a:ea typeface="Calibri" panose="020F0502020204030204" pitchFamily="34" charset="0"/>
                <a:cs typeface="Times New Roman" panose="02020603050405020304" pitchFamily="18" charset="0"/>
              </a:rPr>
              <a:t>Address: </a:t>
            </a:r>
            <a:r>
              <a:rPr lang="en-US" sz="1400" dirty="0" err="1" smtClean="0">
                <a:solidFill>
                  <a:srgbClr val="002060"/>
                </a:solidFill>
                <a:ea typeface="Calibri" panose="020F0502020204030204" pitchFamily="34" charset="0"/>
                <a:cs typeface="Times New Roman" panose="02020603050405020304" pitchFamily="18" charset="0"/>
              </a:rPr>
              <a:t>Mosty</a:t>
            </a:r>
            <a:r>
              <a:rPr lang="en-US" sz="1400" dirty="0" smtClean="0">
                <a:solidFill>
                  <a:srgbClr val="002060"/>
                </a:solidFill>
                <a:ea typeface="Calibri" panose="020F0502020204030204" pitchFamily="34" charset="0"/>
                <a:cs typeface="Times New Roman" panose="02020603050405020304" pitchFamily="18" charset="0"/>
              </a:rPr>
              <a:t> </a:t>
            </a:r>
            <a:r>
              <a:rPr lang="en-US" sz="1400" dirty="0">
                <a:solidFill>
                  <a:srgbClr val="002060"/>
                </a:solidFill>
                <a:ea typeface="Calibri" panose="020F0502020204030204" pitchFamily="34" charset="0"/>
                <a:cs typeface="Times New Roman" panose="02020603050405020304" pitchFamily="18" charset="0"/>
              </a:rPr>
              <a:t>district, </a:t>
            </a:r>
            <a:r>
              <a:rPr lang="en-US" sz="1400" dirty="0" err="1">
                <a:solidFill>
                  <a:srgbClr val="002060"/>
                </a:solidFill>
                <a:ea typeface="Calibri" panose="020F0502020204030204" pitchFamily="34" charset="0"/>
                <a:cs typeface="Times New Roman" panose="02020603050405020304" pitchFamily="18" charset="0"/>
              </a:rPr>
              <a:t>Moskali</a:t>
            </a:r>
            <a:r>
              <a:rPr lang="en-US" sz="1400" dirty="0">
                <a:solidFill>
                  <a:srgbClr val="002060"/>
                </a:solidFill>
                <a:ea typeface="Calibri" panose="020F0502020204030204" pitchFamily="34" charset="0"/>
                <a:cs typeface="Times New Roman" panose="02020603050405020304" pitchFamily="18" charset="0"/>
              </a:rPr>
              <a:t> village, </a:t>
            </a:r>
            <a:r>
              <a:rPr lang="en-US" sz="1400" dirty="0" err="1">
                <a:solidFill>
                  <a:srgbClr val="002060"/>
                </a:solidFill>
                <a:ea typeface="Calibri" panose="020F0502020204030204" pitchFamily="34" charset="0"/>
                <a:cs typeface="Times New Roman" panose="02020603050405020304" pitchFamily="18" charset="0"/>
              </a:rPr>
              <a:t>Marmish</a:t>
            </a:r>
            <a:r>
              <a:rPr lang="en-US" sz="1400" dirty="0">
                <a:solidFill>
                  <a:srgbClr val="002060"/>
                </a:solidFill>
                <a:ea typeface="Calibri" panose="020F0502020204030204" pitchFamily="34" charset="0"/>
                <a:cs typeface="Times New Roman" panose="02020603050405020304" pitchFamily="18" charset="0"/>
              </a:rPr>
              <a:t> Ivan </a:t>
            </a:r>
            <a:r>
              <a:rPr lang="en-US" sz="1400" dirty="0" err="1">
                <a:solidFill>
                  <a:srgbClr val="002060"/>
                </a:solidFill>
                <a:ea typeface="Calibri" panose="020F0502020204030204" pitchFamily="34" charset="0"/>
                <a:cs typeface="Times New Roman" panose="02020603050405020304" pitchFamily="18" charset="0"/>
              </a:rPr>
              <a:t>Yulianovich</a:t>
            </a:r>
            <a:endParaRPr lang="en-US" sz="1400" dirty="0">
              <a:solidFill>
                <a:srgbClr val="002060"/>
              </a:solidFill>
              <a:ea typeface="Calibri" panose="020F0502020204030204" pitchFamily="34" charset="0"/>
              <a:cs typeface="Times New Roman" panose="02020603050405020304" pitchFamily="18" charset="0"/>
            </a:endParaRPr>
          </a:p>
          <a:p>
            <a:pPr>
              <a:spcAft>
                <a:spcPts val="0"/>
              </a:spcAft>
            </a:pPr>
            <a:r>
              <a:rPr lang="en-US" sz="1400" dirty="0">
                <a:solidFill>
                  <a:srgbClr val="002060"/>
                </a:solidFill>
                <a:ea typeface="Calibri" panose="020F0502020204030204" pitchFamily="34" charset="0"/>
                <a:cs typeface="Times New Roman" panose="02020603050405020304" pitchFamily="18" charset="0"/>
              </a:rPr>
              <a:t> (Phone 6720201)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http://www.mosty.grodno-region.by/uploads/images/s000332_286629.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1912" y="885650"/>
            <a:ext cx="2430409" cy="18412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mosty.grodno-region.by/uploads/images/s000332_32984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9026" y="2949687"/>
            <a:ext cx="2453296" cy="16314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mosty.grodno-region.by/uploads/images/s000332_753198.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2772" y="4725144"/>
            <a:ext cx="2453294" cy="1839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586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459610" cy="576064"/>
          </a:xfrm>
          <a:ln>
            <a:solidFill>
              <a:schemeClr val="accent2"/>
            </a:solidFill>
          </a:ln>
        </p:spPr>
        <p:txBody>
          <a:bodyPr>
            <a:noAutofit/>
          </a:bodyPr>
          <a:lstStyle/>
          <a:p>
            <a:pPr algn="ctr"/>
            <a:r>
              <a:rPr lang="ru-RU" sz="1800" dirty="0" smtClean="0">
                <a:solidFill>
                  <a:srgbClr val="002060"/>
                </a:solidFill>
                <a:latin typeface="Times New Roman" panose="02020603050405020304" pitchFamily="18" charset="0"/>
                <a:cs typeface="Times New Roman" panose="02020603050405020304" pitchFamily="18" charset="0"/>
              </a:rPr>
              <a:t>ПРОМЫШЛЕННОСТЬ, МАЛОЕ И СРЕДНЕЕ ПРЕДПРИНИМАТЕЛЬСТВО </a:t>
            </a:r>
            <a:endParaRPr lang="ru-RU" sz="1800" dirty="0">
              <a:solidFill>
                <a:srgbClr val="00206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4217377" y="764704"/>
            <a:ext cx="4637770" cy="5400599"/>
          </a:xfrm>
        </p:spPr>
        <p:txBody>
          <a:bodyPr>
            <a:noAutofit/>
          </a:bodyPr>
          <a:lstStyle/>
          <a:p>
            <a:pPr>
              <a:spcBef>
                <a:spcPts val="0"/>
              </a:spcBef>
              <a:buNone/>
            </a:pPr>
            <a:r>
              <a:rPr lang="ru-RU" sz="1400" dirty="0" smtClean="0">
                <a:solidFill>
                  <a:srgbClr val="002060"/>
                </a:solidFill>
                <a:latin typeface="Times New Roman" panose="02020603050405020304" pitchFamily="18" charset="0"/>
                <a:cs typeface="Times New Roman" panose="02020603050405020304" pitchFamily="18" charset="0"/>
              </a:rPr>
              <a:t>	Промышленность </a:t>
            </a:r>
            <a:r>
              <a:rPr lang="ru-RU" sz="1400" dirty="0">
                <a:solidFill>
                  <a:srgbClr val="002060"/>
                </a:solidFill>
                <a:latin typeface="Times New Roman" panose="02020603050405020304" pitchFamily="18" charset="0"/>
                <a:cs typeface="Times New Roman" panose="02020603050405020304" pitchFamily="18" charset="0"/>
              </a:rPr>
              <a:t>в районе </a:t>
            </a:r>
            <a:r>
              <a:rPr lang="ru-RU" sz="1400" dirty="0" smtClean="0">
                <a:solidFill>
                  <a:srgbClr val="002060"/>
                </a:solidFill>
                <a:latin typeface="Times New Roman" panose="02020603050405020304" pitchFamily="18" charset="0"/>
                <a:cs typeface="Times New Roman" panose="02020603050405020304" pitchFamily="18" charset="0"/>
              </a:rPr>
              <a:t>представлена</a:t>
            </a:r>
          </a:p>
          <a:p>
            <a:pPr>
              <a:spcBef>
                <a:spcPts val="0"/>
              </a:spcBef>
              <a:buNone/>
            </a:pPr>
            <a:r>
              <a:rPr lang="ru-RU" sz="1400" dirty="0" smtClean="0">
                <a:solidFill>
                  <a:srgbClr val="002060"/>
                </a:solidFill>
                <a:latin typeface="Times New Roman" panose="02020603050405020304" pitchFamily="18" charset="0"/>
                <a:cs typeface="Times New Roman" panose="02020603050405020304" pitchFamily="18" charset="0"/>
              </a:rPr>
              <a:t>производственными предприятиями различных отраслей: </a:t>
            </a:r>
          </a:p>
          <a:p>
            <a:pPr>
              <a:spcBef>
                <a:spcPts val="0"/>
              </a:spcBef>
              <a:buNone/>
            </a:pPr>
            <a:r>
              <a:rPr lang="ru-RU" sz="1400" dirty="0" smtClean="0">
                <a:solidFill>
                  <a:srgbClr val="002060"/>
                </a:solidFill>
                <a:latin typeface="Times New Roman" panose="02020603050405020304" pitchFamily="18" charset="0"/>
                <a:cs typeface="Times New Roman" panose="02020603050405020304" pitchFamily="18" charset="0"/>
              </a:rPr>
              <a:t>деревообрабатывающая, пищевая, металлообработка и др., это </a:t>
            </a:r>
            <a:endParaRPr lang="ru-RU" sz="1400" dirty="0">
              <a:solidFill>
                <a:srgbClr val="002060"/>
              </a:solidFill>
              <a:latin typeface="Times New Roman" panose="02020603050405020304" pitchFamily="18" charset="0"/>
              <a:cs typeface="Times New Roman" panose="02020603050405020304" pitchFamily="18" charset="0"/>
            </a:endParaRPr>
          </a:p>
          <a:p>
            <a:pPr>
              <a:spcBef>
                <a:spcPts val="0"/>
              </a:spcBef>
              <a:buNone/>
            </a:pPr>
            <a:r>
              <a:rPr lang="ru-RU" sz="1400" dirty="0">
                <a:solidFill>
                  <a:srgbClr val="002060"/>
                </a:solidFill>
                <a:latin typeface="Times New Roman" panose="02020603050405020304" pitchFamily="18" charset="0"/>
                <a:cs typeface="Times New Roman" panose="02020603050405020304" pitchFamily="18" charset="0"/>
              </a:rPr>
              <a:t>- ОАО «</a:t>
            </a:r>
            <a:r>
              <a:rPr lang="ru-RU" sz="1400" dirty="0" err="1">
                <a:solidFill>
                  <a:srgbClr val="002060"/>
                </a:solidFill>
                <a:latin typeface="Times New Roman" panose="02020603050405020304" pitchFamily="18" charset="0"/>
                <a:cs typeface="Times New Roman" panose="02020603050405020304" pitchFamily="18" charset="0"/>
              </a:rPr>
              <a:t>Мостовдрев</a:t>
            </a:r>
            <a:r>
              <a:rPr lang="ru-RU" sz="1400" dirty="0">
                <a:solidFill>
                  <a:srgbClr val="002060"/>
                </a:solidFill>
                <a:latin typeface="Times New Roman" panose="02020603050405020304" pitchFamily="18" charset="0"/>
                <a:cs typeface="Times New Roman" panose="02020603050405020304" pitchFamily="18" charset="0"/>
              </a:rPr>
              <a:t>» </a:t>
            </a:r>
          </a:p>
          <a:p>
            <a:pPr>
              <a:spcBef>
                <a:spcPts val="0"/>
              </a:spcBef>
              <a:buNone/>
            </a:pPr>
            <a:r>
              <a:rPr lang="ru-RU" sz="1400" dirty="0">
                <a:solidFill>
                  <a:srgbClr val="002060"/>
                </a:solidFill>
                <a:latin typeface="Times New Roman" panose="02020603050405020304" pitchFamily="18" charset="0"/>
                <a:cs typeface="Times New Roman" panose="02020603050405020304" pitchFamily="18" charset="0"/>
              </a:rPr>
              <a:t>- ОАО «</a:t>
            </a:r>
            <a:r>
              <a:rPr lang="ru-RU" sz="1400" dirty="0" err="1">
                <a:solidFill>
                  <a:srgbClr val="002060"/>
                </a:solidFill>
                <a:latin typeface="Times New Roman" panose="02020603050405020304" pitchFamily="18" charset="0"/>
                <a:cs typeface="Times New Roman" panose="02020603050405020304" pitchFamily="18" charset="0"/>
              </a:rPr>
              <a:t>Мотекс</a:t>
            </a:r>
            <a:r>
              <a:rPr lang="ru-RU" sz="1400" dirty="0">
                <a:solidFill>
                  <a:srgbClr val="002060"/>
                </a:solidFill>
                <a:latin typeface="Times New Roman" panose="02020603050405020304" pitchFamily="18" charset="0"/>
                <a:cs typeface="Times New Roman" panose="02020603050405020304" pitchFamily="18" charset="0"/>
              </a:rPr>
              <a:t>» </a:t>
            </a:r>
          </a:p>
          <a:p>
            <a:pPr>
              <a:spcBef>
                <a:spcPts val="0"/>
              </a:spcBef>
              <a:buNone/>
            </a:pPr>
            <a:r>
              <a:rPr lang="ru-RU" sz="1400" dirty="0">
                <a:solidFill>
                  <a:srgbClr val="002060"/>
                </a:solidFill>
                <a:latin typeface="Times New Roman" panose="02020603050405020304" pitchFamily="18" charset="0"/>
                <a:cs typeface="Times New Roman" panose="02020603050405020304" pitchFamily="18" charset="0"/>
              </a:rPr>
              <a:t>- </a:t>
            </a:r>
            <a:r>
              <a:rPr lang="ru-RU" sz="1400" dirty="0" smtClean="0">
                <a:solidFill>
                  <a:srgbClr val="002060"/>
                </a:solidFill>
                <a:latin typeface="Times New Roman" panose="02020603050405020304" pitchFamily="18" charset="0"/>
                <a:cs typeface="Times New Roman" panose="02020603050405020304" pitchFamily="18" charset="0"/>
              </a:rPr>
              <a:t>ОАО </a:t>
            </a:r>
            <a:r>
              <a:rPr lang="ru-RU" sz="1400" dirty="0">
                <a:solidFill>
                  <a:srgbClr val="002060"/>
                </a:solidFill>
                <a:latin typeface="Times New Roman" panose="02020603050405020304" pitchFamily="18" charset="0"/>
                <a:cs typeface="Times New Roman" panose="02020603050405020304" pitchFamily="18" charset="0"/>
              </a:rPr>
              <a:t>«Мостовский ремонтный завод»</a:t>
            </a:r>
          </a:p>
          <a:p>
            <a:pPr>
              <a:spcBef>
                <a:spcPts val="0"/>
              </a:spcBef>
              <a:buNone/>
            </a:pPr>
            <a:r>
              <a:rPr lang="ru-RU" sz="1400" dirty="0">
                <a:solidFill>
                  <a:srgbClr val="002060"/>
                </a:solidFill>
                <a:latin typeface="Times New Roman" panose="02020603050405020304" pitchFamily="18" charset="0"/>
                <a:cs typeface="Times New Roman" panose="02020603050405020304" pitchFamily="18" charset="0"/>
              </a:rPr>
              <a:t>- СООО «</a:t>
            </a:r>
            <a:r>
              <a:rPr lang="ru-RU" sz="1400" dirty="0" err="1">
                <a:solidFill>
                  <a:srgbClr val="002060"/>
                </a:solidFill>
                <a:latin typeface="Times New Roman" panose="02020603050405020304" pitchFamily="18" charset="0"/>
                <a:cs typeface="Times New Roman" panose="02020603050405020304" pitchFamily="18" charset="0"/>
              </a:rPr>
              <a:t>Байдимэкс</a:t>
            </a:r>
            <a:r>
              <a:rPr lang="ru-RU" sz="1400" dirty="0">
                <a:solidFill>
                  <a:srgbClr val="002060"/>
                </a:solidFill>
                <a:latin typeface="Times New Roman" panose="02020603050405020304" pitchFamily="18" charset="0"/>
                <a:cs typeface="Times New Roman" panose="02020603050405020304" pitchFamily="18" charset="0"/>
              </a:rPr>
              <a:t>» </a:t>
            </a:r>
          </a:p>
          <a:p>
            <a:pPr>
              <a:spcBef>
                <a:spcPts val="0"/>
              </a:spcBef>
              <a:buNone/>
            </a:pPr>
            <a:r>
              <a:rPr lang="ru-RU" sz="1400" dirty="0">
                <a:solidFill>
                  <a:srgbClr val="002060"/>
                </a:solidFill>
                <a:latin typeface="Times New Roman" panose="02020603050405020304" pitchFamily="18" charset="0"/>
                <a:cs typeface="Times New Roman" panose="02020603050405020304" pitchFamily="18" charset="0"/>
              </a:rPr>
              <a:t>- КПУП «Мостовская сельхозтехника» </a:t>
            </a:r>
          </a:p>
          <a:p>
            <a:pPr marL="0" indent="0">
              <a:spcBef>
                <a:spcPts val="0"/>
              </a:spcBef>
              <a:buNone/>
            </a:pPr>
            <a:r>
              <a:rPr lang="ru-RU" sz="1400" dirty="0" smtClean="0">
                <a:solidFill>
                  <a:srgbClr val="002060"/>
                </a:solidFill>
                <a:latin typeface="Times New Roman" panose="02020603050405020304" pitchFamily="18" charset="0"/>
                <a:cs typeface="Times New Roman" panose="02020603050405020304" pitchFamily="18" charset="0"/>
              </a:rPr>
              <a:t> - ОАО </a:t>
            </a:r>
            <a:r>
              <a:rPr lang="ru-RU" sz="1400" dirty="0">
                <a:solidFill>
                  <a:srgbClr val="002060"/>
                </a:solidFill>
                <a:latin typeface="Times New Roman" panose="02020603050405020304" pitchFamily="18" charset="0"/>
                <a:cs typeface="Times New Roman" panose="02020603050405020304" pitchFamily="18" charset="0"/>
              </a:rPr>
              <a:t>«</a:t>
            </a:r>
            <a:r>
              <a:rPr lang="ru-RU" sz="1400" dirty="0" err="1" smtClean="0">
                <a:solidFill>
                  <a:srgbClr val="002060"/>
                </a:solidFill>
                <a:latin typeface="Times New Roman" panose="02020603050405020304" pitchFamily="18" charset="0"/>
                <a:cs typeface="Times New Roman" panose="02020603050405020304" pitchFamily="18" charset="0"/>
              </a:rPr>
              <a:t>Рогозницкий</a:t>
            </a:r>
            <a:r>
              <a:rPr lang="ru-RU" sz="1400" dirty="0" smtClean="0">
                <a:solidFill>
                  <a:srgbClr val="002060"/>
                </a:solidFill>
                <a:latin typeface="Times New Roman" panose="02020603050405020304" pitchFamily="18" charset="0"/>
                <a:cs typeface="Times New Roman" panose="02020603050405020304" pitchFamily="18" charset="0"/>
              </a:rPr>
              <a:t> </a:t>
            </a:r>
            <a:r>
              <a:rPr lang="ru-RU" sz="1400" dirty="0">
                <a:solidFill>
                  <a:srgbClr val="002060"/>
                </a:solidFill>
                <a:latin typeface="Times New Roman" panose="02020603050405020304" pitchFamily="18" charset="0"/>
                <a:cs typeface="Times New Roman" panose="02020603050405020304" pitchFamily="18" charset="0"/>
              </a:rPr>
              <a:t>крахмальный завод</a:t>
            </a:r>
            <a:r>
              <a:rPr lang="ru-RU" sz="1400" dirty="0" smtClean="0">
                <a:solidFill>
                  <a:srgbClr val="002060"/>
                </a:solidFill>
                <a:latin typeface="Times New Roman" panose="02020603050405020304" pitchFamily="18" charset="0"/>
                <a:cs typeface="Times New Roman" panose="02020603050405020304" pitchFamily="18" charset="0"/>
              </a:rPr>
              <a:t>».  </a:t>
            </a:r>
          </a:p>
          <a:p>
            <a:pPr marL="0" indent="0">
              <a:spcBef>
                <a:spcPts val="0"/>
              </a:spcBef>
              <a:buNone/>
            </a:pPr>
            <a:r>
              <a:rPr lang="ru-RU" sz="1400" dirty="0" smtClean="0">
                <a:solidFill>
                  <a:srgbClr val="002060"/>
                </a:solidFill>
                <a:latin typeface="Times New Roman" panose="02020603050405020304" pitchFamily="18" charset="0"/>
                <a:cs typeface="Times New Roman" panose="02020603050405020304" pitchFamily="18" charset="0"/>
              </a:rPr>
              <a:t>	Продукция, произведенная на </a:t>
            </a:r>
            <a:r>
              <a:rPr lang="ru-RU" sz="1400" dirty="0" err="1" smtClean="0">
                <a:solidFill>
                  <a:srgbClr val="002060"/>
                </a:solidFill>
                <a:latin typeface="Times New Roman" panose="02020603050405020304" pitchFamily="18" charset="0"/>
                <a:cs typeface="Times New Roman" panose="02020603050405020304" pitchFamily="18" charset="0"/>
              </a:rPr>
              <a:t>Мостовщине</a:t>
            </a:r>
            <a:r>
              <a:rPr lang="ru-RU" sz="1400" dirty="0" smtClean="0">
                <a:solidFill>
                  <a:srgbClr val="002060"/>
                </a:solidFill>
                <a:latin typeface="Times New Roman" panose="02020603050405020304" pitchFamily="18" charset="0"/>
                <a:cs typeface="Times New Roman" panose="02020603050405020304" pitchFamily="18" charset="0"/>
              </a:rPr>
              <a:t>, востребована как в республике, так и за ее пределами, поставляется  в </a:t>
            </a:r>
            <a:r>
              <a:rPr lang="ru-RU" sz="1400" dirty="0" smtClean="0">
                <a:solidFill>
                  <a:srgbClr val="002060"/>
                </a:solidFill>
                <a:latin typeface="Times New Roman" panose="02020603050405020304" pitchFamily="18" charset="0"/>
                <a:cs typeface="Times New Roman" panose="02020603050405020304" pitchFamily="18" charset="0"/>
              </a:rPr>
              <a:t>25 </a:t>
            </a:r>
            <a:r>
              <a:rPr lang="ru-RU" sz="1400" dirty="0">
                <a:solidFill>
                  <a:srgbClr val="002060"/>
                </a:solidFill>
                <a:latin typeface="Times New Roman" panose="02020603050405020304" pitchFamily="18" charset="0"/>
                <a:cs typeface="Times New Roman" panose="02020603050405020304" pitchFamily="18" charset="0"/>
              </a:rPr>
              <a:t>страны </a:t>
            </a:r>
            <a:r>
              <a:rPr lang="ru-RU" sz="1400" dirty="0" smtClean="0">
                <a:solidFill>
                  <a:srgbClr val="002060"/>
                </a:solidFill>
                <a:latin typeface="Times New Roman" panose="02020603050405020304" pitchFamily="18" charset="0"/>
                <a:cs typeface="Times New Roman" panose="02020603050405020304" pitchFamily="18" charset="0"/>
              </a:rPr>
              <a:t>мира. На экспорт поставляется крахмал, мебель, щепа, лесоматериалы, плиты древесноволокнистые, фанера и т.д.</a:t>
            </a:r>
          </a:p>
          <a:p>
            <a:pPr marL="0" indent="0">
              <a:spcBef>
                <a:spcPts val="0"/>
              </a:spcBef>
              <a:buNone/>
            </a:pPr>
            <a:r>
              <a:rPr lang="ru-RU" sz="1400" dirty="0" smtClean="0">
                <a:solidFill>
                  <a:srgbClr val="002060"/>
                </a:solidFill>
                <a:latin typeface="Times New Roman" panose="02020603050405020304" pitchFamily="18" charset="0"/>
                <a:cs typeface="Times New Roman" panose="02020603050405020304" pitchFamily="18" charset="0"/>
              </a:rPr>
              <a:t>	Предприятия готовы рассматривать предложения по расширению рынков сбыта.</a:t>
            </a:r>
          </a:p>
          <a:p>
            <a:pPr marL="0" indent="0">
              <a:spcBef>
                <a:spcPts val="0"/>
              </a:spcBef>
              <a:buNone/>
            </a:pPr>
            <a:r>
              <a:rPr lang="ru-RU" sz="1400" dirty="0" smtClean="0">
                <a:solidFill>
                  <a:srgbClr val="002060"/>
                </a:solidFill>
                <a:latin typeface="Times New Roman" panose="02020603050405020304" pitchFamily="18" charset="0"/>
                <a:cs typeface="Times New Roman" panose="02020603050405020304" pitchFamily="18" charset="0"/>
              </a:rPr>
              <a:t>	В районе созданы благоприятные условия для развития инициативы и предпринимательства. Свою деятельность осуществляют </a:t>
            </a:r>
            <a:r>
              <a:rPr lang="ru-RU" sz="1400" dirty="0" smtClean="0">
                <a:solidFill>
                  <a:srgbClr val="002060"/>
                </a:solidFill>
                <a:latin typeface="Times New Roman" panose="02020603050405020304" pitchFamily="18" charset="0"/>
                <a:cs typeface="Times New Roman" panose="02020603050405020304" pitchFamily="18" charset="0"/>
              </a:rPr>
              <a:t>601 </a:t>
            </a:r>
            <a:r>
              <a:rPr lang="ru-RU" sz="1400" dirty="0" smtClean="0">
                <a:solidFill>
                  <a:srgbClr val="002060"/>
                </a:solidFill>
                <a:latin typeface="Times New Roman" panose="02020603050405020304" pitchFamily="18" charset="0"/>
                <a:cs typeface="Times New Roman" panose="02020603050405020304" pitchFamily="18" charset="0"/>
              </a:rPr>
              <a:t>индивидуальных предпринимателей, </a:t>
            </a:r>
            <a:r>
              <a:rPr lang="ru-RU" sz="1400" dirty="0" smtClean="0">
                <a:solidFill>
                  <a:srgbClr val="002060"/>
                </a:solidFill>
                <a:latin typeface="Times New Roman" panose="02020603050405020304" pitchFamily="18" charset="0"/>
                <a:cs typeface="Times New Roman" panose="02020603050405020304" pitchFamily="18" charset="0"/>
              </a:rPr>
              <a:t>123</a:t>
            </a:r>
            <a:r>
              <a:rPr lang="ru-RU" sz="1400" dirty="0" smtClean="0">
                <a:solidFill>
                  <a:srgbClr val="FF0000"/>
                </a:solidFill>
                <a:latin typeface="Times New Roman" panose="02020603050405020304" pitchFamily="18" charset="0"/>
                <a:cs typeface="Times New Roman" panose="02020603050405020304" pitchFamily="18" charset="0"/>
              </a:rPr>
              <a:t> </a:t>
            </a:r>
            <a:r>
              <a:rPr lang="ru-RU" sz="1400" dirty="0" smtClean="0">
                <a:solidFill>
                  <a:srgbClr val="002060"/>
                </a:solidFill>
                <a:latin typeface="Times New Roman" panose="02020603050405020304" pitchFamily="18" charset="0"/>
                <a:cs typeface="Times New Roman" panose="02020603050405020304" pitchFamily="18" charset="0"/>
              </a:rPr>
              <a:t>средних, малых и </a:t>
            </a:r>
            <a:r>
              <a:rPr lang="ru-RU" sz="1400" dirty="0" err="1" smtClean="0">
                <a:solidFill>
                  <a:srgbClr val="002060"/>
                </a:solidFill>
                <a:latin typeface="Times New Roman" panose="02020603050405020304" pitchFamily="18" charset="0"/>
                <a:cs typeface="Times New Roman" panose="02020603050405020304" pitchFamily="18" charset="0"/>
              </a:rPr>
              <a:t>микроорганизаций</a:t>
            </a:r>
            <a:r>
              <a:rPr lang="ru-RU" sz="1400" dirty="0" smtClean="0">
                <a:solidFill>
                  <a:srgbClr val="002060"/>
                </a:solidFill>
                <a:latin typeface="Times New Roman" panose="02020603050405020304" pitchFamily="18" charset="0"/>
                <a:cs typeface="Times New Roman" panose="02020603050405020304" pitchFamily="18" charset="0"/>
              </a:rPr>
              <a:t>.  </a:t>
            </a:r>
          </a:p>
          <a:p>
            <a:pPr marL="0" indent="0">
              <a:spcBef>
                <a:spcPts val="0"/>
              </a:spcBef>
              <a:buNone/>
            </a:pPr>
            <a:r>
              <a:rPr lang="ru-RU" sz="1400" dirty="0">
                <a:solidFill>
                  <a:srgbClr val="002060"/>
                </a:solidFill>
                <a:latin typeface="Times New Roman" panose="02020603050405020304" pitchFamily="18" charset="0"/>
                <a:cs typeface="Times New Roman" panose="02020603050405020304" pitchFamily="18" charset="0"/>
              </a:rPr>
              <a:t>	</a:t>
            </a:r>
            <a:r>
              <a:rPr lang="ru-RU" sz="1400" dirty="0" smtClean="0">
                <a:solidFill>
                  <a:srgbClr val="002060"/>
                </a:solidFill>
                <a:latin typeface="Times New Roman" panose="02020603050405020304" pitchFamily="18" charset="0"/>
                <a:cs typeface="Times New Roman" panose="02020603050405020304" pitchFamily="18" charset="0"/>
              </a:rPr>
              <a:t>На территории районы размещены и осуществляют деятельность совместные предприятия с участием российского, польского и французского капитала и др.</a:t>
            </a:r>
          </a:p>
          <a:p>
            <a:pPr marL="0" indent="0">
              <a:spcBef>
                <a:spcPts val="0"/>
              </a:spcBef>
              <a:buNone/>
            </a:pPr>
            <a:r>
              <a:rPr lang="ru-RU" sz="1400" dirty="0">
                <a:solidFill>
                  <a:srgbClr val="FF0000"/>
                </a:solidFill>
                <a:latin typeface="Times New Roman" panose="02020603050405020304" pitchFamily="18" charset="0"/>
                <a:cs typeface="Times New Roman" panose="02020603050405020304" pitchFamily="18" charset="0"/>
              </a:rPr>
              <a:t>	</a:t>
            </a:r>
            <a:endParaRPr lang="ru-RU" sz="1400" dirty="0" smtClean="0">
              <a:solidFill>
                <a:srgbClr val="FF0000"/>
              </a:solidFill>
              <a:latin typeface="Times New Roman" panose="02020603050405020304" pitchFamily="18" charset="0"/>
              <a:cs typeface="Times New Roman" panose="02020603050405020304" pitchFamily="18" charset="0"/>
            </a:endParaRPr>
          </a:p>
          <a:p>
            <a:pPr marL="0" indent="0">
              <a:spcBef>
                <a:spcPts val="0"/>
              </a:spcBef>
              <a:buNone/>
            </a:pPr>
            <a:r>
              <a:rPr lang="ru-RU" sz="1400" dirty="0">
                <a:solidFill>
                  <a:srgbClr val="FF0000"/>
                </a:solidFill>
                <a:latin typeface="Times New Roman" panose="02020603050405020304" pitchFamily="18" charset="0"/>
                <a:cs typeface="Times New Roman" panose="02020603050405020304" pitchFamily="18" charset="0"/>
              </a:rPr>
              <a:t>	</a:t>
            </a:r>
            <a:endParaRPr lang="ru-RU" sz="1400" dirty="0">
              <a:solidFill>
                <a:srgbClr val="002060"/>
              </a:solidFill>
              <a:latin typeface="Times New Roman" panose="02020603050405020304" pitchFamily="18" charset="0"/>
              <a:cs typeface="Times New Roman" panose="02020603050405020304" pitchFamily="18" charset="0"/>
            </a:endParaRPr>
          </a:p>
        </p:txBody>
      </p:sp>
      <p:pic>
        <p:nvPicPr>
          <p:cNvPr id="4" name="Рисунок 3" descr="F:\Презентация Мостовский район\Мостовдрев.jpg"/>
          <p:cNvPicPr/>
          <p:nvPr/>
        </p:nvPicPr>
        <p:blipFill>
          <a:blip r:embed="rId3" cstate="email">
            <a:lum bright="10000" contrast="10000"/>
            <a:extLst>
              <a:ext uri="{28A0092B-C50C-407E-A947-70E740481C1C}">
                <a14:useLocalDpi xmlns:a14="http://schemas.microsoft.com/office/drawing/2010/main"/>
              </a:ext>
            </a:extLst>
          </a:blip>
          <a:srcRect/>
          <a:stretch>
            <a:fillRect/>
          </a:stretch>
        </p:blipFill>
        <p:spPr bwMode="auto">
          <a:xfrm>
            <a:off x="395536" y="897395"/>
            <a:ext cx="3600400" cy="1971316"/>
          </a:xfrm>
          <a:prstGeom prst="rect">
            <a:avLst/>
          </a:prstGeom>
          <a:ln>
            <a:noFill/>
          </a:ln>
          <a:effectLst>
            <a:outerShdw blurRad="292100" dist="139700" dir="2700000" algn="tl" rotWithShape="0">
              <a:srgbClr val="333333">
                <a:alpha val="65000"/>
              </a:srgbClr>
            </a:outerShdw>
          </a:effectLst>
        </p:spPr>
      </p:pic>
      <p:pic>
        <p:nvPicPr>
          <p:cNvPr id="5" name="Рисунок 4" descr="F:\Презентация Мостовский район\Рогозницкий крахмальный завод.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395536" y="2868711"/>
            <a:ext cx="3600400" cy="1880592"/>
          </a:xfrm>
          <a:prstGeom prst="rect">
            <a:avLst/>
          </a:prstGeom>
          <a:ln>
            <a:noFill/>
          </a:ln>
          <a:effectLst>
            <a:outerShdw blurRad="292100" dist="139700" dir="2700000" algn="tl" rotWithShape="0">
              <a:srgbClr val="333333">
                <a:alpha val="65000"/>
              </a:srgbClr>
            </a:outerShdw>
          </a:effectLst>
        </p:spPr>
      </p:pic>
      <p:pic>
        <p:nvPicPr>
          <p:cNvPr id="6" name="Рисунок 5" descr="D:\Мои документы\Мои документы\Буклеты,презентации, фильмы\Буклет о районе\Фото для буклета\Предприятия\IMG_3725.JPG"/>
          <p:cNvPicPr/>
          <p:nvPr/>
        </p:nvPicPr>
        <p:blipFill>
          <a:blip r:embed="rId5" cstate="email">
            <a:lum contrast="10000"/>
            <a:extLst>
              <a:ext uri="{28A0092B-C50C-407E-A947-70E740481C1C}">
                <a14:useLocalDpi xmlns:a14="http://schemas.microsoft.com/office/drawing/2010/main"/>
              </a:ext>
            </a:extLst>
          </a:blip>
          <a:srcRect/>
          <a:stretch>
            <a:fillRect/>
          </a:stretch>
        </p:blipFill>
        <p:spPr bwMode="auto">
          <a:xfrm>
            <a:off x="395536" y="4737083"/>
            <a:ext cx="3600400" cy="20349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73841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459610" cy="576064"/>
          </a:xfrm>
          <a:ln>
            <a:solidFill>
              <a:schemeClr val="accent2"/>
            </a:solidFill>
          </a:ln>
        </p:spPr>
        <p:txBody>
          <a:bodyPr>
            <a:normAutofit/>
          </a:bodyPr>
          <a:lstStyle/>
          <a:p>
            <a:pPr algn="ctr"/>
            <a:r>
              <a:rPr lang="en-US" sz="1800" dirty="0">
                <a:solidFill>
                  <a:srgbClr val="002060"/>
                </a:solidFill>
                <a:latin typeface="Times New Roman" panose="02020603050405020304" pitchFamily="18" charset="0"/>
                <a:cs typeface="Times New Roman" panose="02020603050405020304" pitchFamily="18" charset="0"/>
              </a:rPr>
              <a:t>INDUSTRY, SMALL </a:t>
            </a:r>
            <a:r>
              <a:rPr lang="en-US" sz="1800" dirty="0" smtClean="0">
                <a:solidFill>
                  <a:srgbClr val="002060"/>
                </a:solidFill>
                <a:latin typeface="Times New Roman" panose="02020603050405020304" pitchFamily="18" charset="0"/>
                <a:cs typeface="Times New Roman" panose="02020603050405020304" pitchFamily="18" charset="0"/>
              </a:rPr>
              <a:t> AND </a:t>
            </a:r>
            <a:r>
              <a:rPr lang="en-US" sz="1800" dirty="0">
                <a:solidFill>
                  <a:srgbClr val="002060"/>
                </a:solidFill>
                <a:latin typeface="Times New Roman" panose="02020603050405020304" pitchFamily="18" charset="0"/>
                <a:cs typeface="Times New Roman" panose="02020603050405020304" pitchFamily="18" charset="0"/>
              </a:rPr>
              <a:t>MEDIUM </a:t>
            </a:r>
            <a:r>
              <a:rPr lang="en-US" sz="1800" dirty="0" smtClean="0">
                <a:solidFill>
                  <a:srgbClr val="002060"/>
                </a:solidFill>
                <a:latin typeface="Times New Roman" panose="02020603050405020304" pitchFamily="18" charset="0"/>
                <a:cs typeface="Times New Roman" panose="02020603050405020304" pitchFamily="18" charset="0"/>
              </a:rPr>
              <a:t>ENTREPRENEURSHIP</a:t>
            </a:r>
            <a:r>
              <a:rPr lang="ru-RU" sz="1800" dirty="0" smtClean="0">
                <a:solidFill>
                  <a:srgbClr val="002060"/>
                </a:solidFill>
                <a:latin typeface="Times New Roman" panose="02020603050405020304" pitchFamily="18" charset="0"/>
                <a:cs typeface="Times New Roman" panose="02020603050405020304" pitchFamily="18" charset="0"/>
              </a:rPr>
              <a:t> </a:t>
            </a:r>
            <a:endParaRPr lang="ru-RU" sz="1800" dirty="0">
              <a:solidFill>
                <a:srgbClr val="00206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4214387" y="1052736"/>
            <a:ext cx="4637770" cy="5400599"/>
          </a:xfrm>
        </p:spPr>
        <p:txBody>
          <a:bodyPr>
            <a:noAutofit/>
          </a:bodyPr>
          <a:lstStyle/>
          <a:p>
            <a:pPr>
              <a:spcBef>
                <a:spcPts val="0"/>
              </a:spcBef>
              <a:buNone/>
            </a:pPr>
            <a:r>
              <a:rPr lang="ru-RU" sz="1400" dirty="0" smtClean="0">
                <a:solidFill>
                  <a:srgbClr val="002060"/>
                </a:solidFill>
                <a:latin typeface="Times New Roman" panose="02020603050405020304" pitchFamily="18" charset="0"/>
                <a:cs typeface="Times New Roman" panose="02020603050405020304" pitchFamily="18" charset="0"/>
              </a:rPr>
              <a:t>	</a:t>
            </a:r>
            <a:r>
              <a:rPr lang="en-US" sz="1400" dirty="0">
                <a:solidFill>
                  <a:srgbClr val="002060"/>
                </a:solidFill>
                <a:latin typeface="Times New Roman" panose="02020603050405020304" pitchFamily="18" charset="0"/>
                <a:cs typeface="Times New Roman" panose="02020603050405020304" pitchFamily="18" charset="0"/>
              </a:rPr>
              <a:t>Industry in the region is represented by</a:t>
            </a:r>
          </a:p>
          <a:p>
            <a:pPr>
              <a:spcBef>
                <a:spcPts val="0"/>
              </a:spcBef>
              <a:buNone/>
            </a:pPr>
            <a:r>
              <a:rPr lang="en-US" sz="1400" dirty="0" smtClean="0">
                <a:solidFill>
                  <a:srgbClr val="002060"/>
                </a:solidFill>
                <a:latin typeface="Times New Roman" panose="02020603050405020304" pitchFamily="18" charset="0"/>
                <a:cs typeface="Times New Roman" panose="02020603050405020304" pitchFamily="18" charset="0"/>
              </a:rPr>
              <a:t>industrial </a:t>
            </a:r>
            <a:r>
              <a:rPr lang="en-US" sz="1400" dirty="0">
                <a:solidFill>
                  <a:srgbClr val="002060"/>
                </a:solidFill>
                <a:latin typeface="Times New Roman" panose="02020603050405020304" pitchFamily="18" charset="0"/>
                <a:cs typeface="Times New Roman" panose="02020603050405020304" pitchFamily="18" charset="0"/>
              </a:rPr>
              <a:t>enterprises of various industries:</a:t>
            </a:r>
          </a:p>
          <a:p>
            <a:pPr>
              <a:spcBef>
                <a:spcPts val="0"/>
              </a:spcBef>
              <a:buNone/>
            </a:pPr>
            <a:r>
              <a:rPr lang="en-US" sz="1400" dirty="0" smtClean="0">
                <a:solidFill>
                  <a:srgbClr val="002060"/>
                </a:solidFill>
                <a:latin typeface="Times New Roman" panose="02020603050405020304" pitchFamily="18" charset="0"/>
                <a:cs typeface="Times New Roman" panose="02020603050405020304" pitchFamily="18" charset="0"/>
              </a:rPr>
              <a:t>woodworking</a:t>
            </a:r>
            <a:r>
              <a:rPr lang="en-US" sz="1400" dirty="0">
                <a:solidFill>
                  <a:srgbClr val="002060"/>
                </a:solidFill>
                <a:latin typeface="Times New Roman" panose="02020603050405020304" pitchFamily="18" charset="0"/>
                <a:cs typeface="Times New Roman" panose="02020603050405020304" pitchFamily="18" charset="0"/>
              </a:rPr>
              <a:t>, food, metalworking, etc., this</a:t>
            </a:r>
          </a:p>
          <a:p>
            <a:pPr>
              <a:spcBef>
                <a:spcPts val="0"/>
              </a:spcBef>
              <a:buNone/>
            </a:pPr>
            <a:r>
              <a:rPr lang="en-US" sz="1400" dirty="0">
                <a:solidFill>
                  <a:srgbClr val="002060"/>
                </a:solidFill>
                <a:latin typeface="Times New Roman" panose="02020603050405020304" pitchFamily="18" charset="0"/>
                <a:cs typeface="Times New Roman" panose="02020603050405020304" pitchFamily="18" charset="0"/>
              </a:rPr>
              <a:t>- OJSC </a:t>
            </a:r>
            <a:r>
              <a:rPr lang="en-US" sz="1400" dirty="0" smtClean="0">
                <a:solidFill>
                  <a:srgbClr val="002060"/>
                </a:solidFill>
                <a:latin typeface="Times New Roman" panose="02020603050405020304" pitchFamily="18" charset="0"/>
                <a:cs typeface="Times New Roman" panose="02020603050405020304" pitchFamily="18" charset="0"/>
              </a:rPr>
              <a:t>“</a:t>
            </a:r>
            <a:r>
              <a:rPr lang="en-US" sz="1400" dirty="0" err="1" smtClean="0">
                <a:solidFill>
                  <a:srgbClr val="002060"/>
                </a:solidFill>
                <a:latin typeface="Times New Roman" panose="02020603050405020304" pitchFamily="18" charset="0"/>
                <a:cs typeface="Times New Roman" panose="02020603050405020304" pitchFamily="18" charset="0"/>
              </a:rPr>
              <a:t>Mostovdrev</a:t>
            </a:r>
            <a:r>
              <a:rPr lang="en-US" sz="1400" dirty="0" smtClean="0">
                <a:solidFill>
                  <a:srgbClr val="002060"/>
                </a:solidFill>
                <a:latin typeface="Times New Roman" panose="02020603050405020304" pitchFamily="18" charset="0"/>
                <a:cs typeface="Times New Roman" panose="02020603050405020304" pitchFamily="18" charset="0"/>
              </a:rPr>
              <a:t>”</a:t>
            </a:r>
            <a:endParaRPr lang="en-US" sz="1400" dirty="0">
              <a:solidFill>
                <a:srgbClr val="002060"/>
              </a:solidFill>
              <a:latin typeface="Times New Roman" panose="02020603050405020304" pitchFamily="18" charset="0"/>
              <a:cs typeface="Times New Roman" panose="02020603050405020304" pitchFamily="18" charset="0"/>
            </a:endParaRPr>
          </a:p>
          <a:p>
            <a:pPr>
              <a:spcBef>
                <a:spcPts val="0"/>
              </a:spcBef>
              <a:buNone/>
            </a:pPr>
            <a:r>
              <a:rPr lang="en-US" sz="1400" dirty="0">
                <a:solidFill>
                  <a:srgbClr val="002060"/>
                </a:solidFill>
                <a:latin typeface="Times New Roman" panose="02020603050405020304" pitchFamily="18" charset="0"/>
                <a:cs typeface="Times New Roman" panose="02020603050405020304" pitchFamily="18" charset="0"/>
              </a:rPr>
              <a:t>- JSC "</a:t>
            </a:r>
            <a:r>
              <a:rPr lang="en-US" sz="1400" dirty="0" err="1">
                <a:solidFill>
                  <a:srgbClr val="002060"/>
                </a:solidFill>
                <a:latin typeface="Times New Roman" panose="02020603050405020304" pitchFamily="18" charset="0"/>
                <a:cs typeface="Times New Roman" panose="02020603050405020304" pitchFamily="18" charset="0"/>
              </a:rPr>
              <a:t>Motex</a:t>
            </a:r>
            <a:r>
              <a:rPr lang="en-US" sz="1400" dirty="0">
                <a:solidFill>
                  <a:srgbClr val="002060"/>
                </a:solidFill>
                <a:latin typeface="Times New Roman" panose="02020603050405020304" pitchFamily="18" charset="0"/>
                <a:cs typeface="Times New Roman" panose="02020603050405020304" pitchFamily="18" charset="0"/>
              </a:rPr>
              <a:t>"</a:t>
            </a:r>
          </a:p>
          <a:p>
            <a:pPr>
              <a:spcBef>
                <a:spcPts val="0"/>
              </a:spcBef>
              <a:buNone/>
            </a:pPr>
            <a:r>
              <a:rPr lang="en-US" sz="1400" dirty="0">
                <a:solidFill>
                  <a:srgbClr val="002060"/>
                </a:solidFill>
                <a:latin typeface="Times New Roman" panose="02020603050405020304" pitchFamily="18" charset="0"/>
                <a:cs typeface="Times New Roman" panose="02020603050405020304" pitchFamily="18" charset="0"/>
              </a:rPr>
              <a:t>- </a:t>
            </a:r>
            <a:r>
              <a:rPr lang="en-US" sz="1400" dirty="0" smtClean="0">
                <a:solidFill>
                  <a:srgbClr val="002060"/>
                </a:solidFill>
                <a:latin typeface="Times New Roman" panose="02020603050405020304" pitchFamily="18" charset="0"/>
                <a:cs typeface="Times New Roman" panose="02020603050405020304" pitchFamily="18" charset="0"/>
              </a:rPr>
              <a:t>OJSC </a:t>
            </a:r>
            <a:r>
              <a:rPr lang="en-US" sz="1400" dirty="0">
                <a:solidFill>
                  <a:srgbClr val="002060"/>
                </a:solidFill>
                <a:latin typeface="Times New Roman" panose="02020603050405020304" pitchFamily="18" charset="0"/>
                <a:cs typeface="Times New Roman" panose="02020603050405020304" pitchFamily="18" charset="0"/>
              </a:rPr>
              <a:t>"</a:t>
            </a:r>
            <a:r>
              <a:rPr lang="en-US" sz="1400" dirty="0" err="1">
                <a:solidFill>
                  <a:srgbClr val="002060"/>
                </a:solidFill>
                <a:latin typeface="Times New Roman" panose="02020603050405020304" pitchFamily="18" charset="0"/>
                <a:cs typeface="Times New Roman" panose="02020603050405020304" pitchFamily="18" charset="0"/>
              </a:rPr>
              <a:t>Mostovsky</a:t>
            </a:r>
            <a:r>
              <a:rPr lang="en-US" sz="1400" dirty="0">
                <a:solidFill>
                  <a:srgbClr val="002060"/>
                </a:solidFill>
                <a:latin typeface="Times New Roman" panose="02020603050405020304" pitchFamily="18" charset="0"/>
                <a:cs typeface="Times New Roman" panose="02020603050405020304" pitchFamily="18" charset="0"/>
              </a:rPr>
              <a:t> Repair Plant"</a:t>
            </a:r>
          </a:p>
          <a:p>
            <a:pPr>
              <a:spcBef>
                <a:spcPts val="0"/>
              </a:spcBef>
              <a:buNone/>
            </a:pPr>
            <a:r>
              <a:rPr lang="en-US" sz="1400" dirty="0">
                <a:solidFill>
                  <a:srgbClr val="002060"/>
                </a:solidFill>
                <a:latin typeface="Times New Roman" panose="02020603050405020304" pitchFamily="18" charset="0"/>
                <a:cs typeface="Times New Roman" panose="02020603050405020304" pitchFamily="18" charset="0"/>
              </a:rPr>
              <a:t>- JV "</a:t>
            </a:r>
            <a:r>
              <a:rPr lang="en-US" sz="1400" dirty="0" err="1">
                <a:solidFill>
                  <a:srgbClr val="002060"/>
                </a:solidFill>
                <a:latin typeface="Times New Roman" panose="02020603050405020304" pitchFamily="18" charset="0"/>
                <a:cs typeface="Times New Roman" panose="02020603050405020304" pitchFamily="18" charset="0"/>
              </a:rPr>
              <a:t>Baidimeks</a:t>
            </a:r>
            <a:r>
              <a:rPr lang="en-US" sz="1400" dirty="0">
                <a:solidFill>
                  <a:srgbClr val="002060"/>
                </a:solidFill>
                <a:latin typeface="Times New Roman" panose="02020603050405020304" pitchFamily="18" charset="0"/>
                <a:cs typeface="Times New Roman" panose="02020603050405020304" pitchFamily="18" charset="0"/>
              </a:rPr>
              <a:t>"</a:t>
            </a:r>
          </a:p>
          <a:p>
            <a:pPr>
              <a:spcBef>
                <a:spcPts val="0"/>
              </a:spcBef>
              <a:buNone/>
            </a:pPr>
            <a:r>
              <a:rPr lang="en-US" sz="1400" dirty="0">
                <a:solidFill>
                  <a:srgbClr val="002060"/>
                </a:solidFill>
                <a:latin typeface="Times New Roman" panose="02020603050405020304" pitchFamily="18" charset="0"/>
                <a:cs typeface="Times New Roman" panose="02020603050405020304" pitchFamily="18" charset="0"/>
              </a:rPr>
              <a:t>- CUE "</a:t>
            </a:r>
            <a:r>
              <a:rPr lang="en-US" sz="1400" dirty="0" err="1">
                <a:solidFill>
                  <a:srgbClr val="002060"/>
                </a:solidFill>
                <a:latin typeface="Times New Roman" panose="02020603050405020304" pitchFamily="18" charset="0"/>
                <a:cs typeface="Times New Roman" panose="02020603050405020304" pitchFamily="18" charset="0"/>
              </a:rPr>
              <a:t>Mostovskaya</a:t>
            </a:r>
            <a:r>
              <a:rPr lang="en-US" sz="1400" dirty="0">
                <a:solidFill>
                  <a:srgbClr val="002060"/>
                </a:solidFill>
                <a:latin typeface="Times New Roman" panose="02020603050405020304" pitchFamily="18" charset="0"/>
                <a:cs typeface="Times New Roman" panose="02020603050405020304" pitchFamily="18" charset="0"/>
              </a:rPr>
              <a:t> agricultural machinery"</a:t>
            </a:r>
          </a:p>
          <a:p>
            <a:pPr>
              <a:spcBef>
                <a:spcPts val="0"/>
              </a:spcBef>
              <a:buNone/>
            </a:pPr>
            <a:r>
              <a:rPr lang="en-US" sz="1400" dirty="0">
                <a:solidFill>
                  <a:srgbClr val="002060"/>
                </a:solidFill>
                <a:latin typeface="Times New Roman" panose="02020603050405020304" pitchFamily="18" charset="0"/>
                <a:cs typeface="Times New Roman" panose="02020603050405020304" pitchFamily="18" charset="0"/>
              </a:rPr>
              <a:t> - Open Society «</a:t>
            </a:r>
            <a:r>
              <a:rPr lang="en-US" sz="1400" dirty="0" err="1">
                <a:solidFill>
                  <a:srgbClr val="002060"/>
                </a:solidFill>
                <a:latin typeface="Times New Roman" panose="02020603050405020304" pitchFamily="18" charset="0"/>
                <a:cs typeface="Times New Roman" panose="02020603050405020304" pitchFamily="18" charset="0"/>
              </a:rPr>
              <a:t>Rogoznitsky</a:t>
            </a:r>
            <a:r>
              <a:rPr lang="en-US" sz="1400" dirty="0">
                <a:solidFill>
                  <a:srgbClr val="002060"/>
                </a:solidFill>
                <a:latin typeface="Times New Roman" panose="02020603050405020304" pitchFamily="18" charset="0"/>
                <a:cs typeface="Times New Roman" panose="02020603050405020304" pitchFamily="18" charset="0"/>
              </a:rPr>
              <a:t> starch factory».</a:t>
            </a:r>
          </a:p>
          <a:p>
            <a:pPr>
              <a:spcBef>
                <a:spcPts val="0"/>
              </a:spcBef>
              <a:buNone/>
            </a:pPr>
            <a:r>
              <a:rPr lang="en-US" sz="1400" dirty="0">
                <a:solidFill>
                  <a:srgbClr val="002060"/>
                </a:solidFill>
                <a:latin typeface="Times New Roman" panose="02020603050405020304" pitchFamily="18" charset="0"/>
                <a:cs typeface="Times New Roman" panose="02020603050405020304" pitchFamily="18" charset="0"/>
              </a:rPr>
              <a:t>The products produced in </a:t>
            </a:r>
            <a:r>
              <a:rPr lang="en-US" sz="1400" dirty="0" err="1" smtClean="0">
                <a:solidFill>
                  <a:srgbClr val="002060"/>
                </a:solidFill>
                <a:latin typeface="Times New Roman" panose="02020603050405020304" pitchFamily="18" charset="0"/>
                <a:cs typeface="Times New Roman" panose="02020603050405020304" pitchFamily="18" charset="0"/>
              </a:rPr>
              <a:t>Mosty</a:t>
            </a:r>
            <a:r>
              <a:rPr lang="en-US" sz="1400" dirty="0" smtClean="0">
                <a:solidFill>
                  <a:srgbClr val="002060"/>
                </a:solidFill>
                <a:latin typeface="Times New Roman" panose="02020603050405020304" pitchFamily="18" charset="0"/>
                <a:cs typeface="Times New Roman" panose="02020603050405020304" pitchFamily="18" charset="0"/>
              </a:rPr>
              <a:t> region </a:t>
            </a:r>
            <a:r>
              <a:rPr lang="en-US" sz="1400" dirty="0">
                <a:solidFill>
                  <a:srgbClr val="002060"/>
                </a:solidFill>
                <a:latin typeface="Times New Roman" panose="02020603050405020304" pitchFamily="18" charset="0"/>
                <a:cs typeface="Times New Roman" panose="02020603050405020304" pitchFamily="18" charset="0"/>
              </a:rPr>
              <a:t>are in demand both in the republic and abroad, it is supplied to </a:t>
            </a:r>
            <a:r>
              <a:rPr lang="en-US" sz="1400" dirty="0" smtClean="0">
                <a:solidFill>
                  <a:srgbClr val="002060"/>
                </a:solidFill>
                <a:latin typeface="Times New Roman" panose="02020603050405020304" pitchFamily="18" charset="0"/>
                <a:cs typeface="Times New Roman" panose="02020603050405020304" pitchFamily="18" charset="0"/>
              </a:rPr>
              <a:t>25 </a:t>
            </a:r>
            <a:r>
              <a:rPr lang="en-US" sz="1400" dirty="0">
                <a:solidFill>
                  <a:srgbClr val="002060"/>
                </a:solidFill>
                <a:latin typeface="Times New Roman" panose="02020603050405020304" pitchFamily="18" charset="0"/>
                <a:cs typeface="Times New Roman" panose="02020603050405020304" pitchFamily="18" charset="0"/>
              </a:rPr>
              <a:t>countries of the world. For export is supplied starch, furniture, wood chips, timber, wood fiber boards, plywood, etc.</a:t>
            </a:r>
          </a:p>
          <a:p>
            <a:pPr>
              <a:spcBef>
                <a:spcPts val="0"/>
              </a:spcBef>
              <a:buNone/>
            </a:pPr>
            <a:r>
              <a:rPr lang="en-US" sz="1400" dirty="0">
                <a:solidFill>
                  <a:srgbClr val="002060"/>
                </a:solidFill>
                <a:latin typeface="Times New Roman" panose="02020603050405020304" pitchFamily="18" charset="0"/>
                <a:cs typeface="Times New Roman" panose="02020603050405020304" pitchFamily="18" charset="0"/>
              </a:rPr>
              <a:t>Enterprises are ready to consider proposals to expand sales markets.</a:t>
            </a:r>
          </a:p>
          <a:p>
            <a:pPr>
              <a:spcBef>
                <a:spcPts val="0"/>
              </a:spcBef>
              <a:buNone/>
            </a:pPr>
            <a:r>
              <a:rPr lang="en-US" sz="1400" dirty="0">
                <a:solidFill>
                  <a:srgbClr val="002060"/>
                </a:solidFill>
                <a:latin typeface="Times New Roman" panose="02020603050405020304" pitchFamily="18" charset="0"/>
                <a:cs typeface="Times New Roman" panose="02020603050405020304" pitchFamily="18" charset="0"/>
              </a:rPr>
              <a:t>Favorable conditions for the development of initiative and entrepreneurship have been created in the region. Its activities are carried out by </a:t>
            </a:r>
            <a:r>
              <a:rPr lang="en-US" sz="1400" dirty="0" smtClean="0">
                <a:solidFill>
                  <a:srgbClr val="002060"/>
                </a:solidFill>
                <a:latin typeface="Times New Roman" panose="02020603050405020304" pitchFamily="18" charset="0"/>
                <a:cs typeface="Times New Roman" panose="02020603050405020304" pitchFamily="18" charset="0"/>
              </a:rPr>
              <a:t>601 </a:t>
            </a:r>
            <a:r>
              <a:rPr lang="en-US" sz="1400" dirty="0">
                <a:solidFill>
                  <a:srgbClr val="002060"/>
                </a:solidFill>
                <a:latin typeface="Times New Roman" panose="02020603050405020304" pitchFamily="18" charset="0"/>
                <a:cs typeface="Times New Roman" panose="02020603050405020304" pitchFamily="18" charset="0"/>
              </a:rPr>
              <a:t>individual entrepreneurs, </a:t>
            </a:r>
            <a:r>
              <a:rPr lang="en-US" sz="1400" dirty="0" smtClean="0">
                <a:solidFill>
                  <a:srgbClr val="002060"/>
                </a:solidFill>
                <a:latin typeface="Times New Roman" panose="02020603050405020304" pitchFamily="18" charset="0"/>
                <a:cs typeface="Times New Roman" panose="02020603050405020304" pitchFamily="18" charset="0"/>
              </a:rPr>
              <a:t>123 </a:t>
            </a:r>
            <a:r>
              <a:rPr lang="en-US" sz="1400" dirty="0">
                <a:solidFill>
                  <a:srgbClr val="002060"/>
                </a:solidFill>
                <a:latin typeface="Times New Roman" panose="02020603050405020304" pitchFamily="18" charset="0"/>
                <a:cs typeface="Times New Roman" panose="02020603050405020304" pitchFamily="18" charset="0"/>
              </a:rPr>
              <a:t>medium, small </a:t>
            </a:r>
            <a:r>
              <a:rPr lang="en-US" sz="1400" dirty="0" smtClean="0">
                <a:solidFill>
                  <a:srgbClr val="002060"/>
                </a:solidFill>
                <a:latin typeface="Times New Roman" panose="02020603050405020304" pitchFamily="18" charset="0"/>
                <a:cs typeface="Times New Roman" panose="02020603050405020304" pitchFamily="18" charset="0"/>
              </a:rPr>
              <a:t>organizations. On </a:t>
            </a:r>
            <a:r>
              <a:rPr lang="en-US" sz="1400" dirty="0">
                <a:solidFill>
                  <a:srgbClr val="002060"/>
                </a:solidFill>
                <a:latin typeface="Times New Roman" panose="02020603050405020304" pitchFamily="18" charset="0"/>
                <a:cs typeface="Times New Roman" panose="02020603050405020304" pitchFamily="18" charset="0"/>
              </a:rPr>
              <a:t>the territory of the regions, joint ventures with the participation of Russian, Polish and French capital are located and are operating,</a:t>
            </a:r>
            <a:r>
              <a:rPr lang="ru-RU" sz="1400" dirty="0">
                <a:solidFill>
                  <a:srgbClr val="FF0000"/>
                </a:solidFill>
                <a:latin typeface="Times New Roman" panose="02020603050405020304" pitchFamily="18" charset="0"/>
                <a:cs typeface="Times New Roman" panose="02020603050405020304" pitchFamily="18" charset="0"/>
              </a:rPr>
              <a:t>	</a:t>
            </a:r>
            <a:endParaRPr lang="ru-RU" sz="1400" dirty="0" smtClean="0">
              <a:solidFill>
                <a:srgbClr val="FF0000"/>
              </a:solidFill>
              <a:latin typeface="Times New Roman" panose="02020603050405020304" pitchFamily="18" charset="0"/>
              <a:cs typeface="Times New Roman" panose="02020603050405020304" pitchFamily="18" charset="0"/>
            </a:endParaRPr>
          </a:p>
          <a:p>
            <a:pPr marL="0" indent="0">
              <a:spcBef>
                <a:spcPts val="0"/>
              </a:spcBef>
              <a:buNone/>
            </a:pPr>
            <a:r>
              <a:rPr lang="ru-RU" sz="1400" dirty="0">
                <a:solidFill>
                  <a:srgbClr val="FF0000"/>
                </a:solidFill>
                <a:latin typeface="Times New Roman" panose="02020603050405020304" pitchFamily="18" charset="0"/>
                <a:cs typeface="Times New Roman" panose="02020603050405020304" pitchFamily="18" charset="0"/>
              </a:rPr>
              <a:t>	</a:t>
            </a:r>
            <a:endParaRPr lang="ru-RU" sz="1400" dirty="0">
              <a:solidFill>
                <a:srgbClr val="002060"/>
              </a:solidFill>
              <a:latin typeface="Times New Roman" panose="02020603050405020304" pitchFamily="18" charset="0"/>
              <a:cs typeface="Times New Roman" panose="02020603050405020304" pitchFamily="18" charset="0"/>
            </a:endParaRPr>
          </a:p>
        </p:txBody>
      </p:sp>
      <p:pic>
        <p:nvPicPr>
          <p:cNvPr id="2054" name="Picture 6" descr="http://www.remzavod.com/img/photos/114500476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8033" y="3751764"/>
            <a:ext cx="3915405" cy="2936554"/>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descr="Z:\Давыдик МО\Фото для Давыдик 26.05.2017 год\События\IMG_1769.JPG"/>
          <p:cNvPicPr/>
          <p:nvPr/>
        </p:nvPicPr>
        <p:blipFill>
          <a:blip r:embed="rId3" cstate="email">
            <a:lum bright="10000"/>
            <a:extLst>
              <a:ext uri="{28A0092B-C50C-407E-A947-70E740481C1C}">
                <a14:useLocalDpi xmlns:a14="http://schemas.microsoft.com/office/drawing/2010/main"/>
              </a:ext>
            </a:extLst>
          </a:blip>
          <a:srcRect/>
          <a:stretch>
            <a:fillRect/>
          </a:stretch>
        </p:blipFill>
        <p:spPr bwMode="auto">
          <a:xfrm>
            <a:off x="238033" y="850351"/>
            <a:ext cx="3915405" cy="28157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9510584"/>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docProps/app.xml><?xml version="1.0" encoding="utf-8"?>
<Properties xmlns="http://schemas.openxmlformats.org/officeDocument/2006/extended-properties" xmlns:vt="http://schemas.openxmlformats.org/officeDocument/2006/docPropsVTypes">
  <Template/>
  <TotalTime>2439</TotalTime>
  <Words>5605</Words>
  <Application>Microsoft Office PowerPoint</Application>
  <PresentationFormat>Экран (4:3)</PresentationFormat>
  <Paragraphs>1218</Paragraphs>
  <Slides>56</Slides>
  <Notes>5</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56</vt:i4>
      </vt:variant>
    </vt:vector>
  </HeadingPairs>
  <TitlesOfParts>
    <vt:vector size="65" baseType="lpstr">
      <vt:lpstr>Arial</vt:lpstr>
      <vt:lpstr>Calibri</vt:lpstr>
      <vt:lpstr>Century Gothic</vt:lpstr>
      <vt:lpstr>Lucida Grande</vt:lpstr>
      <vt:lpstr>Times New Roman</vt:lpstr>
      <vt:lpstr>Trebuchet MS</vt:lpstr>
      <vt:lpstr>Wingdings</vt:lpstr>
      <vt:lpstr>Wingdings 3</vt:lpstr>
      <vt:lpstr>Грань</vt:lpstr>
      <vt:lpstr>Презентация PowerPoint</vt:lpstr>
      <vt:lpstr>Презентация PowerPoint</vt:lpstr>
      <vt:lpstr>Презентация PowerPoint</vt:lpstr>
      <vt:lpstr>Презентация PowerPoint</vt:lpstr>
      <vt:lpstr>Презентация PowerPoint</vt:lpstr>
      <vt:lpstr> ОТДЫХ И ТУРИЗМ</vt:lpstr>
      <vt:lpstr> REST AND TOURISM</vt:lpstr>
      <vt:lpstr>ПРОМЫШЛЕННОСТЬ, МАЛОЕ И СРЕДНЕЕ ПРЕДПРИНИМАТЕЛЬСТВО </vt:lpstr>
      <vt:lpstr>INDUSTRY, SMALL  AND MEDIUM ENTREPRENEURSHIP </vt:lpstr>
      <vt:lpstr>Презентация PowerPoint</vt:lpstr>
      <vt:lpstr>Презентация PowerPoint</vt:lpstr>
      <vt:lpstr>Презентация PowerPoint</vt:lpstr>
      <vt:lpstr>Презентация PowerPoint</vt:lpstr>
      <vt:lpstr>АГРОПРОМЫШЛЕННЫЙ КОМПЛЕКС</vt:lpstr>
      <vt:lpstr>AGRO-INDUSTRIAL COMPLEX</vt:lpstr>
      <vt:lpstr>Презентация PowerPoint</vt:lpstr>
      <vt:lpstr>Презентация PowerPoint</vt:lpstr>
      <vt:lpstr>ЗАКОНОДАТЕЛЬСТВО ИНВЕСТОРУ</vt:lpstr>
      <vt:lpstr>LEGISLATION OF INVESTOR</vt:lpstr>
      <vt:lpstr>Презентация PowerPoint</vt:lpstr>
      <vt:lpstr>Презентация PowerPoint</vt:lpstr>
      <vt:lpstr>Презентация PowerPoint</vt:lpstr>
      <vt:lpstr>Презентация PowerPoint</vt:lpstr>
      <vt:lpstr>ОБЪЕКТЫ НЕДВИЖИМОСТИ</vt:lpstr>
      <vt:lpstr>OBJECTS OF THE REAL ESTATE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Ольга Михайловна Потапова</cp:lastModifiedBy>
  <cp:revision>286</cp:revision>
  <cp:lastPrinted>2017-08-09T11:25:41Z</cp:lastPrinted>
  <dcterms:created xsi:type="dcterms:W3CDTF">2016-02-03T11:58:37Z</dcterms:created>
  <dcterms:modified xsi:type="dcterms:W3CDTF">2018-05-03T05:24:22Z</dcterms:modified>
</cp:coreProperties>
</file>